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66.jpg" ContentType="image/jpeg"/>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75.jpg" ContentType="image/jpeg"/>
  <Override PartName="/ppt/media/image76.jpg" ContentType="image/jpeg"/>
  <Override PartName="/ppt/media/image81.jpg" ContentType="image/jpeg"/>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257" r:id="rId3"/>
    <p:sldId id="258" r:id="rId4"/>
    <p:sldId id="259" r:id="rId5"/>
    <p:sldId id="260" r:id="rId6"/>
    <p:sldId id="261" r:id="rId7"/>
    <p:sldId id="262"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86" r:id="rId21"/>
    <p:sldId id="278" r:id="rId22"/>
    <p:sldId id="279" r:id="rId23"/>
    <p:sldId id="280" r:id="rId24"/>
    <p:sldId id="288" r:id="rId25"/>
    <p:sldId id="289" r:id="rId26"/>
    <p:sldId id="290" r:id="rId27"/>
    <p:sldId id="293" r:id="rId28"/>
    <p:sldId id="292" r:id="rId29"/>
    <p:sldId id="291" r:id="rId30"/>
    <p:sldId id="281" r:id="rId31"/>
    <p:sldId id="282" r:id="rId32"/>
    <p:sldId id="283" r:id="rId33"/>
    <p:sldId id="284" r:id="rId34"/>
    <p:sldId id="285" r:id="rId35"/>
    <p:sldId id="295" r:id="rId36"/>
    <p:sldId id="297" r:id="rId37"/>
    <p:sldId id="298" r:id="rId38"/>
    <p:sldId id="299" r:id="rId39"/>
    <p:sldId id="300" r:id="rId40"/>
    <p:sldId id="301" r:id="rId41"/>
    <p:sldId id="302" r:id="rId42"/>
    <p:sldId id="303" r:id="rId43"/>
    <p:sldId id="304" r:id="rId44"/>
    <p:sldId id="305" r:id="rId45"/>
    <p:sldId id="306" r:id="rId46"/>
    <p:sldId id="307" r:id="rId47"/>
    <p:sldId id="294" r:id="rId48"/>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130" y="6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4" Type="http://schemas.openxmlformats.org/officeDocument/2006/relationships/image" Target="../media/image6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4" Type="http://schemas.openxmlformats.org/officeDocument/2006/relationships/image" Target="../media/image6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4EC7AE-9943-468B-A06A-76AC033E22BB}" type="doc">
      <dgm:prSet loTypeId="urn:microsoft.com/office/officeart/2018/2/layout/IconVerticalSolidList" loCatId="icon" qsTypeId="urn:microsoft.com/office/officeart/2005/8/quickstyle/3d3" qsCatId="3D" csTypeId="urn:microsoft.com/office/officeart/2005/8/colors/accent1_2" csCatId="accent1" phldr="1"/>
      <dgm:spPr/>
      <dgm:t>
        <a:bodyPr/>
        <a:lstStyle/>
        <a:p>
          <a:endParaRPr lang="en-US"/>
        </a:p>
      </dgm:t>
    </dgm:pt>
    <dgm:pt modelId="{D0D1D3FD-6A70-4BDD-B6BA-1BE580F84D7C}">
      <dgm:prSet/>
      <dgm:spPr/>
      <dgm:t>
        <a:bodyPr/>
        <a:lstStyle/>
        <a:p>
          <a:pPr>
            <a:lnSpc>
              <a:spcPct val="100000"/>
            </a:lnSpc>
          </a:pPr>
          <a:r>
            <a:rPr lang="en-US" spc="40">
              <a:latin typeface="Aptos" panose="020B0004020202020204" pitchFamily="34" charset="0"/>
              <a:ea typeface="Tahoma" panose="020B0604030504040204" pitchFamily="34" charset="0"/>
              <a:cs typeface="Tahoma" panose="020B0604030504040204" pitchFamily="34" charset="0"/>
            </a:rPr>
            <a:t>TPS is a temporary, nonimmigrant status. The Secretary of DHS can designate a country for TPS due to conditions in the country that prevent its nationals from returning safely, e.g., natural disasters, wars, epidemics, etc.</a:t>
          </a:r>
        </a:p>
        <a:p>
          <a:pPr>
            <a:lnSpc>
              <a:spcPct val="100000"/>
            </a:lnSpc>
          </a:pPr>
          <a:endParaRPr lang="en-US" spc="40">
            <a:latin typeface="Aptos" panose="020B0004020202020204" pitchFamily="34" charset="0"/>
            <a:ea typeface="Tahoma" panose="020B0604030504040204" pitchFamily="34" charset="0"/>
            <a:cs typeface="Tahoma" panose="020B0604030504040204" pitchFamily="34" charset="0"/>
          </a:endParaRPr>
        </a:p>
        <a:p>
          <a:pPr>
            <a:lnSpc>
              <a:spcPct val="100000"/>
            </a:lnSpc>
          </a:pPr>
          <a:r>
            <a:rPr lang="pt-BR" spc="40">
              <a:latin typeface="Aptos" panose="020B0004020202020204" pitchFamily="34" charset="0"/>
              <a:ea typeface="Tahoma" panose="020B0604030504040204" pitchFamily="34" charset="0"/>
              <a:cs typeface="Tahoma" panose="020B0604030504040204" pitchFamily="34" charset="0"/>
            </a:rPr>
            <a:t>INA § 244(b)(1)(A)-(C).</a:t>
          </a:r>
          <a:endParaRPr lang="en-US"/>
        </a:p>
      </dgm:t>
    </dgm:pt>
    <dgm:pt modelId="{EED7C59D-78A5-443E-89DD-3168483A944E}" type="parTrans" cxnId="{ADC56630-A343-4F35-A295-E6D46A3C7C27}">
      <dgm:prSet/>
      <dgm:spPr/>
      <dgm:t>
        <a:bodyPr/>
        <a:lstStyle/>
        <a:p>
          <a:endParaRPr lang="en-US"/>
        </a:p>
      </dgm:t>
    </dgm:pt>
    <dgm:pt modelId="{4C2AD301-302A-4AFF-87E9-90DCC6050AA4}" type="sibTrans" cxnId="{ADC56630-A343-4F35-A295-E6D46A3C7C27}">
      <dgm:prSet/>
      <dgm:spPr/>
      <dgm:t>
        <a:bodyPr/>
        <a:lstStyle/>
        <a:p>
          <a:endParaRPr lang="en-US"/>
        </a:p>
      </dgm:t>
    </dgm:pt>
    <dgm:pt modelId="{2EAE1377-235F-4362-9EC4-54513EC7CD90}">
      <dgm:prSet/>
      <dgm:spPr/>
      <dgm:t>
        <a:bodyPr/>
        <a:lstStyle/>
        <a:p>
          <a:pPr>
            <a:lnSpc>
              <a:spcPct val="100000"/>
            </a:lnSpc>
          </a:pPr>
          <a:endParaRPr lang="en-US" dirty="0"/>
        </a:p>
      </dgm:t>
    </dgm:pt>
    <dgm:pt modelId="{9DC703E5-C43F-48BA-AAED-01EC12824E34}" type="parTrans" cxnId="{D7D14F5D-9B18-4820-AE8A-39C748C8639B}">
      <dgm:prSet/>
      <dgm:spPr/>
      <dgm:t>
        <a:bodyPr/>
        <a:lstStyle/>
        <a:p>
          <a:endParaRPr lang="en-US"/>
        </a:p>
      </dgm:t>
    </dgm:pt>
    <dgm:pt modelId="{B191E384-B099-4462-A892-7E6047B26064}" type="sibTrans" cxnId="{D7D14F5D-9B18-4820-AE8A-39C748C8639B}">
      <dgm:prSet/>
      <dgm:spPr/>
      <dgm:t>
        <a:bodyPr/>
        <a:lstStyle/>
        <a:p>
          <a:endParaRPr lang="en-US"/>
        </a:p>
      </dgm:t>
    </dgm:pt>
    <dgm:pt modelId="{C0D5EC71-86B6-4C9D-A557-D96AA6C1CEF3}" type="pres">
      <dgm:prSet presAssocID="{214EC7AE-9943-468B-A06A-76AC033E22BB}" presName="root" presStyleCnt="0">
        <dgm:presLayoutVars>
          <dgm:dir/>
          <dgm:resizeHandles val="exact"/>
        </dgm:presLayoutVars>
      </dgm:prSet>
      <dgm:spPr/>
    </dgm:pt>
    <dgm:pt modelId="{FD5D8E85-D7AE-406C-B4DB-3885AA24DE10}" type="pres">
      <dgm:prSet presAssocID="{D0D1D3FD-6A70-4BDD-B6BA-1BE580F84D7C}" presName="compNode" presStyleCnt="0"/>
      <dgm:spPr/>
    </dgm:pt>
    <dgm:pt modelId="{957ECD80-F59C-43FC-AF6A-1C830AF29255}" type="pres">
      <dgm:prSet presAssocID="{D0D1D3FD-6A70-4BDD-B6BA-1BE580F84D7C}" presName="bgRect" presStyleLbl="bgShp" presStyleIdx="0" presStyleCnt="2"/>
      <dgm:spPr/>
    </dgm:pt>
    <dgm:pt modelId="{918CEEBB-B15C-47DA-B186-57F54E6DF6E4}" type="pres">
      <dgm:prSet presAssocID="{D0D1D3FD-6A70-4BDD-B6BA-1BE580F84D7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Judge"/>
        </a:ext>
      </dgm:extLst>
    </dgm:pt>
    <dgm:pt modelId="{3D8685DC-1A98-4155-8621-046686D8D177}" type="pres">
      <dgm:prSet presAssocID="{D0D1D3FD-6A70-4BDD-B6BA-1BE580F84D7C}" presName="spaceRect" presStyleCnt="0"/>
      <dgm:spPr/>
    </dgm:pt>
    <dgm:pt modelId="{D42A5A30-47D4-49ED-91E1-251CBA3603EB}" type="pres">
      <dgm:prSet presAssocID="{D0D1D3FD-6A70-4BDD-B6BA-1BE580F84D7C}" presName="parTx" presStyleLbl="revTx" presStyleIdx="0" presStyleCnt="2">
        <dgm:presLayoutVars>
          <dgm:chMax val="0"/>
          <dgm:chPref val="0"/>
        </dgm:presLayoutVars>
      </dgm:prSet>
      <dgm:spPr/>
    </dgm:pt>
    <dgm:pt modelId="{B17AA48D-EE29-498D-B02C-66EC37E16D00}" type="pres">
      <dgm:prSet presAssocID="{4C2AD301-302A-4AFF-87E9-90DCC6050AA4}" presName="sibTrans" presStyleCnt="0"/>
      <dgm:spPr/>
    </dgm:pt>
    <dgm:pt modelId="{3AAB5D36-0528-4262-9A48-41FF4C0049A2}" type="pres">
      <dgm:prSet presAssocID="{2EAE1377-235F-4362-9EC4-54513EC7CD90}" presName="compNode" presStyleCnt="0"/>
      <dgm:spPr/>
    </dgm:pt>
    <dgm:pt modelId="{3F3837E8-CE3B-4B86-936B-33ADD3A333C9}" type="pres">
      <dgm:prSet presAssocID="{2EAE1377-235F-4362-9EC4-54513EC7CD90}" presName="bgRect" presStyleLbl="bgShp" presStyleIdx="1" presStyleCnt="2"/>
      <dgm:spPr/>
    </dgm:pt>
    <dgm:pt modelId="{08A5DF99-5862-4B87-B88F-80FA91479D3F}" type="pres">
      <dgm:prSet presAssocID="{2EAE1377-235F-4362-9EC4-54513EC7CD9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7B2BD27B-FE51-4D14-8B7B-C34699BFAE67}" type="pres">
      <dgm:prSet presAssocID="{2EAE1377-235F-4362-9EC4-54513EC7CD90}" presName="spaceRect" presStyleCnt="0"/>
      <dgm:spPr/>
    </dgm:pt>
    <dgm:pt modelId="{0A6BBF44-7941-4CF8-933B-8DCFF2FE723A}" type="pres">
      <dgm:prSet presAssocID="{2EAE1377-235F-4362-9EC4-54513EC7CD90}" presName="parTx" presStyleLbl="revTx" presStyleIdx="1" presStyleCnt="2">
        <dgm:presLayoutVars>
          <dgm:chMax val="0"/>
          <dgm:chPref val="0"/>
        </dgm:presLayoutVars>
      </dgm:prSet>
      <dgm:spPr/>
    </dgm:pt>
  </dgm:ptLst>
  <dgm:cxnLst>
    <dgm:cxn modelId="{ADC56630-A343-4F35-A295-E6D46A3C7C27}" srcId="{214EC7AE-9943-468B-A06A-76AC033E22BB}" destId="{D0D1D3FD-6A70-4BDD-B6BA-1BE580F84D7C}" srcOrd="0" destOrd="0" parTransId="{EED7C59D-78A5-443E-89DD-3168483A944E}" sibTransId="{4C2AD301-302A-4AFF-87E9-90DCC6050AA4}"/>
    <dgm:cxn modelId="{D7D14F5D-9B18-4820-AE8A-39C748C8639B}" srcId="{214EC7AE-9943-468B-A06A-76AC033E22BB}" destId="{2EAE1377-235F-4362-9EC4-54513EC7CD90}" srcOrd="1" destOrd="0" parTransId="{9DC703E5-C43F-48BA-AAED-01EC12824E34}" sibTransId="{B191E384-B099-4462-A892-7E6047B26064}"/>
    <dgm:cxn modelId="{69E43F6F-1AE6-4A96-8D0A-EE04BB74AC1D}" type="presOf" srcId="{2EAE1377-235F-4362-9EC4-54513EC7CD90}" destId="{0A6BBF44-7941-4CF8-933B-8DCFF2FE723A}" srcOrd="0" destOrd="0" presId="urn:microsoft.com/office/officeart/2018/2/layout/IconVerticalSolidList"/>
    <dgm:cxn modelId="{AE33B1AF-39B4-4062-84F4-CC4B76342EAD}" type="presOf" srcId="{D0D1D3FD-6A70-4BDD-B6BA-1BE580F84D7C}" destId="{D42A5A30-47D4-49ED-91E1-251CBA3603EB}" srcOrd="0" destOrd="0" presId="urn:microsoft.com/office/officeart/2018/2/layout/IconVerticalSolidList"/>
    <dgm:cxn modelId="{6AB503ED-D1EA-443B-8161-3A8B45CAD277}" type="presOf" srcId="{214EC7AE-9943-468B-A06A-76AC033E22BB}" destId="{C0D5EC71-86B6-4C9D-A557-D96AA6C1CEF3}" srcOrd="0" destOrd="0" presId="urn:microsoft.com/office/officeart/2018/2/layout/IconVerticalSolidList"/>
    <dgm:cxn modelId="{BD80CE6B-794A-485B-B6DD-64C9470EC6CF}" type="presParOf" srcId="{C0D5EC71-86B6-4C9D-A557-D96AA6C1CEF3}" destId="{FD5D8E85-D7AE-406C-B4DB-3885AA24DE10}" srcOrd="0" destOrd="0" presId="urn:microsoft.com/office/officeart/2018/2/layout/IconVerticalSolidList"/>
    <dgm:cxn modelId="{171A05F9-1CA3-424D-96F7-3E5362857BF8}" type="presParOf" srcId="{FD5D8E85-D7AE-406C-B4DB-3885AA24DE10}" destId="{957ECD80-F59C-43FC-AF6A-1C830AF29255}" srcOrd="0" destOrd="0" presId="urn:microsoft.com/office/officeart/2018/2/layout/IconVerticalSolidList"/>
    <dgm:cxn modelId="{E5AFD073-F484-44DE-B3EA-EC928DDA2257}" type="presParOf" srcId="{FD5D8E85-D7AE-406C-B4DB-3885AA24DE10}" destId="{918CEEBB-B15C-47DA-B186-57F54E6DF6E4}" srcOrd="1" destOrd="0" presId="urn:microsoft.com/office/officeart/2018/2/layout/IconVerticalSolidList"/>
    <dgm:cxn modelId="{F56E2E9E-2BCA-4081-85E8-B34BAA055CA2}" type="presParOf" srcId="{FD5D8E85-D7AE-406C-B4DB-3885AA24DE10}" destId="{3D8685DC-1A98-4155-8621-046686D8D177}" srcOrd="2" destOrd="0" presId="urn:microsoft.com/office/officeart/2018/2/layout/IconVerticalSolidList"/>
    <dgm:cxn modelId="{91EA7B6C-F41A-44E2-A76F-C18AFCA75FF5}" type="presParOf" srcId="{FD5D8E85-D7AE-406C-B4DB-3885AA24DE10}" destId="{D42A5A30-47D4-49ED-91E1-251CBA3603EB}" srcOrd="3" destOrd="0" presId="urn:microsoft.com/office/officeart/2018/2/layout/IconVerticalSolidList"/>
    <dgm:cxn modelId="{BD8EB393-67C8-45D5-A04E-0628B2CD1C45}" type="presParOf" srcId="{C0D5EC71-86B6-4C9D-A557-D96AA6C1CEF3}" destId="{B17AA48D-EE29-498D-B02C-66EC37E16D00}" srcOrd="1" destOrd="0" presId="urn:microsoft.com/office/officeart/2018/2/layout/IconVerticalSolidList"/>
    <dgm:cxn modelId="{00444511-E921-4152-A86F-8092E1995904}" type="presParOf" srcId="{C0D5EC71-86B6-4C9D-A557-D96AA6C1CEF3}" destId="{3AAB5D36-0528-4262-9A48-41FF4C0049A2}" srcOrd="2" destOrd="0" presId="urn:microsoft.com/office/officeart/2018/2/layout/IconVerticalSolidList"/>
    <dgm:cxn modelId="{66C4F892-FB61-40C4-8F8A-0527FD1AD854}" type="presParOf" srcId="{3AAB5D36-0528-4262-9A48-41FF4C0049A2}" destId="{3F3837E8-CE3B-4B86-936B-33ADD3A333C9}" srcOrd="0" destOrd="0" presId="urn:microsoft.com/office/officeart/2018/2/layout/IconVerticalSolidList"/>
    <dgm:cxn modelId="{282D12C2-4576-4BBC-A05D-19BEB91D931B}" type="presParOf" srcId="{3AAB5D36-0528-4262-9A48-41FF4C0049A2}" destId="{08A5DF99-5862-4B87-B88F-80FA91479D3F}" srcOrd="1" destOrd="0" presId="urn:microsoft.com/office/officeart/2018/2/layout/IconVerticalSolidList"/>
    <dgm:cxn modelId="{480C90FC-F445-4B20-B119-C2EFE5A12619}" type="presParOf" srcId="{3AAB5D36-0528-4262-9A48-41FF4C0049A2}" destId="{7B2BD27B-FE51-4D14-8B7B-C34699BFAE67}" srcOrd="2" destOrd="0" presId="urn:microsoft.com/office/officeart/2018/2/layout/IconVerticalSolidList"/>
    <dgm:cxn modelId="{84D2EF1F-2448-442E-A0DD-5F4E73D301A1}" type="presParOf" srcId="{3AAB5D36-0528-4262-9A48-41FF4C0049A2}" destId="{0A6BBF44-7941-4CF8-933B-8DCFF2FE723A}" srcOrd="3" destOrd="0" presId="urn:microsoft.com/office/officeart/2018/2/layout/IconVerticalSolidLis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3A45D6-F868-4967-BD26-9A9CA5D6CEEB}"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E58B4083-A42A-4217-AA54-3E799A1ABBDC}">
      <dgm:prSet/>
      <dgm:spPr/>
      <dgm:t>
        <a:bodyPr/>
        <a:lstStyle/>
        <a:p>
          <a:endParaRPr lang="es-ES" b="1" dirty="0"/>
        </a:p>
        <a:p>
          <a:endParaRPr lang="es-ES" b="1" dirty="0"/>
        </a:p>
        <a:p>
          <a:endParaRPr lang="es-ES" b="1" dirty="0"/>
        </a:p>
        <a:p>
          <a:r>
            <a:rPr lang="es-ES" b="1" dirty="0" err="1"/>
            <a:t>Afghanistan</a:t>
          </a:r>
          <a:r>
            <a:rPr lang="es-ES" b="1" dirty="0"/>
            <a:t>						</a:t>
          </a:r>
          <a:endParaRPr lang="en-US" dirty="0"/>
        </a:p>
      </dgm:t>
    </dgm:pt>
    <dgm:pt modelId="{BB1DA401-A299-4805-8BC5-38B0B0270615}" type="parTrans" cxnId="{002292CC-B01F-41C2-9D06-AEB730715904}">
      <dgm:prSet/>
      <dgm:spPr/>
      <dgm:t>
        <a:bodyPr/>
        <a:lstStyle/>
        <a:p>
          <a:endParaRPr lang="en-US"/>
        </a:p>
      </dgm:t>
    </dgm:pt>
    <dgm:pt modelId="{5CBC402C-FF00-4CBD-8D44-CA8EC930FD6F}" type="sibTrans" cxnId="{002292CC-B01F-41C2-9D06-AEB730715904}">
      <dgm:prSet/>
      <dgm:spPr/>
      <dgm:t>
        <a:bodyPr/>
        <a:lstStyle/>
        <a:p>
          <a:endParaRPr lang="en-US"/>
        </a:p>
      </dgm:t>
    </dgm:pt>
    <dgm:pt modelId="{B9B53105-4876-452C-AC00-D7DADA710DE9}">
      <dgm:prSet/>
      <dgm:spPr/>
      <dgm:t>
        <a:bodyPr/>
        <a:lstStyle/>
        <a:p>
          <a:r>
            <a:rPr lang="es-ES" b="1"/>
            <a:t>Burma (Myanmar)</a:t>
          </a:r>
          <a:endParaRPr lang="en-US"/>
        </a:p>
      </dgm:t>
    </dgm:pt>
    <dgm:pt modelId="{110F8B6A-F338-4581-BA9A-25B447F59E53}" type="parTrans" cxnId="{D58B5133-0354-4C3E-AD0D-D2878E111E22}">
      <dgm:prSet/>
      <dgm:spPr/>
      <dgm:t>
        <a:bodyPr/>
        <a:lstStyle/>
        <a:p>
          <a:endParaRPr lang="en-US"/>
        </a:p>
      </dgm:t>
    </dgm:pt>
    <dgm:pt modelId="{6A0D2D6A-CFD8-4DF4-A353-5C4479711044}" type="sibTrans" cxnId="{D58B5133-0354-4C3E-AD0D-D2878E111E22}">
      <dgm:prSet/>
      <dgm:spPr/>
      <dgm:t>
        <a:bodyPr/>
        <a:lstStyle/>
        <a:p>
          <a:endParaRPr lang="en-US"/>
        </a:p>
      </dgm:t>
    </dgm:pt>
    <dgm:pt modelId="{85DA9696-DE29-4787-9427-E9A554904C9D}">
      <dgm:prSet/>
      <dgm:spPr/>
      <dgm:t>
        <a:bodyPr/>
        <a:lstStyle/>
        <a:p>
          <a:r>
            <a:rPr lang="es-ES" b="1"/>
            <a:t>Cameroon</a:t>
          </a:r>
          <a:endParaRPr lang="en-US"/>
        </a:p>
      </dgm:t>
    </dgm:pt>
    <dgm:pt modelId="{BEA53C98-61DA-4321-8302-3312191A8FE5}" type="parTrans" cxnId="{B7C84177-3A4E-4D64-8B01-76B099C8652A}">
      <dgm:prSet/>
      <dgm:spPr/>
      <dgm:t>
        <a:bodyPr/>
        <a:lstStyle/>
        <a:p>
          <a:endParaRPr lang="en-US"/>
        </a:p>
      </dgm:t>
    </dgm:pt>
    <dgm:pt modelId="{7B29F5A0-C4C3-483A-ABC4-3C5B176851C8}" type="sibTrans" cxnId="{B7C84177-3A4E-4D64-8B01-76B099C8652A}">
      <dgm:prSet/>
      <dgm:spPr/>
      <dgm:t>
        <a:bodyPr/>
        <a:lstStyle/>
        <a:p>
          <a:endParaRPr lang="en-US"/>
        </a:p>
      </dgm:t>
    </dgm:pt>
    <dgm:pt modelId="{1F54BCA8-0406-4370-B747-0C5E654F93EF}">
      <dgm:prSet/>
      <dgm:spPr/>
      <dgm:t>
        <a:bodyPr/>
        <a:lstStyle/>
        <a:p>
          <a:r>
            <a:rPr lang="es-ES" b="1"/>
            <a:t>El Salvador</a:t>
          </a:r>
          <a:endParaRPr lang="en-US"/>
        </a:p>
      </dgm:t>
    </dgm:pt>
    <dgm:pt modelId="{84357AEC-436C-4B6A-AD64-A3965E964008}" type="parTrans" cxnId="{05FA89DE-EA93-4C44-87DC-BC668D611B4F}">
      <dgm:prSet/>
      <dgm:spPr/>
      <dgm:t>
        <a:bodyPr/>
        <a:lstStyle/>
        <a:p>
          <a:endParaRPr lang="en-US"/>
        </a:p>
      </dgm:t>
    </dgm:pt>
    <dgm:pt modelId="{339ED6EB-4277-4E05-B17F-C83BAFAEE0FF}" type="sibTrans" cxnId="{05FA89DE-EA93-4C44-87DC-BC668D611B4F}">
      <dgm:prSet/>
      <dgm:spPr/>
      <dgm:t>
        <a:bodyPr/>
        <a:lstStyle/>
        <a:p>
          <a:endParaRPr lang="en-US"/>
        </a:p>
      </dgm:t>
    </dgm:pt>
    <dgm:pt modelId="{FF3AACF3-D17E-4A84-91DF-51C7825BEEE4}">
      <dgm:prSet/>
      <dgm:spPr/>
      <dgm:t>
        <a:bodyPr/>
        <a:lstStyle/>
        <a:p>
          <a:r>
            <a:rPr lang="es-ES" b="1"/>
            <a:t>Ethiopia</a:t>
          </a:r>
          <a:endParaRPr lang="en-US"/>
        </a:p>
      </dgm:t>
    </dgm:pt>
    <dgm:pt modelId="{71C4EBD7-9A35-47D5-B1D2-CC47A73FCB92}" type="parTrans" cxnId="{7FBF27DA-5543-4995-BA91-32A0F43C3E9B}">
      <dgm:prSet/>
      <dgm:spPr/>
      <dgm:t>
        <a:bodyPr/>
        <a:lstStyle/>
        <a:p>
          <a:endParaRPr lang="en-US"/>
        </a:p>
      </dgm:t>
    </dgm:pt>
    <dgm:pt modelId="{DF18F947-EEBB-4FC3-892D-292C7AB20926}" type="sibTrans" cxnId="{7FBF27DA-5543-4995-BA91-32A0F43C3E9B}">
      <dgm:prSet/>
      <dgm:spPr/>
      <dgm:t>
        <a:bodyPr/>
        <a:lstStyle/>
        <a:p>
          <a:endParaRPr lang="en-US"/>
        </a:p>
      </dgm:t>
    </dgm:pt>
    <dgm:pt modelId="{809A6E7E-D0FF-41A3-8C9A-9EC567FBF1F3}">
      <dgm:prSet/>
      <dgm:spPr/>
      <dgm:t>
        <a:bodyPr/>
        <a:lstStyle/>
        <a:p>
          <a:r>
            <a:rPr lang="es-ES" b="1"/>
            <a:t>Haiti</a:t>
          </a:r>
          <a:endParaRPr lang="en-US"/>
        </a:p>
      </dgm:t>
    </dgm:pt>
    <dgm:pt modelId="{1AF0DFEE-72D9-4C16-B765-591262CFBF6E}" type="parTrans" cxnId="{64DE7A37-421A-4003-9FD2-97256D5CF581}">
      <dgm:prSet/>
      <dgm:spPr/>
      <dgm:t>
        <a:bodyPr/>
        <a:lstStyle/>
        <a:p>
          <a:endParaRPr lang="en-US"/>
        </a:p>
      </dgm:t>
    </dgm:pt>
    <dgm:pt modelId="{2EBF3A77-E64F-4CD3-8EF8-93EAD215BAA7}" type="sibTrans" cxnId="{64DE7A37-421A-4003-9FD2-97256D5CF581}">
      <dgm:prSet/>
      <dgm:spPr/>
      <dgm:t>
        <a:bodyPr/>
        <a:lstStyle/>
        <a:p>
          <a:endParaRPr lang="en-US"/>
        </a:p>
      </dgm:t>
    </dgm:pt>
    <dgm:pt modelId="{E3321AE6-9593-40D6-AA6A-26FB6A15EC60}">
      <dgm:prSet/>
      <dgm:spPr/>
      <dgm:t>
        <a:bodyPr/>
        <a:lstStyle/>
        <a:p>
          <a:r>
            <a:rPr lang="es-ES" b="1"/>
            <a:t>Honduras</a:t>
          </a:r>
          <a:endParaRPr lang="en-US"/>
        </a:p>
      </dgm:t>
    </dgm:pt>
    <dgm:pt modelId="{63010599-4CA1-4D49-A079-0B3C98B0C5C5}" type="parTrans" cxnId="{621561F6-39BE-4471-93E1-9C0AA19B0319}">
      <dgm:prSet/>
      <dgm:spPr/>
      <dgm:t>
        <a:bodyPr/>
        <a:lstStyle/>
        <a:p>
          <a:endParaRPr lang="en-US"/>
        </a:p>
      </dgm:t>
    </dgm:pt>
    <dgm:pt modelId="{FE0A27C2-E669-4A4A-BFCB-8AC30C82FB03}" type="sibTrans" cxnId="{621561F6-39BE-4471-93E1-9C0AA19B0319}">
      <dgm:prSet/>
      <dgm:spPr/>
      <dgm:t>
        <a:bodyPr/>
        <a:lstStyle/>
        <a:p>
          <a:endParaRPr lang="en-US"/>
        </a:p>
      </dgm:t>
    </dgm:pt>
    <dgm:pt modelId="{16E43608-CDCE-4789-A3A6-BEFB80AB4465}">
      <dgm:prSet/>
      <dgm:spPr/>
      <dgm:t>
        <a:bodyPr/>
        <a:lstStyle/>
        <a:p>
          <a:r>
            <a:rPr lang="es-ES" b="1"/>
            <a:t>Nepal</a:t>
          </a:r>
          <a:endParaRPr lang="en-US"/>
        </a:p>
      </dgm:t>
    </dgm:pt>
    <dgm:pt modelId="{8E4ABECF-8D47-4352-AB27-603480070454}" type="parTrans" cxnId="{80D9FAD0-89DE-403F-A003-6723333B6C02}">
      <dgm:prSet/>
      <dgm:spPr/>
      <dgm:t>
        <a:bodyPr/>
        <a:lstStyle/>
        <a:p>
          <a:endParaRPr lang="en-US"/>
        </a:p>
      </dgm:t>
    </dgm:pt>
    <dgm:pt modelId="{D58DAE2B-F377-45E4-8F7B-015C4885830B}" type="sibTrans" cxnId="{80D9FAD0-89DE-403F-A003-6723333B6C02}">
      <dgm:prSet/>
      <dgm:spPr/>
      <dgm:t>
        <a:bodyPr/>
        <a:lstStyle/>
        <a:p>
          <a:endParaRPr lang="en-US"/>
        </a:p>
      </dgm:t>
    </dgm:pt>
    <dgm:pt modelId="{AAD04170-DF32-4DCA-AEE8-1DE446F7FFD9}">
      <dgm:prSet/>
      <dgm:spPr/>
      <dgm:t>
        <a:bodyPr/>
        <a:lstStyle/>
        <a:p>
          <a:r>
            <a:rPr lang="es-ES" b="1"/>
            <a:t>Nicaragua</a:t>
          </a:r>
          <a:endParaRPr lang="en-US"/>
        </a:p>
      </dgm:t>
    </dgm:pt>
    <dgm:pt modelId="{993F6D24-4299-463B-9D8C-3DE969D3CA40}" type="parTrans" cxnId="{F22F7A6E-01E9-4E66-8079-082E938267AB}">
      <dgm:prSet/>
      <dgm:spPr/>
      <dgm:t>
        <a:bodyPr/>
        <a:lstStyle/>
        <a:p>
          <a:endParaRPr lang="en-US"/>
        </a:p>
      </dgm:t>
    </dgm:pt>
    <dgm:pt modelId="{3E504483-6FAC-4132-906E-A9C29B8D383F}" type="sibTrans" cxnId="{F22F7A6E-01E9-4E66-8079-082E938267AB}">
      <dgm:prSet/>
      <dgm:spPr/>
      <dgm:t>
        <a:bodyPr/>
        <a:lstStyle/>
        <a:p>
          <a:endParaRPr lang="en-US"/>
        </a:p>
      </dgm:t>
    </dgm:pt>
    <dgm:pt modelId="{4A2E5137-B641-4A10-B6B7-983B3FA1325D}">
      <dgm:prSet/>
      <dgm:spPr/>
      <dgm:t>
        <a:bodyPr/>
        <a:lstStyle/>
        <a:p>
          <a:r>
            <a:rPr lang="en-US" b="1" i="0" baseline="0"/>
            <a:t>Somalia</a:t>
          </a:r>
          <a:endParaRPr lang="en-US"/>
        </a:p>
      </dgm:t>
    </dgm:pt>
    <dgm:pt modelId="{47DDFBEF-65B2-4709-B13D-0F22E364A26C}" type="parTrans" cxnId="{86323E6F-4FB8-4B5E-8483-7D945C95BC83}">
      <dgm:prSet/>
      <dgm:spPr/>
      <dgm:t>
        <a:bodyPr/>
        <a:lstStyle/>
        <a:p>
          <a:endParaRPr lang="en-US"/>
        </a:p>
      </dgm:t>
    </dgm:pt>
    <dgm:pt modelId="{44B52A97-4B41-4A1F-AC0F-C48D7A4851BB}" type="sibTrans" cxnId="{86323E6F-4FB8-4B5E-8483-7D945C95BC83}">
      <dgm:prSet/>
      <dgm:spPr/>
      <dgm:t>
        <a:bodyPr/>
        <a:lstStyle/>
        <a:p>
          <a:endParaRPr lang="en-US"/>
        </a:p>
      </dgm:t>
    </dgm:pt>
    <dgm:pt modelId="{11457DD0-CD74-4382-8307-EBC4D21B8E27}">
      <dgm:prSet/>
      <dgm:spPr/>
      <dgm:t>
        <a:bodyPr/>
        <a:lstStyle/>
        <a:p>
          <a:r>
            <a:rPr lang="en-US" b="1" i="0" baseline="0"/>
            <a:t>South Sudan</a:t>
          </a:r>
          <a:endParaRPr lang="en-US"/>
        </a:p>
      </dgm:t>
    </dgm:pt>
    <dgm:pt modelId="{C052AC18-C738-4332-8171-B8642DC38C1D}" type="parTrans" cxnId="{89EA81C8-9FA0-4577-ACCA-B71613C7BC3D}">
      <dgm:prSet/>
      <dgm:spPr/>
      <dgm:t>
        <a:bodyPr/>
        <a:lstStyle/>
        <a:p>
          <a:endParaRPr lang="en-US"/>
        </a:p>
      </dgm:t>
    </dgm:pt>
    <dgm:pt modelId="{199CD3C4-B08E-4657-85AF-8336EF7A6927}" type="sibTrans" cxnId="{89EA81C8-9FA0-4577-ACCA-B71613C7BC3D}">
      <dgm:prSet/>
      <dgm:spPr/>
      <dgm:t>
        <a:bodyPr/>
        <a:lstStyle/>
        <a:p>
          <a:endParaRPr lang="en-US"/>
        </a:p>
      </dgm:t>
    </dgm:pt>
    <dgm:pt modelId="{246E1EBD-71D8-41B9-9884-F854CE3547D9}">
      <dgm:prSet/>
      <dgm:spPr/>
      <dgm:t>
        <a:bodyPr/>
        <a:lstStyle/>
        <a:p>
          <a:r>
            <a:rPr lang="en-US" b="1" i="0" baseline="0"/>
            <a:t>Sudan</a:t>
          </a:r>
          <a:endParaRPr lang="en-US"/>
        </a:p>
      </dgm:t>
    </dgm:pt>
    <dgm:pt modelId="{A357EFAD-85EC-423A-91E9-4F128E4DCE85}" type="parTrans" cxnId="{1FB0BB22-7A69-45F7-8DDC-58B6E7926777}">
      <dgm:prSet/>
      <dgm:spPr/>
      <dgm:t>
        <a:bodyPr/>
        <a:lstStyle/>
        <a:p>
          <a:endParaRPr lang="en-US"/>
        </a:p>
      </dgm:t>
    </dgm:pt>
    <dgm:pt modelId="{0A2476E1-E4E4-4112-8D48-3606D87B4086}" type="sibTrans" cxnId="{1FB0BB22-7A69-45F7-8DDC-58B6E7926777}">
      <dgm:prSet/>
      <dgm:spPr/>
      <dgm:t>
        <a:bodyPr/>
        <a:lstStyle/>
        <a:p>
          <a:endParaRPr lang="en-US"/>
        </a:p>
      </dgm:t>
    </dgm:pt>
    <dgm:pt modelId="{BCDA28B5-A7C3-48EF-BE53-BFCA5260ADDC}">
      <dgm:prSet/>
      <dgm:spPr/>
      <dgm:t>
        <a:bodyPr/>
        <a:lstStyle/>
        <a:p>
          <a:r>
            <a:rPr lang="en-US" b="1" i="0" baseline="0"/>
            <a:t>Syria</a:t>
          </a:r>
          <a:endParaRPr lang="en-US"/>
        </a:p>
      </dgm:t>
    </dgm:pt>
    <dgm:pt modelId="{AC1E60B4-D89C-4D92-91E9-29DB2513AA17}" type="parTrans" cxnId="{6A15AA2D-885F-42FA-B661-30B16D620E83}">
      <dgm:prSet/>
      <dgm:spPr/>
      <dgm:t>
        <a:bodyPr/>
        <a:lstStyle/>
        <a:p>
          <a:endParaRPr lang="en-US"/>
        </a:p>
      </dgm:t>
    </dgm:pt>
    <dgm:pt modelId="{E6FCD2AD-A703-455E-9E91-1BDB977163B1}" type="sibTrans" cxnId="{6A15AA2D-885F-42FA-B661-30B16D620E83}">
      <dgm:prSet/>
      <dgm:spPr/>
      <dgm:t>
        <a:bodyPr/>
        <a:lstStyle/>
        <a:p>
          <a:endParaRPr lang="en-US"/>
        </a:p>
      </dgm:t>
    </dgm:pt>
    <dgm:pt modelId="{4F3E6007-EDBF-46FF-BC41-0E228BBD2630}">
      <dgm:prSet/>
      <dgm:spPr/>
      <dgm:t>
        <a:bodyPr/>
        <a:lstStyle/>
        <a:p>
          <a:r>
            <a:rPr lang="en-US" b="1" i="0" baseline="0"/>
            <a:t>Ukraine</a:t>
          </a:r>
          <a:endParaRPr lang="en-US"/>
        </a:p>
      </dgm:t>
    </dgm:pt>
    <dgm:pt modelId="{18B2ADBE-EC43-4377-88EB-75D549756199}" type="parTrans" cxnId="{5C509353-A800-4654-AF76-3861E0A2C194}">
      <dgm:prSet/>
      <dgm:spPr/>
      <dgm:t>
        <a:bodyPr/>
        <a:lstStyle/>
        <a:p>
          <a:endParaRPr lang="en-US"/>
        </a:p>
      </dgm:t>
    </dgm:pt>
    <dgm:pt modelId="{2773043A-73C0-4F16-8423-830811D8A7D2}" type="sibTrans" cxnId="{5C509353-A800-4654-AF76-3861E0A2C194}">
      <dgm:prSet/>
      <dgm:spPr/>
      <dgm:t>
        <a:bodyPr/>
        <a:lstStyle/>
        <a:p>
          <a:endParaRPr lang="en-US"/>
        </a:p>
      </dgm:t>
    </dgm:pt>
    <dgm:pt modelId="{BB28F3AC-121D-4CA8-A2EA-C58D332C8154}">
      <dgm:prSet/>
      <dgm:spPr/>
      <dgm:t>
        <a:bodyPr/>
        <a:lstStyle/>
        <a:p>
          <a:r>
            <a:rPr lang="en-US" b="1" i="0" baseline="0"/>
            <a:t>Venezuela</a:t>
          </a:r>
          <a:endParaRPr lang="en-US"/>
        </a:p>
      </dgm:t>
    </dgm:pt>
    <dgm:pt modelId="{6F9558A9-F856-4959-B213-3CF089BF2F3E}" type="parTrans" cxnId="{C6F3CCF3-FACB-4176-93AC-6D9A0AC69D9E}">
      <dgm:prSet/>
      <dgm:spPr/>
      <dgm:t>
        <a:bodyPr/>
        <a:lstStyle/>
        <a:p>
          <a:endParaRPr lang="en-US"/>
        </a:p>
      </dgm:t>
    </dgm:pt>
    <dgm:pt modelId="{3D47DE1D-CA19-4A5E-86F7-8BB377B288B4}" type="sibTrans" cxnId="{C6F3CCF3-FACB-4176-93AC-6D9A0AC69D9E}">
      <dgm:prSet/>
      <dgm:spPr/>
      <dgm:t>
        <a:bodyPr/>
        <a:lstStyle/>
        <a:p>
          <a:endParaRPr lang="en-US"/>
        </a:p>
      </dgm:t>
    </dgm:pt>
    <dgm:pt modelId="{9CEAB95A-324E-4453-8AE9-BFFA1CFA1B00}">
      <dgm:prSet/>
      <dgm:spPr/>
      <dgm:t>
        <a:bodyPr/>
        <a:lstStyle/>
        <a:p>
          <a:r>
            <a:rPr lang="en-US" b="1" i="0" baseline="0"/>
            <a:t>Yemen</a:t>
          </a:r>
          <a:endParaRPr lang="en-US"/>
        </a:p>
      </dgm:t>
    </dgm:pt>
    <dgm:pt modelId="{A980FEA7-7DA3-4DB2-BFAD-0EFDD892604C}" type="parTrans" cxnId="{57C87A28-C921-42B4-A46B-9B284D86F942}">
      <dgm:prSet/>
      <dgm:spPr/>
      <dgm:t>
        <a:bodyPr/>
        <a:lstStyle/>
        <a:p>
          <a:endParaRPr lang="en-US"/>
        </a:p>
      </dgm:t>
    </dgm:pt>
    <dgm:pt modelId="{2078A634-46B3-41A1-B2BC-842E7DD01CAC}" type="sibTrans" cxnId="{57C87A28-C921-42B4-A46B-9B284D86F942}">
      <dgm:prSet/>
      <dgm:spPr/>
      <dgm:t>
        <a:bodyPr/>
        <a:lstStyle/>
        <a:p>
          <a:endParaRPr lang="en-US"/>
        </a:p>
      </dgm:t>
    </dgm:pt>
    <dgm:pt modelId="{A8BEC813-808F-42D4-A301-125F5C915A6C}" type="pres">
      <dgm:prSet presAssocID="{E33A45D6-F868-4967-BD26-9A9CA5D6CEEB}" presName="Name0" presStyleCnt="0">
        <dgm:presLayoutVars>
          <dgm:dir/>
          <dgm:resizeHandles val="exact"/>
        </dgm:presLayoutVars>
      </dgm:prSet>
      <dgm:spPr/>
    </dgm:pt>
    <dgm:pt modelId="{4BFAB0BB-26CF-4FE4-8820-70FC3330B314}" type="pres">
      <dgm:prSet presAssocID="{E58B4083-A42A-4217-AA54-3E799A1ABBDC}" presName="node" presStyleLbl="node1" presStyleIdx="0" presStyleCnt="16">
        <dgm:presLayoutVars>
          <dgm:bulletEnabled val="1"/>
        </dgm:presLayoutVars>
      </dgm:prSet>
      <dgm:spPr/>
    </dgm:pt>
    <dgm:pt modelId="{4FCAB3BD-1E94-4BAB-8F63-0B96EF4BD7AC}" type="pres">
      <dgm:prSet presAssocID="{5CBC402C-FF00-4CBD-8D44-CA8EC930FD6F}" presName="sibTrans" presStyleLbl="sibTrans1D1" presStyleIdx="0" presStyleCnt="15"/>
      <dgm:spPr/>
    </dgm:pt>
    <dgm:pt modelId="{283BE19A-17A0-408D-B21C-1ABDEF9B5FCE}" type="pres">
      <dgm:prSet presAssocID="{5CBC402C-FF00-4CBD-8D44-CA8EC930FD6F}" presName="connectorText" presStyleLbl="sibTrans1D1" presStyleIdx="0" presStyleCnt="15"/>
      <dgm:spPr/>
    </dgm:pt>
    <dgm:pt modelId="{AB6909B4-7706-4720-8755-7FD18239C2E1}" type="pres">
      <dgm:prSet presAssocID="{B9B53105-4876-452C-AC00-D7DADA710DE9}" presName="node" presStyleLbl="node1" presStyleIdx="1" presStyleCnt="16">
        <dgm:presLayoutVars>
          <dgm:bulletEnabled val="1"/>
        </dgm:presLayoutVars>
      </dgm:prSet>
      <dgm:spPr/>
    </dgm:pt>
    <dgm:pt modelId="{627E7871-A0B7-40B5-B70B-E27291F5428E}" type="pres">
      <dgm:prSet presAssocID="{6A0D2D6A-CFD8-4DF4-A353-5C4479711044}" presName="sibTrans" presStyleLbl="sibTrans1D1" presStyleIdx="1" presStyleCnt="15"/>
      <dgm:spPr/>
    </dgm:pt>
    <dgm:pt modelId="{0B3E9C1F-5FCB-4AC7-90ED-1587D1FE230D}" type="pres">
      <dgm:prSet presAssocID="{6A0D2D6A-CFD8-4DF4-A353-5C4479711044}" presName="connectorText" presStyleLbl="sibTrans1D1" presStyleIdx="1" presStyleCnt="15"/>
      <dgm:spPr/>
    </dgm:pt>
    <dgm:pt modelId="{6961B90E-A4AB-4FA7-A0C1-9FFF96102917}" type="pres">
      <dgm:prSet presAssocID="{85DA9696-DE29-4787-9427-E9A554904C9D}" presName="node" presStyleLbl="node1" presStyleIdx="2" presStyleCnt="16">
        <dgm:presLayoutVars>
          <dgm:bulletEnabled val="1"/>
        </dgm:presLayoutVars>
      </dgm:prSet>
      <dgm:spPr/>
    </dgm:pt>
    <dgm:pt modelId="{D09168C5-918C-4760-BC33-A2C13E70DC86}" type="pres">
      <dgm:prSet presAssocID="{7B29F5A0-C4C3-483A-ABC4-3C5B176851C8}" presName="sibTrans" presStyleLbl="sibTrans1D1" presStyleIdx="2" presStyleCnt="15"/>
      <dgm:spPr/>
    </dgm:pt>
    <dgm:pt modelId="{29470B73-F6CD-4AF2-B270-E12CF8811DAD}" type="pres">
      <dgm:prSet presAssocID="{7B29F5A0-C4C3-483A-ABC4-3C5B176851C8}" presName="connectorText" presStyleLbl="sibTrans1D1" presStyleIdx="2" presStyleCnt="15"/>
      <dgm:spPr/>
    </dgm:pt>
    <dgm:pt modelId="{079709A0-F6CA-46D8-B085-E00552DFA054}" type="pres">
      <dgm:prSet presAssocID="{1F54BCA8-0406-4370-B747-0C5E654F93EF}" presName="node" presStyleLbl="node1" presStyleIdx="3" presStyleCnt="16">
        <dgm:presLayoutVars>
          <dgm:bulletEnabled val="1"/>
        </dgm:presLayoutVars>
      </dgm:prSet>
      <dgm:spPr/>
    </dgm:pt>
    <dgm:pt modelId="{0D8C8742-90DA-4B86-A678-0134EA57B51F}" type="pres">
      <dgm:prSet presAssocID="{339ED6EB-4277-4E05-B17F-C83BAFAEE0FF}" presName="sibTrans" presStyleLbl="sibTrans1D1" presStyleIdx="3" presStyleCnt="15"/>
      <dgm:spPr/>
    </dgm:pt>
    <dgm:pt modelId="{F6DBD10A-1937-4034-9448-F795E8F5C954}" type="pres">
      <dgm:prSet presAssocID="{339ED6EB-4277-4E05-B17F-C83BAFAEE0FF}" presName="connectorText" presStyleLbl="sibTrans1D1" presStyleIdx="3" presStyleCnt="15"/>
      <dgm:spPr/>
    </dgm:pt>
    <dgm:pt modelId="{207BE0D9-FB7B-4623-A906-253EE1F8DA06}" type="pres">
      <dgm:prSet presAssocID="{FF3AACF3-D17E-4A84-91DF-51C7825BEEE4}" presName="node" presStyleLbl="node1" presStyleIdx="4" presStyleCnt="16">
        <dgm:presLayoutVars>
          <dgm:bulletEnabled val="1"/>
        </dgm:presLayoutVars>
      </dgm:prSet>
      <dgm:spPr/>
    </dgm:pt>
    <dgm:pt modelId="{915D2A4D-9EF5-4274-A13E-5C4DA81F9048}" type="pres">
      <dgm:prSet presAssocID="{DF18F947-EEBB-4FC3-892D-292C7AB20926}" presName="sibTrans" presStyleLbl="sibTrans1D1" presStyleIdx="4" presStyleCnt="15"/>
      <dgm:spPr/>
    </dgm:pt>
    <dgm:pt modelId="{D7828393-71D4-427C-9151-51CAE0D50FF2}" type="pres">
      <dgm:prSet presAssocID="{DF18F947-EEBB-4FC3-892D-292C7AB20926}" presName="connectorText" presStyleLbl="sibTrans1D1" presStyleIdx="4" presStyleCnt="15"/>
      <dgm:spPr/>
    </dgm:pt>
    <dgm:pt modelId="{84A4E414-D2B5-43F0-A5D1-EBA02050A74D}" type="pres">
      <dgm:prSet presAssocID="{809A6E7E-D0FF-41A3-8C9A-9EC567FBF1F3}" presName="node" presStyleLbl="node1" presStyleIdx="5" presStyleCnt="16">
        <dgm:presLayoutVars>
          <dgm:bulletEnabled val="1"/>
        </dgm:presLayoutVars>
      </dgm:prSet>
      <dgm:spPr/>
    </dgm:pt>
    <dgm:pt modelId="{074BF59A-6BCF-4F6B-86F4-3569492AADCE}" type="pres">
      <dgm:prSet presAssocID="{2EBF3A77-E64F-4CD3-8EF8-93EAD215BAA7}" presName="sibTrans" presStyleLbl="sibTrans1D1" presStyleIdx="5" presStyleCnt="15"/>
      <dgm:spPr/>
    </dgm:pt>
    <dgm:pt modelId="{B7344145-3F77-499B-BE8C-6CD73728FB63}" type="pres">
      <dgm:prSet presAssocID="{2EBF3A77-E64F-4CD3-8EF8-93EAD215BAA7}" presName="connectorText" presStyleLbl="sibTrans1D1" presStyleIdx="5" presStyleCnt="15"/>
      <dgm:spPr/>
    </dgm:pt>
    <dgm:pt modelId="{158531A3-F16F-4B7B-A43A-69E57F1E730B}" type="pres">
      <dgm:prSet presAssocID="{E3321AE6-9593-40D6-AA6A-26FB6A15EC60}" presName="node" presStyleLbl="node1" presStyleIdx="6" presStyleCnt="16">
        <dgm:presLayoutVars>
          <dgm:bulletEnabled val="1"/>
        </dgm:presLayoutVars>
      </dgm:prSet>
      <dgm:spPr/>
    </dgm:pt>
    <dgm:pt modelId="{41F3F3BA-6B7C-4497-A605-336FA6D62AC6}" type="pres">
      <dgm:prSet presAssocID="{FE0A27C2-E669-4A4A-BFCB-8AC30C82FB03}" presName="sibTrans" presStyleLbl="sibTrans1D1" presStyleIdx="6" presStyleCnt="15"/>
      <dgm:spPr/>
    </dgm:pt>
    <dgm:pt modelId="{B57571D6-5818-472F-BE7D-04D050B5DD37}" type="pres">
      <dgm:prSet presAssocID="{FE0A27C2-E669-4A4A-BFCB-8AC30C82FB03}" presName="connectorText" presStyleLbl="sibTrans1D1" presStyleIdx="6" presStyleCnt="15"/>
      <dgm:spPr/>
    </dgm:pt>
    <dgm:pt modelId="{0198EBF5-9256-41C7-8A8F-66EF4D4C85A7}" type="pres">
      <dgm:prSet presAssocID="{16E43608-CDCE-4789-A3A6-BEFB80AB4465}" presName="node" presStyleLbl="node1" presStyleIdx="7" presStyleCnt="16">
        <dgm:presLayoutVars>
          <dgm:bulletEnabled val="1"/>
        </dgm:presLayoutVars>
      </dgm:prSet>
      <dgm:spPr/>
    </dgm:pt>
    <dgm:pt modelId="{864C21A1-A88F-4F7D-9683-67112556937B}" type="pres">
      <dgm:prSet presAssocID="{D58DAE2B-F377-45E4-8F7B-015C4885830B}" presName="sibTrans" presStyleLbl="sibTrans1D1" presStyleIdx="7" presStyleCnt="15"/>
      <dgm:spPr/>
    </dgm:pt>
    <dgm:pt modelId="{8F025687-E086-4F42-8E79-8B95BF3A6504}" type="pres">
      <dgm:prSet presAssocID="{D58DAE2B-F377-45E4-8F7B-015C4885830B}" presName="connectorText" presStyleLbl="sibTrans1D1" presStyleIdx="7" presStyleCnt="15"/>
      <dgm:spPr/>
    </dgm:pt>
    <dgm:pt modelId="{4007E1F1-51C5-4EEE-8A0A-C45852C40300}" type="pres">
      <dgm:prSet presAssocID="{AAD04170-DF32-4DCA-AEE8-1DE446F7FFD9}" presName="node" presStyleLbl="node1" presStyleIdx="8" presStyleCnt="16">
        <dgm:presLayoutVars>
          <dgm:bulletEnabled val="1"/>
        </dgm:presLayoutVars>
      </dgm:prSet>
      <dgm:spPr/>
    </dgm:pt>
    <dgm:pt modelId="{2105D09E-AB77-4518-821C-F83A7756288B}" type="pres">
      <dgm:prSet presAssocID="{3E504483-6FAC-4132-906E-A9C29B8D383F}" presName="sibTrans" presStyleLbl="sibTrans1D1" presStyleIdx="8" presStyleCnt="15"/>
      <dgm:spPr/>
    </dgm:pt>
    <dgm:pt modelId="{0CDF9123-F8F3-4F9E-95B3-25EF4FC40CCE}" type="pres">
      <dgm:prSet presAssocID="{3E504483-6FAC-4132-906E-A9C29B8D383F}" presName="connectorText" presStyleLbl="sibTrans1D1" presStyleIdx="8" presStyleCnt="15"/>
      <dgm:spPr/>
    </dgm:pt>
    <dgm:pt modelId="{2491BDFB-3265-4A68-95DE-483861156B8A}" type="pres">
      <dgm:prSet presAssocID="{4A2E5137-B641-4A10-B6B7-983B3FA1325D}" presName="node" presStyleLbl="node1" presStyleIdx="9" presStyleCnt="16">
        <dgm:presLayoutVars>
          <dgm:bulletEnabled val="1"/>
        </dgm:presLayoutVars>
      </dgm:prSet>
      <dgm:spPr/>
    </dgm:pt>
    <dgm:pt modelId="{E8B00259-D118-4638-9940-B197C1AC8E02}" type="pres">
      <dgm:prSet presAssocID="{44B52A97-4B41-4A1F-AC0F-C48D7A4851BB}" presName="sibTrans" presStyleLbl="sibTrans1D1" presStyleIdx="9" presStyleCnt="15"/>
      <dgm:spPr/>
    </dgm:pt>
    <dgm:pt modelId="{1DD8FFB3-DF46-4D41-ADBE-7D40D4016952}" type="pres">
      <dgm:prSet presAssocID="{44B52A97-4B41-4A1F-AC0F-C48D7A4851BB}" presName="connectorText" presStyleLbl="sibTrans1D1" presStyleIdx="9" presStyleCnt="15"/>
      <dgm:spPr/>
    </dgm:pt>
    <dgm:pt modelId="{EEE5A471-FD6B-4EC5-ABE9-C619D6D4D833}" type="pres">
      <dgm:prSet presAssocID="{11457DD0-CD74-4382-8307-EBC4D21B8E27}" presName="node" presStyleLbl="node1" presStyleIdx="10" presStyleCnt="16">
        <dgm:presLayoutVars>
          <dgm:bulletEnabled val="1"/>
        </dgm:presLayoutVars>
      </dgm:prSet>
      <dgm:spPr/>
    </dgm:pt>
    <dgm:pt modelId="{97D4657C-2326-4EE6-BC93-CAEF700B5583}" type="pres">
      <dgm:prSet presAssocID="{199CD3C4-B08E-4657-85AF-8336EF7A6927}" presName="sibTrans" presStyleLbl="sibTrans1D1" presStyleIdx="10" presStyleCnt="15"/>
      <dgm:spPr/>
    </dgm:pt>
    <dgm:pt modelId="{7D38BD38-8179-407A-9E9C-C032736963E4}" type="pres">
      <dgm:prSet presAssocID="{199CD3C4-B08E-4657-85AF-8336EF7A6927}" presName="connectorText" presStyleLbl="sibTrans1D1" presStyleIdx="10" presStyleCnt="15"/>
      <dgm:spPr/>
    </dgm:pt>
    <dgm:pt modelId="{D3E9A643-7AD2-4ECE-BCBB-B45BFB6DBE8A}" type="pres">
      <dgm:prSet presAssocID="{246E1EBD-71D8-41B9-9884-F854CE3547D9}" presName="node" presStyleLbl="node1" presStyleIdx="11" presStyleCnt="16">
        <dgm:presLayoutVars>
          <dgm:bulletEnabled val="1"/>
        </dgm:presLayoutVars>
      </dgm:prSet>
      <dgm:spPr/>
    </dgm:pt>
    <dgm:pt modelId="{04BC878C-A295-44BC-9929-64AAD8EFAB01}" type="pres">
      <dgm:prSet presAssocID="{0A2476E1-E4E4-4112-8D48-3606D87B4086}" presName="sibTrans" presStyleLbl="sibTrans1D1" presStyleIdx="11" presStyleCnt="15"/>
      <dgm:spPr/>
    </dgm:pt>
    <dgm:pt modelId="{69630033-D7EB-4384-84B6-DB195E4D7212}" type="pres">
      <dgm:prSet presAssocID="{0A2476E1-E4E4-4112-8D48-3606D87B4086}" presName="connectorText" presStyleLbl="sibTrans1D1" presStyleIdx="11" presStyleCnt="15"/>
      <dgm:spPr/>
    </dgm:pt>
    <dgm:pt modelId="{8AE0771A-8655-489C-86F7-24C6CE6073A5}" type="pres">
      <dgm:prSet presAssocID="{BCDA28B5-A7C3-48EF-BE53-BFCA5260ADDC}" presName="node" presStyleLbl="node1" presStyleIdx="12" presStyleCnt="16">
        <dgm:presLayoutVars>
          <dgm:bulletEnabled val="1"/>
        </dgm:presLayoutVars>
      </dgm:prSet>
      <dgm:spPr/>
    </dgm:pt>
    <dgm:pt modelId="{2B3D0479-F302-4C67-96EF-AF61C7AE2AD5}" type="pres">
      <dgm:prSet presAssocID="{E6FCD2AD-A703-455E-9E91-1BDB977163B1}" presName="sibTrans" presStyleLbl="sibTrans1D1" presStyleIdx="12" presStyleCnt="15"/>
      <dgm:spPr/>
    </dgm:pt>
    <dgm:pt modelId="{514E73B8-E40E-415B-A16D-A86B65965080}" type="pres">
      <dgm:prSet presAssocID="{E6FCD2AD-A703-455E-9E91-1BDB977163B1}" presName="connectorText" presStyleLbl="sibTrans1D1" presStyleIdx="12" presStyleCnt="15"/>
      <dgm:spPr/>
    </dgm:pt>
    <dgm:pt modelId="{CBC74F6B-DB2B-4967-8EA5-5A140D7B8274}" type="pres">
      <dgm:prSet presAssocID="{4F3E6007-EDBF-46FF-BC41-0E228BBD2630}" presName="node" presStyleLbl="node1" presStyleIdx="13" presStyleCnt="16">
        <dgm:presLayoutVars>
          <dgm:bulletEnabled val="1"/>
        </dgm:presLayoutVars>
      </dgm:prSet>
      <dgm:spPr/>
    </dgm:pt>
    <dgm:pt modelId="{967F5E2D-4137-4BE1-849F-1B18A1C7DF30}" type="pres">
      <dgm:prSet presAssocID="{2773043A-73C0-4F16-8423-830811D8A7D2}" presName="sibTrans" presStyleLbl="sibTrans1D1" presStyleIdx="13" presStyleCnt="15"/>
      <dgm:spPr/>
    </dgm:pt>
    <dgm:pt modelId="{039988A3-BEB2-4EC5-927C-B47AECA3F9A3}" type="pres">
      <dgm:prSet presAssocID="{2773043A-73C0-4F16-8423-830811D8A7D2}" presName="connectorText" presStyleLbl="sibTrans1D1" presStyleIdx="13" presStyleCnt="15"/>
      <dgm:spPr/>
    </dgm:pt>
    <dgm:pt modelId="{4F2F40F9-FBCC-4FF7-B34B-71EE3D0896CD}" type="pres">
      <dgm:prSet presAssocID="{BB28F3AC-121D-4CA8-A2EA-C58D332C8154}" presName="node" presStyleLbl="node1" presStyleIdx="14" presStyleCnt="16">
        <dgm:presLayoutVars>
          <dgm:bulletEnabled val="1"/>
        </dgm:presLayoutVars>
      </dgm:prSet>
      <dgm:spPr/>
    </dgm:pt>
    <dgm:pt modelId="{1EB95269-48C9-4C0A-9640-51ECC308E13E}" type="pres">
      <dgm:prSet presAssocID="{3D47DE1D-CA19-4A5E-86F7-8BB377B288B4}" presName="sibTrans" presStyleLbl="sibTrans1D1" presStyleIdx="14" presStyleCnt="15"/>
      <dgm:spPr/>
    </dgm:pt>
    <dgm:pt modelId="{67FBB5B7-D739-436B-9A1E-2D20BC814A92}" type="pres">
      <dgm:prSet presAssocID="{3D47DE1D-CA19-4A5E-86F7-8BB377B288B4}" presName="connectorText" presStyleLbl="sibTrans1D1" presStyleIdx="14" presStyleCnt="15"/>
      <dgm:spPr/>
    </dgm:pt>
    <dgm:pt modelId="{29917804-CD0C-4173-B14D-FC80D385EEE2}" type="pres">
      <dgm:prSet presAssocID="{9CEAB95A-324E-4453-8AE9-BFFA1CFA1B00}" presName="node" presStyleLbl="node1" presStyleIdx="15" presStyleCnt="16">
        <dgm:presLayoutVars>
          <dgm:bulletEnabled val="1"/>
        </dgm:presLayoutVars>
      </dgm:prSet>
      <dgm:spPr/>
    </dgm:pt>
  </dgm:ptLst>
  <dgm:cxnLst>
    <dgm:cxn modelId="{2D389E07-1079-43B7-8646-CA915491680C}" type="presOf" srcId="{44B52A97-4B41-4A1F-AC0F-C48D7A4851BB}" destId="{1DD8FFB3-DF46-4D41-ADBE-7D40D4016952}" srcOrd="1" destOrd="0" presId="urn:microsoft.com/office/officeart/2016/7/layout/RepeatingBendingProcessNew"/>
    <dgm:cxn modelId="{93D20509-98B8-4313-AA35-30D7F01E94CA}" type="presOf" srcId="{199CD3C4-B08E-4657-85AF-8336EF7A6927}" destId="{97D4657C-2326-4EE6-BC93-CAEF700B5583}" srcOrd="0" destOrd="0" presId="urn:microsoft.com/office/officeart/2016/7/layout/RepeatingBendingProcessNew"/>
    <dgm:cxn modelId="{A789BF09-A13A-4B1F-A3EE-048B5D9806CE}" type="presOf" srcId="{4A2E5137-B641-4A10-B6B7-983B3FA1325D}" destId="{2491BDFB-3265-4A68-95DE-483861156B8A}" srcOrd="0" destOrd="0" presId="urn:microsoft.com/office/officeart/2016/7/layout/RepeatingBendingProcessNew"/>
    <dgm:cxn modelId="{551FE10B-1B37-4818-97E8-38C6E68DCA2F}" type="presOf" srcId="{FE0A27C2-E669-4A4A-BFCB-8AC30C82FB03}" destId="{41F3F3BA-6B7C-4497-A605-336FA6D62AC6}" srcOrd="0" destOrd="0" presId="urn:microsoft.com/office/officeart/2016/7/layout/RepeatingBendingProcessNew"/>
    <dgm:cxn modelId="{75859B0F-0B8D-4035-8EC4-04608AEF96B9}" type="presOf" srcId="{7B29F5A0-C4C3-483A-ABC4-3C5B176851C8}" destId="{29470B73-F6CD-4AF2-B270-E12CF8811DAD}" srcOrd="1" destOrd="0" presId="urn:microsoft.com/office/officeart/2016/7/layout/RepeatingBendingProcessNew"/>
    <dgm:cxn modelId="{1FB0BB22-7A69-45F7-8DDC-58B6E7926777}" srcId="{E33A45D6-F868-4967-BD26-9A9CA5D6CEEB}" destId="{246E1EBD-71D8-41B9-9884-F854CE3547D9}" srcOrd="11" destOrd="0" parTransId="{A357EFAD-85EC-423A-91E9-4F128E4DCE85}" sibTransId="{0A2476E1-E4E4-4112-8D48-3606D87B4086}"/>
    <dgm:cxn modelId="{D0A33C27-C30F-4A31-B348-E4FD1CBBF95E}" type="presOf" srcId="{246E1EBD-71D8-41B9-9884-F854CE3547D9}" destId="{D3E9A643-7AD2-4ECE-BCBB-B45BFB6DBE8A}" srcOrd="0" destOrd="0" presId="urn:microsoft.com/office/officeart/2016/7/layout/RepeatingBendingProcessNew"/>
    <dgm:cxn modelId="{57C87A28-C921-42B4-A46B-9B284D86F942}" srcId="{E33A45D6-F868-4967-BD26-9A9CA5D6CEEB}" destId="{9CEAB95A-324E-4453-8AE9-BFFA1CFA1B00}" srcOrd="15" destOrd="0" parTransId="{A980FEA7-7DA3-4DB2-BFAD-0EFDD892604C}" sibTransId="{2078A634-46B3-41A1-B2BC-842E7DD01CAC}"/>
    <dgm:cxn modelId="{05353B2A-E636-4702-9D20-AAE1D9DD5C7B}" type="presOf" srcId="{5CBC402C-FF00-4CBD-8D44-CA8EC930FD6F}" destId="{4FCAB3BD-1E94-4BAB-8F63-0B96EF4BD7AC}" srcOrd="0" destOrd="0" presId="urn:microsoft.com/office/officeart/2016/7/layout/RepeatingBendingProcessNew"/>
    <dgm:cxn modelId="{6A15AA2D-885F-42FA-B661-30B16D620E83}" srcId="{E33A45D6-F868-4967-BD26-9A9CA5D6CEEB}" destId="{BCDA28B5-A7C3-48EF-BE53-BFCA5260ADDC}" srcOrd="12" destOrd="0" parTransId="{AC1E60B4-D89C-4D92-91E9-29DB2513AA17}" sibTransId="{E6FCD2AD-A703-455E-9E91-1BDB977163B1}"/>
    <dgm:cxn modelId="{1C86FB2F-9F9D-4277-A66A-C3A32D5CE6EA}" type="presOf" srcId="{E33A45D6-F868-4967-BD26-9A9CA5D6CEEB}" destId="{A8BEC813-808F-42D4-A301-125F5C915A6C}" srcOrd="0" destOrd="0" presId="urn:microsoft.com/office/officeart/2016/7/layout/RepeatingBendingProcessNew"/>
    <dgm:cxn modelId="{D58B5133-0354-4C3E-AD0D-D2878E111E22}" srcId="{E33A45D6-F868-4967-BD26-9A9CA5D6CEEB}" destId="{B9B53105-4876-452C-AC00-D7DADA710DE9}" srcOrd="1" destOrd="0" parTransId="{110F8B6A-F338-4581-BA9A-25B447F59E53}" sibTransId="{6A0D2D6A-CFD8-4DF4-A353-5C4479711044}"/>
    <dgm:cxn modelId="{34B92435-54DB-483D-A3D2-91E81FDC4A71}" type="presOf" srcId="{2773043A-73C0-4F16-8423-830811D8A7D2}" destId="{039988A3-BEB2-4EC5-927C-B47AECA3F9A3}" srcOrd="1" destOrd="0" presId="urn:microsoft.com/office/officeart/2016/7/layout/RepeatingBendingProcessNew"/>
    <dgm:cxn modelId="{64DE7A37-421A-4003-9FD2-97256D5CF581}" srcId="{E33A45D6-F868-4967-BD26-9A9CA5D6CEEB}" destId="{809A6E7E-D0FF-41A3-8C9A-9EC567FBF1F3}" srcOrd="5" destOrd="0" parTransId="{1AF0DFEE-72D9-4C16-B765-591262CFBF6E}" sibTransId="{2EBF3A77-E64F-4CD3-8EF8-93EAD215BAA7}"/>
    <dgm:cxn modelId="{669BAB37-20A5-4F5B-B859-E218FEB768A8}" type="presOf" srcId="{9CEAB95A-324E-4453-8AE9-BFFA1CFA1B00}" destId="{29917804-CD0C-4173-B14D-FC80D385EEE2}" srcOrd="0" destOrd="0" presId="urn:microsoft.com/office/officeart/2016/7/layout/RepeatingBendingProcessNew"/>
    <dgm:cxn modelId="{BB15A738-3B41-4DD5-BC25-7BF557734DF5}" type="presOf" srcId="{3E504483-6FAC-4132-906E-A9C29B8D383F}" destId="{2105D09E-AB77-4518-821C-F83A7756288B}" srcOrd="0" destOrd="0" presId="urn:microsoft.com/office/officeart/2016/7/layout/RepeatingBendingProcessNew"/>
    <dgm:cxn modelId="{0F1A5639-7066-4B68-84D1-D638771F2F86}" type="presOf" srcId="{6A0D2D6A-CFD8-4DF4-A353-5C4479711044}" destId="{627E7871-A0B7-40B5-B70B-E27291F5428E}" srcOrd="0" destOrd="0" presId="urn:microsoft.com/office/officeart/2016/7/layout/RepeatingBendingProcessNew"/>
    <dgm:cxn modelId="{A783F85D-EE70-45C2-99D8-D68D833884C3}" type="presOf" srcId="{3E504483-6FAC-4132-906E-A9C29B8D383F}" destId="{0CDF9123-F8F3-4F9E-95B3-25EF4FC40CCE}" srcOrd="1" destOrd="0" presId="urn:microsoft.com/office/officeart/2016/7/layout/RepeatingBendingProcessNew"/>
    <dgm:cxn modelId="{2CA35460-2009-4F8D-B59A-AFBCD02C8371}" type="presOf" srcId="{5CBC402C-FF00-4CBD-8D44-CA8EC930FD6F}" destId="{283BE19A-17A0-408D-B21C-1ABDEF9B5FCE}" srcOrd="1" destOrd="0" presId="urn:microsoft.com/office/officeart/2016/7/layout/RepeatingBendingProcessNew"/>
    <dgm:cxn modelId="{3701D745-11D0-4016-AE70-2757F3F96D8D}" type="presOf" srcId="{BB28F3AC-121D-4CA8-A2EA-C58D332C8154}" destId="{4F2F40F9-FBCC-4FF7-B34B-71EE3D0896CD}" srcOrd="0" destOrd="0" presId="urn:microsoft.com/office/officeart/2016/7/layout/RepeatingBendingProcessNew"/>
    <dgm:cxn modelId="{47C06047-B559-446C-B0C8-608E5533C367}" type="presOf" srcId="{BCDA28B5-A7C3-48EF-BE53-BFCA5260ADDC}" destId="{8AE0771A-8655-489C-86F7-24C6CE6073A5}" srcOrd="0" destOrd="0" presId="urn:microsoft.com/office/officeart/2016/7/layout/RepeatingBendingProcessNew"/>
    <dgm:cxn modelId="{2647A24B-4340-4CC7-8BE5-C15754BD3519}" type="presOf" srcId="{6A0D2D6A-CFD8-4DF4-A353-5C4479711044}" destId="{0B3E9C1F-5FCB-4AC7-90ED-1587D1FE230D}" srcOrd="1" destOrd="0" presId="urn:microsoft.com/office/officeart/2016/7/layout/RepeatingBendingProcessNew"/>
    <dgm:cxn modelId="{ABB42D6C-B36B-4322-BB2E-263333194F16}" type="presOf" srcId="{2EBF3A77-E64F-4CD3-8EF8-93EAD215BAA7}" destId="{074BF59A-6BCF-4F6B-86F4-3569492AADCE}" srcOrd="0" destOrd="0" presId="urn:microsoft.com/office/officeart/2016/7/layout/RepeatingBendingProcessNew"/>
    <dgm:cxn modelId="{1317644C-6D49-40E5-A4A7-42B43ECDA02F}" type="presOf" srcId="{FF3AACF3-D17E-4A84-91DF-51C7825BEEE4}" destId="{207BE0D9-FB7B-4623-A906-253EE1F8DA06}" srcOrd="0" destOrd="0" presId="urn:microsoft.com/office/officeart/2016/7/layout/RepeatingBendingProcessNew"/>
    <dgm:cxn modelId="{1EA6CC6D-8942-4B27-8164-E785A6F21FF8}" type="presOf" srcId="{FE0A27C2-E669-4A4A-BFCB-8AC30C82FB03}" destId="{B57571D6-5818-472F-BE7D-04D050B5DD37}" srcOrd="1" destOrd="0" presId="urn:microsoft.com/office/officeart/2016/7/layout/RepeatingBendingProcessNew"/>
    <dgm:cxn modelId="{F22F7A6E-01E9-4E66-8079-082E938267AB}" srcId="{E33A45D6-F868-4967-BD26-9A9CA5D6CEEB}" destId="{AAD04170-DF32-4DCA-AEE8-1DE446F7FFD9}" srcOrd="8" destOrd="0" parTransId="{993F6D24-4299-463B-9D8C-3DE969D3CA40}" sibTransId="{3E504483-6FAC-4132-906E-A9C29B8D383F}"/>
    <dgm:cxn modelId="{86323E6F-4FB8-4B5E-8483-7D945C95BC83}" srcId="{E33A45D6-F868-4967-BD26-9A9CA5D6CEEB}" destId="{4A2E5137-B641-4A10-B6B7-983B3FA1325D}" srcOrd="9" destOrd="0" parTransId="{47DDFBEF-65B2-4709-B13D-0F22E364A26C}" sibTransId="{44B52A97-4B41-4A1F-AC0F-C48D7A4851BB}"/>
    <dgm:cxn modelId="{3F861D50-312C-4A03-9965-CEFEAAA31F3A}" type="presOf" srcId="{339ED6EB-4277-4E05-B17F-C83BAFAEE0FF}" destId="{F6DBD10A-1937-4034-9448-F795E8F5C954}" srcOrd="1" destOrd="0" presId="urn:microsoft.com/office/officeart/2016/7/layout/RepeatingBendingProcessNew"/>
    <dgm:cxn modelId="{379FD850-E88E-4B71-8441-F9BA9930D522}" type="presOf" srcId="{E58B4083-A42A-4217-AA54-3E799A1ABBDC}" destId="{4BFAB0BB-26CF-4FE4-8820-70FC3330B314}" srcOrd="0" destOrd="0" presId="urn:microsoft.com/office/officeart/2016/7/layout/RepeatingBendingProcessNew"/>
    <dgm:cxn modelId="{BE313472-733A-4CB3-87D1-CAAF76904A6D}" type="presOf" srcId="{2EBF3A77-E64F-4CD3-8EF8-93EAD215BAA7}" destId="{B7344145-3F77-499B-BE8C-6CD73728FB63}" srcOrd="1" destOrd="0" presId="urn:microsoft.com/office/officeart/2016/7/layout/RepeatingBendingProcessNew"/>
    <dgm:cxn modelId="{5C509353-A800-4654-AF76-3861E0A2C194}" srcId="{E33A45D6-F868-4967-BD26-9A9CA5D6CEEB}" destId="{4F3E6007-EDBF-46FF-BC41-0E228BBD2630}" srcOrd="13" destOrd="0" parTransId="{18B2ADBE-EC43-4377-88EB-75D549756199}" sibTransId="{2773043A-73C0-4F16-8423-830811D8A7D2}"/>
    <dgm:cxn modelId="{B7C84177-3A4E-4D64-8B01-76B099C8652A}" srcId="{E33A45D6-F868-4967-BD26-9A9CA5D6CEEB}" destId="{85DA9696-DE29-4787-9427-E9A554904C9D}" srcOrd="2" destOrd="0" parTransId="{BEA53C98-61DA-4321-8302-3312191A8FE5}" sibTransId="{7B29F5A0-C4C3-483A-ABC4-3C5B176851C8}"/>
    <dgm:cxn modelId="{DC0CDA78-02E5-4B30-B07E-7D09B2568FD7}" type="presOf" srcId="{339ED6EB-4277-4E05-B17F-C83BAFAEE0FF}" destId="{0D8C8742-90DA-4B86-A678-0134EA57B51F}" srcOrd="0" destOrd="0" presId="urn:microsoft.com/office/officeart/2016/7/layout/RepeatingBendingProcessNew"/>
    <dgm:cxn modelId="{D8C10382-CBE8-42C3-8B93-E2EC2B72B2E2}" type="presOf" srcId="{B9B53105-4876-452C-AC00-D7DADA710DE9}" destId="{AB6909B4-7706-4720-8755-7FD18239C2E1}" srcOrd="0" destOrd="0" presId="urn:microsoft.com/office/officeart/2016/7/layout/RepeatingBendingProcessNew"/>
    <dgm:cxn modelId="{0BD81C83-B7F3-40B9-BD4A-0CF68A723FAE}" type="presOf" srcId="{4F3E6007-EDBF-46FF-BC41-0E228BBD2630}" destId="{CBC74F6B-DB2B-4967-8EA5-5A140D7B8274}" srcOrd="0" destOrd="0" presId="urn:microsoft.com/office/officeart/2016/7/layout/RepeatingBendingProcessNew"/>
    <dgm:cxn modelId="{7623FE8D-44D3-4DC6-90CB-835E66F7F291}" type="presOf" srcId="{3D47DE1D-CA19-4A5E-86F7-8BB377B288B4}" destId="{67FBB5B7-D739-436B-9A1E-2D20BC814A92}" srcOrd="1" destOrd="0" presId="urn:microsoft.com/office/officeart/2016/7/layout/RepeatingBendingProcessNew"/>
    <dgm:cxn modelId="{9928408F-C240-4467-958C-B7CD58631473}" type="presOf" srcId="{D58DAE2B-F377-45E4-8F7B-015C4885830B}" destId="{864C21A1-A88F-4F7D-9683-67112556937B}" srcOrd="0" destOrd="0" presId="urn:microsoft.com/office/officeart/2016/7/layout/RepeatingBendingProcessNew"/>
    <dgm:cxn modelId="{4F45E492-2D8A-4711-82A0-0415D88A747E}" type="presOf" srcId="{2773043A-73C0-4F16-8423-830811D8A7D2}" destId="{967F5E2D-4137-4BE1-849F-1B18A1C7DF30}" srcOrd="0" destOrd="0" presId="urn:microsoft.com/office/officeart/2016/7/layout/RepeatingBendingProcessNew"/>
    <dgm:cxn modelId="{27671298-D364-4055-AF0E-7B75361C5515}" type="presOf" srcId="{E6FCD2AD-A703-455E-9E91-1BDB977163B1}" destId="{514E73B8-E40E-415B-A16D-A86B65965080}" srcOrd="1" destOrd="0" presId="urn:microsoft.com/office/officeart/2016/7/layout/RepeatingBendingProcessNew"/>
    <dgm:cxn modelId="{C184DF9A-966E-4CC1-BBCE-CF66C8CEB2E3}" type="presOf" srcId="{1F54BCA8-0406-4370-B747-0C5E654F93EF}" destId="{079709A0-F6CA-46D8-B085-E00552DFA054}" srcOrd="0" destOrd="0" presId="urn:microsoft.com/office/officeart/2016/7/layout/RepeatingBendingProcessNew"/>
    <dgm:cxn modelId="{40F5CC9B-AACD-483E-AFA7-4C17AE725129}" type="presOf" srcId="{E3321AE6-9593-40D6-AA6A-26FB6A15EC60}" destId="{158531A3-F16F-4B7B-A43A-69E57F1E730B}" srcOrd="0" destOrd="0" presId="urn:microsoft.com/office/officeart/2016/7/layout/RepeatingBendingProcessNew"/>
    <dgm:cxn modelId="{4B11FDA7-0D37-4314-848B-26ACCB299FE5}" type="presOf" srcId="{DF18F947-EEBB-4FC3-892D-292C7AB20926}" destId="{D7828393-71D4-427C-9151-51CAE0D50FF2}" srcOrd="1" destOrd="0" presId="urn:microsoft.com/office/officeart/2016/7/layout/RepeatingBendingProcessNew"/>
    <dgm:cxn modelId="{797151AB-694A-4E39-8717-E9C235A0568E}" type="presOf" srcId="{E6FCD2AD-A703-455E-9E91-1BDB977163B1}" destId="{2B3D0479-F302-4C67-96EF-AF61C7AE2AD5}" srcOrd="0" destOrd="0" presId="urn:microsoft.com/office/officeart/2016/7/layout/RepeatingBendingProcessNew"/>
    <dgm:cxn modelId="{D36A30AE-4428-441F-A476-3D496F2F18C5}" type="presOf" srcId="{DF18F947-EEBB-4FC3-892D-292C7AB20926}" destId="{915D2A4D-9EF5-4274-A13E-5C4DA81F9048}" srcOrd="0" destOrd="0" presId="urn:microsoft.com/office/officeart/2016/7/layout/RepeatingBendingProcessNew"/>
    <dgm:cxn modelId="{E0EFA1B1-E610-48D4-A7BD-517751885EC0}" type="presOf" srcId="{D58DAE2B-F377-45E4-8F7B-015C4885830B}" destId="{8F025687-E086-4F42-8E79-8B95BF3A6504}" srcOrd="1" destOrd="0" presId="urn:microsoft.com/office/officeart/2016/7/layout/RepeatingBendingProcessNew"/>
    <dgm:cxn modelId="{58077CBF-ED72-4EF5-95EF-EE0A64B3866F}" type="presOf" srcId="{199CD3C4-B08E-4657-85AF-8336EF7A6927}" destId="{7D38BD38-8179-407A-9E9C-C032736963E4}" srcOrd="1" destOrd="0" presId="urn:microsoft.com/office/officeart/2016/7/layout/RepeatingBendingProcessNew"/>
    <dgm:cxn modelId="{B7245BC3-BA26-4149-8322-08DC02396617}" type="presOf" srcId="{44B52A97-4B41-4A1F-AC0F-C48D7A4851BB}" destId="{E8B00259-D118-4638-9940-B197C1AC8E02}" srcOrd="0" destOrd="0" presId="urn:microsoft.com/office/officeart/2016/7/layout/RepeatingBendingProcessNew"/>
    <dgm:cxn modelId="{89EA81C8-9FA0-4577-ACCA-B71613C7BC3D}" srcId="{E33A45D6-F868-4967-BD26-9A9CA5D6CEEB}" destId="{11457DD0-CD74-4382-8307-EBC4D21B8E27}" srcOrd="10" destOrd="0" parTransId="{C052AC18-C738-4332-8171-B8642DC38C1D}" sibTransId="{199CD3C4-B08E-4657-85AF-8336EF7A6927}"/>
    <dgm:cxn modelId="{118A85CA-EA34-4E07-9212-E6673B52F355}" type="presOf" srcId="{AAD04170-DF32-4DCA-AEE8-1DE446F7FFD9}" destId="{4007E1F1-51C5-4EEE-8A0A-C45852C40300}" srcOrd="0" destOrd="0" presId="urn:microsoft.com/office/officeart/2016/7/layout/RepeatingBendingProcessNew"/>
    <dgm:cxn modelId="{002292CC-B01F-41C2-9D06-AEB730715904}" srcId="{E33A45D6-F868-4967-BD26-9A9CA5D6CEEB}" destId="{E58B4083-A42A-4217-AA54-3E799A1ABBDC}" srcOrd="0" destOrd="0" parTransId="{BB1DA401-A299-4805-8BC5-38B0B0270615}" sibTransId="{5CBC402C-FF00-4CBD-8D44-CA8EC930FD6F}"/>
    <dgm:cxn modelId="{D429F0CC-D569-41F1-8CEB-68FB3E8C9264}" type="presOf" srcId="{85DA9696-DE29-4787-9427-E9A554904C9D}" destId="{6961B90E-A4AB-4FA7-A0C1-9FFF96102917}" srcOrd="0" destOrd="0" presId="urn:microsoft.com/office/officeart/2016/7/layout/RepeatingBendingProcessNew"/>
    <dgm:cxn modelId="{80D9FAD0-89DE-403F-A003-6723333B6C02}" srcId="{E33A45D6-F868-4967-BD26-9A9CA5D6CEEB}" destId="{16E43608-CDCE-4789-A3A6-BEFB80AB4465}" srcOrd="7" destOrd="0" parTransId="{8E4ABECF-8D47-4352-AB27-603480070454}" sibTransId="{D58DAE2B-F377-45E4-8F7B-015C4885830B}"/>
    <dgm:cxn modelId="{7FBF27DA-5543-4995-BA91-32A0F43C3E9B}" srcId="{E33A45D6-F868-4967-BD26-9A9CA5D6CEEB}" destId="{FF3AACF3-D17E-4A84-91DF-51C7825BEEE4}" srcOrd="4" destOrd="0" parTransId="{71C4EBD7-9A35-47D5-B1D2-CC47A73FCB92}" sibTransId="{DF18F947-EEBB-4FC3-892D-292C7AB20926}"/>
    <dgm:cxn modelId="{05FA89DE-EA93-4C44-87DC-BC668D611B4F}" srcId="{E33A45D6-F868-4967-BD26-9A9CA5D6CEEB}" destId="{1F54BCA8-0406-4370-B747-0C5E654F93EF}" srcOrd="3" destOrd="0" parTransId="{84357AEC-436C-4B6A-AD64-A3965E964008}" sibTransId="{339ED6EB-4277-4E05-B17F-C83BAFAEE0FF}"/>
    <dgm:cxn modelId="{F9FC23E2-B72C-4BB6-AEB0-8E558D6F0BF3}" type="presOf" srcId="{809A6E7E-D0FF-41A3-8C9A-9EC567FBF1F3}" destId="{84A4E414-D2B5-43F0-A5D1-EBA02050A74D}" srcOrd="0" destOrd="0" presId="urn:microsoft.com/office/officeart/2016/7/layout/RepeatingBendingProcessNew"/>
    <dgm:cxn modelId="{FC875AEB-8D41-4AF5-86C3-ECF6F8DFE950}" type="presOf" srcId="{16E43608-CDCE-4789-A3A6-BEFB80AB4465}" destId="{0198EBF5-9256-41C7-8A8F-66EF4D4C85A7}" srcOrd="0" destOrd="0" presId="urn:microsoft.com/office/officeart/2016/7/layout/RepeatingBendingProcessNew"/>
    <dgm:cxn modelId="{8D22CAEE-8CE0-4537-A0FF-E235A54965AB}" type="presOf" srcId="{0A2476E1-E4E4-4112-8D48-3606D87B4086}" destId="{04BC878C-A295-44BC-9929-64AAD8EFAB01}" srcOrd="0" destOrd="0" presId="urn:microsoft.com/office/officeart/2016/7/layout/RepeatingBendingProcessNew"/>
    <dgm:cxn modelId="{E8C4CDF1-5DC6-4611-8DAF-D22159858E89}" type="presOf" srcId="{3D47DE1D-CA19-4A5E-86F7-8BB377B288B4}" destId="{1EB95269-48C9-4C0A-9640-51ECC308E13E}" srcOrd="0" destOrd="0" presId="urn:microsoft.com/office/officeart/2016/7/layout/RepeatingBendingProcessNew"/>
    <dgm:cxn modelId="{C6F3CCF3-FACB-4176-93AC-6D9A0AC69D9E}" srcId="{E33A45D6-F868-4967-BD26-9A9CA5D6CEEB}" destId="{BB28F3AC-121D-4CA8-A2EA-C58D332C8154}" srcOrd="14" destOrd="0" parTransId="{6F9558A9-F856-4959-B213-3CF089BF2F3E}" sibTransId="{3D47DE1D-CA19-4A5E-86F7-8BB377B288B4}"/>
    <dgm:cxn modelId="{1C1B4CF4-79A7-4630-BDF1-E759EE43D093}" type="presOf" srcId="{11457DD0-CD74-4382-8307-EBC4D21B8E27}" destId="{EEE5A471-FD6B-4EC5-ABE9-C619D6D4D833}" srcOrd="0" destOrd="0" presId="urn:microsoft.com/office/officeart/2016/7/layout/RepeatingBendingProcessNew"/>
    <dgm:cxn modelId="{621561F6-39BE-4471-93E1-9C0AA19B0319}" srcId="{E33A45D6-F868-4967-BD26-9A9CA5D6CEEB}" destId="{E3321AE6-9593-40D6-AA6A-26FB6A15EC60}" srcOrd="6" destOrd="0" parTransId="{63010599-4CA1-4D49-A079-0B3C98B0C5C5}" sibTransId="{FE0A27C2-E669-4A4A-BFCB-8AC30C82FB03}"/>
    <dgm:cxn modelId="{9CD131FB-6327-4272-A398-37E42DA15B83}" type="presOf" srcId="{0A2476E1-E4E4-4112-8D48-3606D87B4086}" destId="{69630033-D7EB-4384-84B6-DB195E4D7212}" srcOrd="1" destOrd="0" presId="urn:microsoft.com/office/officeart/2016/7/layout/RepeatingBendingProcessNew"/>
    <dgm:cxn modelId="{9DF567FD-6486-4BD5-A6A8-21BA819363CE}" type="presOf" srcId="{7B29F5A0-C4C3-483A-ABC4-3C5B176851C8}" destId="{D09168C5-918C-4760-BC33-A2C13E70DC86}" srcOrd="0" destOrd="0" presId="urn:microsoft.com/office/officeart/2016/7/layout/RepeatingBendingProcessNew"/>
    <dgm:cxn modelId="{63760CCE-2A76-47F8-8514-013F40304ED1}" type="presParOf" srcId="{A8BEC813-808F-42D4-A301-125F5C915A6C}" destId="{4BFAB0BB-26CF-4FE4-8820-70FC3330B314}" srcOrd="0" destOrd="0" presId="urn:microsoft.com/office/officeart/2016/7/layout/RepeatingBendingProcessNew"/>
    <dgm:cxn modelId="{799E2C88-7863-476A-B782-8C2FE722C647}" type="presParOf" srcId="{A8BEC813-808F-42D4-A301-125F5C915A6C}" destId="{4FCAB3BD-1E94-4BAB-8F63-0B96EF4BD7AC}" srcOrd="1" destOrd="0" presId="urn:microsoft.com/office/officeart/2016/7/layout/RepeatingBendingProcessNew"/>
    <dgm:cxn modelId="{616AE996-ABC4-4BF1-9FF5-97D63A97EC88}" type="presParOf" srcId="{4FCAB3BD-1E94-4BAB-8F63-0B96EF4BD7AC}" destId="{283BE19A-17A0-408D-B21C-1ABDEF9B5FCE}" srcOrd="0" destOrd="0" presId="urn:microsoft.com/office/officeart/2016/7/layout/RepeatingBendingProcessNew"/>
    <dgm:cxn modelId="{0DF22ECB-B18F-4742-BB12-31C4D7300EC8}" type="presParOf" srcId="{A8BEC813-808F-42D4-A301-125F5C915A6C}" destId="{AB6909B4-7706-4720-8755-7FD18239C2E1}" srcOrd="2" destOrd="0" presId="urn:microsoft.com/office/officeart/2016/7/layout/RepeatingBendingProcessNew"/>
    <dgm:cxn modelId="{559E92FC-D4DD-4D35-8B37-47FE9FA47567}" type="presParOf" srcId="{A8BEC813-808F-42D4-A301-125F5C915A6C}" destId="{627E7871-A0B7-40B5-B70B-E27291F5428E}" srcOrd="3" destOrd="0" presId="urn:microsoft.com/office/officeart/2016/7/layout/RepeatingBendingProcessNew"/>
    <dgm:cxn modelId="{7FC9FAD4-E116-49A6-9FD1-E6A5F8D5F93F}" type="presParOf" srcId="{627E7871-A0B7-40B5-B70B-E27291F5428E}" destId="{0B3E9C1F-5FCB-4AC7-90ED-1587D1FE230D}" srcOrd="0" destOrd="0" presId="urn:microsoft.com/office/officeart/2016/7/layout/RepeatingBendingProcessNew"/>
    <dgm:cxn modelId="{33D5B9FB-E8D4-4FCF-ACB6-18552A4BD0D1}" type="presParOf" srcId="{A8BEC813-808F-42D4-A301-125F5C915A6C}" destId="{6961B90E-A4AB-4FA7-A0C1-9FFF96102917}" srcOrd="4" destOrd="0" presId="urn:microsoft.com/office/officeart/2016/7/layout/RepeatingBendingProcessNew"/>
    <dgm:cxn modelId="{DE1A44FD-52BB-4C03-A14D-0BA6C18426D0}" type="presParOf" srcId="{A8BEC813-808F-42D4-A301-125F5C915A6C}" destId="{D09168C5-918C-4760-BC33-A2C13E70DC86}" srcOrd="5" destOrd="0" presId="urn:microsoft.com/office/officeart/2016/7/layout/RepeatingBendingProcessNew"/>
    <dgm:cxn modelId="{7D7502DC-A7C7-44A8-99B8-08BBDBB03FCE}" type="presParOf" srcId="{D09168C5-918C-4760-BC33-A2C13E70DC86}" destId="{29470B73-F6CD-4AF2-B270-E12CF8811DAD}" srcOrd="0" destOrd="0" presId="urn:microsoft.com/office/officeart/2016/7/layout/RepeatingBendingProcessNew"/>
    <dgm:cxn modelId="{F3004F63-B6FF-4C17-AA70-B7494B16F45E}" type="presParOf" srcId="{A8BEC813-808F-42D4-A301-125F5C915A6C}" destId="{079709A0-F6CA-46D8-B085-E00552DFA054}" srcOrd="6" destOrd="0" presId="urn:microsoft.com/office/officeart/2016/7/layout/RepeatingBendingProcessNew"/>
    <dgm:cxn modelId="{17830CA3-C0FE-4212-BEC1-85D4A970963E}" type="presParOf" srcId="{A8BEC813-808F-42D4-A301-125F5C915A6C}" destId="{0D8C8742-90DA-4B86-A678-0134EA57B51F}" srcOrd="7" destOrd="0" presId="urn:microsoft.com/office/officeart/2016/7/layout/RepeatingBendingProcessNew"/>
    <dgm:cxn modelId="{24E27E66-CADD-4D33-8A15-7D7D55BF3A88}" type="presParOf" srcId="{0D8C8742-90DA-4B86-A678-0134EA57B51F}" destId="{F6DBD10A-1937-4034-9448-F795E8F5C954}" srcOrd="0" destOrd="0" presId="urn:microsoft.com/office/officeart/2016/7/layout/RepeatingBendingProcessNew"/>
    <dgm:cxn modelId="{9567F4DC-5128-4228-AC3D-02568D325DAB}" type="presParOf" srcId="{A8BEC813-808F-42D4-A301-125F5C915A6C}" destId="{207BE0D9-FB7B-4623-A906-253EE1F8DA06}" srcOrd="8" destOrd="0" presId="urn:microsoft.com/office/officeart/2016/7/layout/RepeatingBendingProcessNew"/>
    <dgm:cxn modelId="{ED6FD634-FB1E-4483-9474-26ACCACDFC6B}" type="presParOf" srcId="{A8BEC813-808F-42D4-A301-125F5C915A6C}" destId="{915D2A4D-9EF5-4274-A13E-5C4DA81F9048}" srcOrd="9" destOrd="0" presId="urn:microsoft.com/office/officeart/2016/7/layout/RepeatingBendingProcessNew"/>
    <dgm:cxn modelId="{03AAD721-82B6-419D-9F2A-3A6D16008E7E}" type="presParOf" srcId="{915D2A4D-9EF5-4274-A13E-5C4DA81F9048}" destId="{D7828393-71D4-427C-9151-51CAE0D50FF2}" srcOrd="0" destOrd="0" presId="urn:microsoft.com/office/officeart/2016/7/layout/RepeatingBendingProcessNew"/>
    <dgm:cxn modelId="{58CB7913-EAE6-4C37-B227-7902C90EE030}" type="presParOf" srcId="{A8BEC813-808F-42D4-A301-125F5C915A6C}" destId="{84A4E414-D2B5-43F0-A5D1-EBA02050A74D}" srcOrd="10" destOrd="0" presId="urn:microsoft.com/office/officeart/2016/7/layout/RepeatingBendingProcessNew"/>
    <dgm:cxn modelId="{EA52085F-B05C-469A-935D-848F9119CDE1}" type="presParOf" srcId="{A8BEC813-808F-42D4-A301-125F5C915A6C}" destId="{074BF59A-6BCF-4F6B-86F4-3569492AADCE}" srcOrd="11" destOrd="0" presId="urn:microsoft.com/office/officeart/2016/7/layout/RepeatingBendingProcessNew"/>
    <dgm:cxn modelId="{3952F985-19BD-4CD2-A689-20498C7AC1D3}" type="presParOf" srcId="{074BF59A-6BCF-4F6B-86F4-3569492AADCE}" destId="{B7344145-3F77-499B-BE8C-6CD73728FB63}" srcOrd="0" destOrd="0" presId="urn:microsoft.com/office/officeart/2016/7/layout/RepeatingBendingProcessNew"/>
    <dgm:cxn modelId="{01C8635B-8849-4E13-9C7F-370DDB9EF82E}" type="presParOf" srcId="{A8BEC813-808F-42D4-A301-125F5C915A6C}" destId="{158531A3-F16F-4B7B-A43A-69E57F1E730B}" srcOrd="12" destOrd="0" presId="urn:microsoft.com/office/officeart/2016/7/layout/RepeatingBendingProcessNew"/>
    <dgm:cxn modelId="{A8503028-802B-4119-9A34-C7C73A06D45C}" type="presParOf" srcId="{A8BEC813-808F-42D4-A301-125F5C915A6C}" destId="{41F3F3BA-6B7C-4497-A605-336FA6D62AC6}" srcOrd="13" destOrd="0" presId="urn:microsoft.com/office/officeart/2016/7/layout/RepeatingBendingProcessNew"/>
    <dgm:cxn modelId="{08D2E5C8-AAAA-4B75-B640-8C63970F98BB}" type="presParOf" srcId="{41F3F3BA-6B7C-4497-A605-336FA6D62AC6}" destId="{B57571D6-5818-472F-BE7D-04D050B5DD37}" srcOrd="0" destOrd="0" presId="urn:microsoft.com/office/officeart/2016/7/layout/RepeatingBendingProcessNew"/>
    <dgm:cxn modelId="{C0C72876-1AF4-48C9-AAAE-53862D8A78B4}" type="presParOf" srcId="{A8BEC813-808F-42D4-A301-125F5C915A6C}" destId="{0198EBF5-9256-41C7-8A8F-66EF4D4C85A7}" srcOrd="14" destOrd="0" presId="urn:microsoft.com/office/officeart/2016/7/layout/RepeatingBendingProcessNew"/>
    <dgm:cxn modelId="{966D4B98-30BD-4D1F-8648-A02CE3CCEF70}" type="presParOf" srcId="{A8BEC813-808F-42D4-A301-125F5C915A6C}" destId="{864C21A1-A88F-4F7D-9683-67112556937B}" srcOrd="15" destOrd="0" presId="urn:microsoft.com/office/officeart/2016/7/layout/RepeatingBendingProcessNew"/>
    <dgm:cxn modelId="{45BEA3F8-33CC-47E4-8216-8EBFF2B691DD}" type="presParOf" srcId="{864C21A1-A88F-4F7D-9683-67112556937B}" destId="{8F025687-E086-4F42-8E79-8B95BF3A6504}" srcOrd="0" destOrd="0" presId="urn:microsoft.com/office/officeart/2016/7/layout/RepeatingBendingProcessNew"/>
    <dgm:cxn modelId="{E3834B91-F1D6-43DF-844F-810443A14AEA}" type="presParOf" srcId="{A8BEC813-808F-42D4-A301-125F5C915A6C}" destId="{4007E1F1-51C5-4EEE-8A0A-C45852C40300}" srcOrd="16" destOrd="0" presId="urn:microsoft.com/office/officeart/2016/7/layout/RepeatingBendingProcessNew"/>
    <dgm:cxn modelId="{E8474D4F-62B7-46D7-8B23-D44B9227FCD7}" type="presParOf" srcId="{A8BEC813-808F-42D4-A301-125F5C915A6C}" destId="{2105D09E-AB77-4518-821C-F83A7756288B}" srcOrd="17" destOrd="0" presId="urn:microsoft.com/office/officeart/2016/7/layout/RepeatingBendingProcessNew"/>
    <dgm:cxn modelId="{923642BA-4EAA-45CC-A08B-410858BDD551}" type="presParOf" srcId="{2105D09E-AB77-4518-821C-F83A7756288B}" destId="{0CDF9123-F8F3-4F9E-95B3-25EF4FC40CCE}" srcOrd="0" destOrd="0" presId="urn:microsoft.com/office/officeart/2016/7/layout/RepeatingBendingProcessNew"/>
    <dgm:cxn modelId="{395B86B8-2307-4FB8-9161-24437A6B10CC}" type="presParOf" srcId="{A8BEC813-808F-42D4-A301-125F5C915A6C}" destId="{2491BDFB-3265-4A68-95DE-483861156B8A}" srcOrd="18" destOrd="0" presId="urn:microsoft.com/office/officeart/2016/7/layout/RepeatingBendingProcessNew"/>
    <dgm:cxn modelId="{2B8B0024-BD3B-487A-8BC2-B4388676E73C}" type="presParOf" srcId="{A8BEC813-808F-42D4-A301-125F5C915A6C}" destId="{E8B00259-D118-4638-9940-B197C1AC8E02}" srcOrd="19" destOrd="0" presId="urn:microsoft.com/office/officeart/2016/7/layout/RepeatingBendingProcessNew"/>
    <dgm:cxn modelId="{742FF36A-53F4-403B-A361-4870833A87A2}" type="presParOf" srcId="{E8B00259-D118-4638-9940-B197C1AC8E02}" destId="{1DD8FFB3-DF46-4D41-ADBE-7D40D4016952}" srcOrd="0" destOrd="0" presId="urn:microsoft.com/office/officeart/2016/7/layout/RepeatingBendingProcessNew"/>
    <dgm:cxn modelId="{68A5D541-FAA6-4A01-A55C-9C5D607EF3B0}" type="presParOf" srcId="{A8BEC813-808F-42D4-A301-125F5C915A6C}" destId="{EEE5A471-FD6B-4EC5-ABE9-C619D6D4D833}" srcOrd="20" destOrd="0" presId="urn:microsoft.com/office/officeart/2016/7/layout/RepeatingBendingProcessNew"/>
    <dgm:cxn modelId="{AD69FD7E-A17D-4F61-992A-76EC64CDCDDF}" type="presParOf" srcId="{A8BEC813-808F-42D4-A301-125F5C915A6C}" destId="{97D4657C-2326-4EE6-BC93-CAEF700B5583}" srcOrd="21" destOrd="0" presId="urn:microsoft.com/office/officeart/2016/7/layout/RepeatingBendingProcessNew"/>
    <dgm:cxn modelId="{742608E8-3C3E-4BAF-BC43-B51872AABC8E}" type="presParOf" srcId="{97D4657C-2326-4EE6-BC93-CAEF700B5583}" destId="{7D38BD38-8179-407A-9E9C-C032736963E4}" srcOrd="0" destOrd="0" presId="urn:microsoft.com/office/officeart/2016/7/layout/RepeatingBendingProcessNew"/>
    <dgm:cxn modelId="{A20D08F5-51FF-44FD-B510-DE23D0F8FE1D}" type="presParOf" srcId="{A8BEC813-808F-42D4-A301-125F5C915A6C}" destId="{D3E9A643-7AD2-4ECE-BCBB-B45BFB6DBE8A}" srcOrd="22" destOrd="0" presId="urn:microsoft.com/office/officeart/2016/7/layout/RepeatingBendingProcessNew"/>
    <dgm:cxn modelId="{B52BE92C-FFDB-480E-8A78-6A718B38BE4F}" type="presParOf" srcId="{A8BEC813-808F-42D4-A301-125F5C915A6C}" destId="{04BC878C-A295-44BC-9929-64AAD8EFAB01}" srcOrd="23" destOrd="0" presId="urn:microsoft.com/office/officeart/2016/7/layout/RepeatingBendingProcessNew"/>
    <dgm:cxn modelId="{05770D05-EE15-4C68-8EE2-541DF2C4D54A}" type="presParOf" srcId="{04BC878C-A295-44BC-9929-64AAD8EFAB01}" destId="{69630033-D7EB-4384-84B6-DB195E4D7212}" srcOrd="0" destOrd="0" presId="urn:microsoft.com/office/officeart/2016/7/layout/RepeatingBendingProcessNew"/>
    <dgm:cxn modelId="{EC608697-9C2E-4955-AE00-0D71D9746ADD}" type="presParOf" srcId="{A8BEC813-808F-42D4-A301-125F5C915A6C}" destId="{8AE0771A-8655-489C-86F7-24C6CE6073A5}" srcOrd="24" destOrd="0" presId="urn:microsoft.com/office/officeart/2016/7/layout/RepeatingBendingProcessNew"/>
    <dgm:cxn modelId="{DCFC64A7-9AD2-44B1-BBFF-9A4B211EDD5B}" type="presParOf" srcId="{A8BEC813-808F-42D4-A301-125F5C915A6C}" destId="{2B3D0479-F302-4C67-96EF-AF61C7AE2AD5}" srcOrd="25" destOrd="0" presId="urn:microsoft.com/office/officeart/2016/7/layout/RepeatingBendingProcessNew"/>
    <dgm:cxn modelId="{073FCB3D-E6E8-4230-BB74-17B9FDC558B2}" type="presParOf" srcId="{2B3D0479-F302-4C67-96EF-AF61C7AE2AD5}" destId="{514E73B8-E40E-415B-A16D-A86B65965080}" srcOrd="0" destOrd="0" presId="urn:microsoft.com/office/officeart/2016/7/layout/RepeatingBendingProcessNew"/>
    <dgm:cxn modelId="{4F86DF0D-9F18-4DD3-A17C-F5A32FEF85C5}" type="presParOf" srcId="{A8BEC813-808F-42D4-A301-125F5C915A6C}" destId="{CBC74F6B-DB2B-4967-8EA5-5A140D7B8274}" srcOrd="26" destOrd="0" presId="urn:microsoft.com/office/officeart/2016/7/layout/RepeatingBendingProcessNew"/>
    <dgm:cxn modelId="{FE3EFA6C-E573-4E19-A35C-F775F47CBFCF}" type="presParOf" srcId="{A8BEC813-808F-42D4-A301-125F5C915A6C}" destId="{967F5E2D-4137-4BE1-849F-1B18A1C7DF30}" srcOrd="27" destOrd="0" presId="urn:microsoft.com/office/officeart/2016/7/layout/RepeatingBendingProcessNew"/>
    <dgm:cxn modelId="{7BFBE1AC-92B5-45AE-A822-CB6A216A878F}" type="presParOf" srcId="{967F5E2D-4137-4BE1-849F-1B18A1C7DF30}" destId="{039988A3-BEB2-4EC5-927C-B47AECA3F9A3}" srcOrd="0" destOrd="0" presId="urn:microsoft.com/office/officeart/2016/7/layout/RepeatingBendingProcessNew"/>
    <dgm:cxn modelId="{FF3C65DC-0D05-4F22-8C38-3EE4821095E2}" type="presParOf" srcId="{A8BEC813-808F-42D4-A301-125F5C915A6C}" destId="{4F2F40F9-FBCC-4FF7-B34B-71EE3D0896CD}" srcOrd="28" destOrd="0" presId="urn:microsoft.com/office/officeart/2016/7/layout/RepeatingBendingProcessNew"/>
    <dgm:cxn modelId="{A754B36A-2B5F-4980-90F5-4D8587D303EE}" type="presParOf" srcId="{A8BEC813-808F-42D4-A301-125F5C915A6C}" destId="{1EB95269-48C9-4C0A-9640-51ECC308E13E}" srcOrd="29" destOrd="0" presId="urn:microsoft.com/office/officeart/2016/7/layout/RepeatingBendingProcessNew"/>
    <dgm:cxn modelId="{E54A2E91-A909-45F9-BAEA-D832D1784926}" type="presParOf" srcId="{1EB95269-48C9-4C0A-9640-51ECC308E13E}" destId="{67FBB5B7-D739-436B-9A1E-2D20BC814A92}" srcOrd="0" destOrd="0" presId="urn:microsoft.com/office/officeart/2016/7/layout/RepeatingBendingProcessNew"/>
    <dgm:cxn modelId="{F64BA47C-46C2-4429-BDAF-A039A47186E0}" type="presParOf" srcId="{A8BEC813-808F-42D4-A301-125F5C915A6C}" destId="{29917804-CD0C-4173-B14D-FC80D385EEE2}" srcOrd="3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7ECD80-F59C-43FC-AF6A-1C830AF29255}">
      <dsp:nvSpPr>
        <dsp:cNvPr id="0" name=""/>
        <dsp:cNvSpPr/>
      </dsp:nvSpPr>
      <dsp:spPr>
        <a:xfrm>
          <a:off x="0" y="625407"/>
          <a:ext cx="7910830" cy="1876222"/>
        </a:xfrm>
        <a:prstGeom prst="roundRect">
          <a:avLst>
            <a:gd name="adj" fmla="val 10000"/>
          </a:avLst>
        </a:prstGeom>
        <a:solidFill>
          <a:schemeClr val="accent1">
            <a:tint val="4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918CEEBB-B15C-47DA-B186-57F54E6DF6E4}">
      <dsp:nvSpPr>
        <dsp:cNvPr id="0" name=""/>
        <dsp:cNvSpPr/>
      </dsp:nvSpPr>
      <dsp:spPr>
        <a:xfrm>
          <a:off x="567557" y="1047557"/>
          <a:ext cx="1031922" cy="10319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42A5A30-47D4-49ED-91E1-251CBA3603EB}">
      <dsp:nvSpPr>
        <dsp:cNvPr id="0" name=""/>
        <dsp:cNvSpPr/>
      </dsp:nvSpPr>
      <dsp:spPr>
        <a:xfrm>
          <a:off x="2167037" y="625407"/>
          <a:ext cx="5743792" cy="1876222"/>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98567" tIns="198567" rIns="198567" bIns="198567" numCol="1" spcCol="1270" anchor="ctr" anchorCtr="0">
          <a:noAutofit/>
        </a:bodyPr>
        <a:lstStyle/>
        <a:p>
          <a:pPr marL="0" lvl="0" indent="0" algn="l" defTabSz="622300">
            <a:lnSpc>
              <a:spcPct val="100000"/>
            </a:lnSpc>
            <a:spcBef>
              <a:spcPct val="0"/>
            </a:spcBef>
            <a:spcAft>
              <a:spcPct val="35000"/>
            </a:spcAft>
            <a:buNone/>
          </a:pPr>
          <a:r>
            <a:rPr lang="en-US" sz="1400" kern="1200" spc="40">
              <a:latin typeface="Aptos" panose="020B0004020202020204" pitchFamily="34" charset="0"/>
              <a:ea typeface="Tahoma" panose="020B0604030504040204" pitchFamily="34" charset="0"/>
              <a:cs typeface="Tahoma" panose="020B0604030504040204" pitchFamily="34" charset="0"/>
            </a:rPr>
            <a:t>TPS is a temporary, nonimmigrant status. The Secretary of DHS can designate a country for TPS due to conditions in the country that prevent its nationals from returning safely, e.g., natural disasters, wars, epidemics, etc.</a:t>
          </a:r>
        </a:p>
        <a:p>
          <a:pPr marL="0" lvl="0" indent="0" algn="l" defTabSz="622300">
            <a:lnSpc>
              <a:spcPct val="100000"/>
            </a:lnSpc>
            <a:spcBef>
              <a:spcPct val="0"/>
            </a:spcBef>
            <a:spcAft>
              <a:spcPct val="35000"/>
            </a:spcAft>
            <a:buNone/>
          </a:pPr>
          <a:endParaRPr lang="en-US" sz="1400" kern="1200" spc="40">
            <a:latin typeface="Aptos" panose="020B0004020202020204" pitchFamily="34" charset="0"/>
            <a:ea typeface="Tahoma" panose="020B0604030504040204" pitchFamily="34" charset="0"/>
            <a:cs typeface="Tahoma" panose="020B0604030504040204" pitchFamily="34" charset="0"/>
          </a:endParaRPr>
        </a:p>
        <a:p>
          <a:pPr marL="0" lvl="0" indent="0" algn="l" defTabSz="622300">
            <a:lnSpc>
              <a:spcPct val="100000"/>
            </a:lnSpc>
            <a:spcBef>
              <a:spcPct val="0"/>
            </a:spcBef>
            <a:spcAft>
              <a:spcPct val="35000"/>
            </a:spcAft>
            <a:buNone/>
          </a:pPr>
          <a:r>
            <a:rPr lang="pt-BR" sz="1400" kern="1200" spc="40">
              <a:latin typeface="Aptos" panose="020B0004020202020204" pitchFamily="34" charset="0"/>
              <a:ea typeface="Tahoma" panose="020B0604030504040204" pitchFamily="34" charset="0"/>
              <a:cs typeface="Tahoma" panose="020B0604030504040204" pitchFamily="34" charset="0"/>
            </a:rPr>
            <a:t>INA § 244(b)(1)(A)-(C).</a:t>
          </a:r>
          <a:endParaRPr lang="en-US" sz="1400" kern="1200"/>
        </a:p>
      </dsp:txBody>
      <dsp:txXfrm>
        <a:off x="2167037" y="625407"/>
        <a:ext cx="5743792" cy="1876222"/>
      </dsp:txXfrm>
    </dsp:sp>
    <dsp:sp modelId="{3F3837E8-CE3B-4B86-936B-33ADD3A333C9}">
      <dsp:nvSpPr>
        <dsp:cNvPr id="0" name=""/>
        <dsp:cNvSpPr/>
      </dsp:nvSpPr>
      <dsp:spPr>
        <a:xfrm>
          <a:off x="0" y="2907299"/>
          <a:ext cx="7910830" cy="1876222"/>
        </a:xfrm>
        <a:prstGeom prst="roundRect">
          <a:avLst>
            <a:gd name="adj" fmla="val 10000"/>
          </a:avLst>
        </a:prstGeom>
        <a:solidFill>
          <a:schemeClr val="accent1">
            <a:tint val="4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08A5DF99-5862-4B87-B88F-80FA91479D3F}">
      <dsp:nvSpPr>
        <dsp:cNvPr id="0" name=""/>
        <dsp:cNvSpPr/>
      </dsp:nvSpPr>
      <dsp:spPr>
        <a:xfrm>
          <a:off x="567557" y="3329449"/>
          <a:ext cx="1031922" cy="103192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A6BBF44-7941-4CF8-933B-8DCFF2FE723A}">
      <dsp:nvSpPr>
        <dsp:cNvPr id="0" name=""/>
        <dsp:cNvSpPr/>
      </dsp:nvSpPr>
      <dsp:spPr>
        <a:xfrm>
          <a:off x="2167037" y="2907299"/>
          <a:ext cx="5743792" cy="1876222"/>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98567" tIns="198567" rIns="198567" bIns="198567" numCol="1" spcCol="1270" anchor="ctr" anchorCtr="0">
          <a:noAutofit/>
        </a:bodyPr>
        <a:lstStyle/>
        <a:p>
          <a:pPr marL="0" lvl="0" indent="0" algn="l" defTabSz="622300">
            <a:lnSpc>
              <a:spcPct val="100000"/>
            </a:lnSpc>
            <a:spcBef>
              <a:spcPct val="0"/>
            </a:spcBef>
            <a:spcAft>
              <a:spcPct val="35000"/>
            </a:spcAft>
            <a:buNone/>
          </a:pPr>
          <a:endParaRPr lang="en-US" sz="1400" kern="1200" dirty="0"/>
        </a:p>
      </dsp:txBody>
      <dsp:txXfrm>
        <a:off x="2167037" y="2907299"/>
        <a:ext cx="5743792" cy="18762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CAB3BD-1E94-4BAB-8F63-0B96EF4BD7AC}">
      <dsp:nvSpPr>
        <dsp:cNvPr id="0" name=""/>
        <dsp:cNvSpPr/>
      </dsp:nvSpPr>
      <dsp:spPr>
        <a:xfrm>
          <a:off x="1423619" y="782188"/>
          <a:ext cx="294348" cy="91440"/>
        </a:xfrm>
        <a:custGeom>
          <a:avLst/>
          <a:gdLst/>
          <a:ahLst/>
          <a:cxnLst/>
          <a:rect l="0" t="0" r="0" b="0"/>
          <a:pathLst>
            <a:path>
              <a:moveTo>
                <a:pt x="0" y="45720"/>
              </a:moveTo>
              <a:lnTo>
                <a:pt x="294348"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562669" y="826282"/>
        <a:ext cx="16247" cy="3252"/>
      </dsp:txXfrm>
    </dsp:sp>
    <dsp:sp modelId="{4BFAB0BB-26CF-4FE4-8820-70FC3330B314}">
      <dsp:nvSpPr>
        <dsp:cNvPr id="0" name=""/>
        <dsp:cNvSpPr/>
      </dsp:nvSpPr>
      <dsp:spPr>
        <a:xfrm>
          <a:off x="12601" y="404063"/>
          <a:ext cx="1412817" cy="84769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229" tIns="72668" rIns="69229" bIns="72668" numCol="1" spcCol="1270" anchor="ctr" anchorCtr="0">
          <a:noAutofit/>
        </a:bodyPr>
        <a:lstStyle/>
        <a:p>
          <a:pPr marL="0" lvl="0" indent="0" algn="ctr" defTabSz="533400">
            <a:lnSpc>
              <a:spcPct val="90000"/>
            </a:lnSpc>
            <a:spcBef>
              <a:spcPct val="0"/>
            </a:spcBef>
            <a:spcAft>
              <a:spcPct val="35000"/>
            </a:spcAft>
            <a:buNone/>
          </a:pPr>
          <a:endParaRPr lang="es-ES" sz="1200" b="1" kern="1200" dirty="0"/>
        </a:p>
        <a:p>
          <a:pPr marL="0" lvl="0" indent="0" algn="ctr" defTabSz="533400">
            <a:lnSpc>
              <a:spcPct val="90000"/>
            </a:lnSpc>
            <a:spcBef>
              <a:spcPct val="0"/>
            </a:spcBef>
            <a:spcAft>
              <a:spcPct val="35000"/>
            </a:spcAft>
            <a:buNone/>
          </a:pPr>
          <a:endParaRPr lang="es-ES" sz="1200" b="1" kern="1200" dirty="0"/>
        </a:p>
        <a:p>
          <a:pPr marL="0" lvl="0" indent="0" algn="ctr" defTabSz="533400">
            <a:lnSpc>
              <a:spcPct val="90000"/>
            </a:lnSpc>
            <a:spcBef>
              <a:spcPct val="0"/>
            </a:spcBef>
            <a:spcAft>
              <a:spcPct val="35000"/>
            </a:spcAft>
            <a:buNone/>
          </a:pPr>
          <a:endParaRPr lang="es-ES" sz="1200" b="1" kern="1200" dirty="0"/>
        </a:p>
        <a:p>
          <a:pPr marL="0" lvl="0" indent="0" algn="ctr" defTabSz="533400">
            <a:lnSpc>
              <a:spcPct val="90000"/>
            </a:lnSpc>
            <a:spcBef>
              <a:spcPct val="0"/>
            </a:spcBef>
            <a:spcAft>
              <a:spcPct val="35000"/>
            </a:spcAft>
            <a:buNone/>
          </a:pPr>
          <a:r>
            <a:rPr lang="es-ES" sz="1200" b="1" kern="1200" dirty="0" err="1"/>
            <a:t>Afghanistan</a:t>
          </a:r>
          <a:r>
            <a:rPr lang="es-ES" sz="1200" b="1" kern="1200" dirty="0"/>
            <a:t>						</a:t>
          </a:r>
          <a:endParaRPr lang="en-US" sz="1200" kern="1200" dirty="0"/>
        </a:p>
      </dsp:txBody>
      <dsp:txXfrm>
        <a:off x="12601" y="404063"/>
        <a:ext cx="1412817" cy="847690"/>
      </dsp:txXfrm>
    </dsp:sp>
    <dsp:sp modelId="{627E7871-A0B7-40B5-B70B-E27291F5428E}">
      <dsp:nvSpPr>
        <dsp:cNvPr id="0" name=""/>
        <dsp:cNvSpPr/>
      </dsp:nvSpPr>
      <dsp:spPr>
        <a:xfrm>
          <a:off x="3161385" y="782188"/>
          <a:ext cx="294348" cy="91440"/>
        </a:xfrm>
        <a:custGeom>
          <a:avLst/>
          <a:gdLst/>
          <a:ahLst/>
          <a:cxnLst/>
          <a:rect l="0" t="0" r="0" b="0"/>
          <a:pathLst>
            <a:path>
              <a:moveTo>
                <a:pt x="0" y="45720"/>
              </a:moveTo>
              <a:lnTo>
                <a:pt x="294348"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00435" y="826282"/>
        <a:ext cx="16247" cy="3252"/>
      </dsp:txXfrm>
    </dsp:sp>
    <dsp:sp modelId="{AB6909B4-7706-4720-8755-7FD18239C2E1}">
      <dsp:nvSpPr>
        <dsp:cNvPr id="0" name=""/>
        <dsp:cNvSpPr/>
      </dsp:nvSpPr>
      <dsp:spPr>
        <a:xfrm>
          <a:off x="1750367" y="404063"/>
          <a:ext cx="1412817" cy="84769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229" tIns="72668" rIns="69229" bIns="72668" numCol="1" spcCol="1270" anchor="ctr" anchorCtr="0">
          <a:noAutofit/>
        </a:bodyPr>
        <a:lstStyle/>
        <a:p>
          <a:pPr marL="0" lvl="0" indent="0" algn="ctr" defTabSz="533400">
            <a:lnSpc>
              <a:spcPct val="90000"/>
            </a:lnSpc>
            <a:spcBef>
              <a:spcPct val="0"/>
            </a:spcBef>
            <a:spcAft>
              <a:spcPct val="35000"/>
            </a:spcAft>
            <a:buNone/>
          </a:pPr>
          <a:r>
            <a:rPr lang="es-ES" sz="1200" b="1" kern="1200"/>
            <a:t>Burma (Myanmar)</a:t>
          </a:r>
          <a:endParaRPr lang="en-US" sz="1200" kern="1200"/>
        </a:p>
      </dsp:txBody>
      <dsp:txXfrm>
        <a:off x="1750367" y="404063"/>
        <a:ext cx="1412817" cy="847690"/>
      </dsp:txXfrm>
    </dsp:sp>
    <dsp:sp modelId="{D09168C5-918C-4760-BC33-A2C13E70DC86}">
      <dsp:nvSpPr>
        <dsp:cNvPr id="0" name=""/>
        <dsp:cNvSpPr/>
      </dsp:nvSpPr>
      <dsp:spPr>
        <a:xfrm>
          <a:off x="4899150" y="782188"/>
          <a:ext cx="294348" cy="91440"/>
        </a:xfrm>
        <a:custGeom>
          <a:avLst/>
          <a:gdLst/>
          <a:ahLst/>
          <a:cxnLst/>
          <a:rect l="0" t="0" r="0" b="0"/>
          <a:pathLst>
            <a:path>
              <a:moveTo>
                <a:pt x="0" y="45720"/>
              </a:moveTo>
              <a:lnTo>
                <a:pt x="294348"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38201" y="826282"/>
        <a:ext cx="16247" cy="3252"/>
      </dsp:txXfrm>
    </dsp:sp>
    <dsp:sp modelId="{6961B90E-A4AB-4FA7-A0C1-9FFF96102917}">
      <dsp:nvSpPr>
        <dsp:cNvPr id="0" name=""/>
        <dsp:cNvSpPr/>
      </dsp:nvSpPr>
      <dsp:spPr>
        <a:xfrm>
          <a:off x="3488133" y="404063"/>
          <a:ext cx="1412817" cy="84769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229" tIns="72668" rIns="69229" bIns="72668" numCol="1" spcCol="1270" anchor="ctr" anchorCtr="0">
          <a:noAutofit/>
        </a:bodyPr>
        <a:lstStyle/>
        <a:p>
          <a:pPr marL="0" lvl="0" indent="0" algn="ctr" defTabSz="533400">
            <a:lnSpc>
              <a:spcPct val="90000"/>
            </a:lnSpc>
            <a:spcBef>
              <a:spcPct val="0"/>
            </a:spcBef>
            <a:spcAft>
              <a:spcPct val="35000"/>
            </a:spcAft>
            <a:buNone/>
          </a:pPr>
          <a:r>
            <a:rPr lang="es-ES" sz="1200" b="1" kern="1200"/>
            <a:t>Cameroon</a:t>
          </a:r>
          <a:endParaRPr lang="en-US" sz="1200" kern="1200"/>
        </a:p>
      </dsp:txBody>
      <dsp:txXfrm>
        <a:off x="3488133" y="404063"/>
        <a:ext cx="1412817" cy="847690"/>
      </dsp:txXfrm>
    </dsp:sp>
    <dsp:sp modelId="{0D8C8742-90DA-4B86-A678-0134EA57B51F}">
      <dsp:nvSpPr>
        <dsp:cNvPr id="0" name=""/>
        <dsp:cNvSpPr/>
      </dsp:nvSpPr>
      <dsp:spPr>
        <a:xfrm>
          <a:off x="6636916" y="782188"/>
          <a:ext cx="294348" cy="91440"/>
        </a:xfrm>
        <a:custGeom>
          <a:avLst/>
          <a:gdLst/>
          <a:ahLst/>
          <a:cxnLst/>
          <a:rect l="0" t="0" r="0" b="0"/>
          <a:pathLst>
            <a:path>
              <a:moveTo>
                <a:pt x="0" y="45720"/>
              </a:moveTo>
              <a:lnTo>
                <a:pt x="294348"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775967" y="826282"/>
        <a:ext cx="16247" cy="3252"/>
      </dsp:txXfrm>
    </dsp:sp>
    <dsp:sp modelId="{079709A0-F6CA-46D8-B085-E00552DFA054}">
      <dsp:nvSpPr>
        <dsp:cNvPr id="0" name=""/>
        <dsp:cNvSpPr/>
      </dsp:nvSpPr>
      <dsp:spPr>
        <a:xfrm>
          <a:off x="5225899" y="404063"/>
          <a:ext cx="1412817" cy="84769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229" tIns="72668" rIns="69229" bIns="72668" numCol="1" spcCol="1270" anchor="ctr" anchorCtr="0">
          <a:noAutofit/>
        </a:bodyPr>
        <a:lstStyle/>
        <a:p>
          <a:pPr marL="0" lvl="0" indent="0" algn="ctr" defTabSz="533400">
            <a:lnSpc>
              <a:spcPct val="90000"/>
            </a:lnSpc>
            <a:spcBef>
              <a:spcPct val="0"/>
            </a:spcBef>
            <a:spcAft>
              <a:spcPct val="35000"/>
            </a:spcAft>
            <a:buNone/>
          </a:pPr>
          <a:r>
            <a:rPr lang="es-ES" sz="1200" b="1" kern="1200"/>
            <a:t>El Salvador</a:t>
          </a:r>
          <a:endParaRPr lang="en-US" sz="1200" kern="1200"/>
        </a:p>
      </dsp:txBody>
      <dsp:txXfrm>
        <a:off x="5225899" y="404063"/>
        <a:ext cx="1412817" cy="847690"/>
      </dsp:txXfrm>
    </dsp:sp>
    <dsp:sp modelId="{915D2A4D-9EF5-4274-A13E-5C4DA81F9048}">
      <dsp:nvSpPr>
        <dsp:cNvPr id="0" name=""/>
        <dsp:cNvSpPr/>
      </dsp:nvSpPr>
      <dsp:spPr>
        <a:xfrm>
          <a:off x="8374682" y="782188"/>
          <a:ext cx="294348" cy="91440"/>
        </a:xfrm>
        <a:custGeom>
          <a:avLst/>
          <a:gdLst/>
          <a:ahLst/>
          <a:cxnLst/>
          <a:rect l="0" t="0" r="0" b="0"/>
          <a:pathLst>
            <a:path>
              <a:moveTo>
                <a:pt x="0" y="45720"/>
              </a:moveTo>
              <a:lnTo>
                <a:pt x="294348"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513732" y="826282"/>
        <a:ext cx="16247" cy="3252"/>
      </dsp:txXfrm>
    </dsp:sp>
    <dsp:sp modelId="{207BE0D9-FB7B-4623-A906-253EE1F8DA06}">
      <dsp:nvSpPr>
        <dsp:cNvPr id="0" name=""/>
        <dsp:cNvSpPr/>
      </dsp:nvSpPr>
      <dsp:spPr>
        <a:xfrm>
          <a:off x="6963664" y="404063"/>
          <a:ext cx="1412817" cy="84769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229" tIns="72668" rIns="69229" bIns="72668" numCol="1" spcCol="1270" anchor="ctr" anchorCtr="0">
          <a:noAutofit/>
        </a:bodyPr>
        <a:lstStyle/>
        <a:p>
          <a:pPr marL="0" lvl="0" indent="0" algn="ctr" defTabSz="533400">
            <a:lnSpc>
              <a:spcPct val="90000"/>
            </a:lnSpc>
            <a:spcBef>
              <a:spcPct val="0"/>
            </a:spcBef>
            <a:spcAft>
              <a:spcPct val="35000"/>
            </a:spcAft>
            <a:buNone/>
          </a:pPr>
          <a:r>
            <a:rPr lang="es-ES" sz="1200" b="1" kern="1200"/>
            <a:t>Ethiopia</a:t>
          </a:r>
          <a:endParaRPr lang="en-US" sz="1200" kern="1200"/>
        </a:p>
      </dsp:txBody>
      <dsp:txXfrm>
        <a:off x="6963664" y="404063"/>
        <a:ext cx="1412817" cy="847690"/>
      </dsp:txXfrm>
    </dsp:sp>
    <dsp:sp modelId="{074BF59A-6BCF-4F6B-86F4-3569492AADCE}">
      <dsp:nvSpPr>
        <dsp:cNvPr id="0" name=""/>
        <dsp:cNvSpPr/>
      </dsp:nvSpPr>
      <dsp:spPr>
        <a:xfrm>
          <a:off x="719010" y="1249954"/>
          <a:ext cx="8688829" cy="294348"/>
        </a:xfrm>
        <a:custGeom>
          <a:avLst/>
          <a:gdLst/>
          <a:ahLst/>
          <a:cxnLst/>
          <a:rect l="0" t="0" r="0" b="0"/>
          <a:pathLst>
            <a:path>
              <a:moveTo>
                <a:pt x="8688829" y="0"/>
              </a:moveTo>
              <a:lnTo>
                <a:pt x="8688829" y="164274"/>
              </a:lnTo>
              <a:lnTo>
                <a:pt x="0" y="164274"/>
              </a:lnTo>
              <a:lnTo>
                <a:pt x="0" y="294348"/>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846052" y="1395501"/>
        <a:ext cx="434745" cy="3252"/>
      </dsp:txXfrm>
    </dsp:sp>
    <dsp:sp modelId="{84A4E414-D2B5-43F0-A5D1-EBA02050A74D}">
      <dsp:nvSpPr>
        <dsp:cNvPr id="0" name=""/>
        <dsp:cNvSpPr/>
      </dsp:nvSpPr>
      <dsp:spPr>
        <a:xfrm>
          <a:off x="8701430" y="404063"/>
          <a:ext cx="1412817" cy="84769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229" tIns="72668" rIns="69229" bIns="72668" numCol="1" spcCol="1270" anchor="ctr" anchorCtr="0">
          <a:noAutofit/>
        </a:bodyPr>
        <a:lstStyle/>
        <a:p>
          <a:pPr marL="0" lvl="0" indent="0" algn="ctr" defTabSz="533400">
            <a:lnSpc>
              <a:spcPct val="90000"/>
            </a:lnSpc>
            <a:spcBef>
              <a:spcPct val="0"/>
            </a:spcBef>
            <a:spcAft>
              <a:spcPct val="35000"/>
            </a:spcAft>
            <a:buNone/>
          </a:pPr>
          <a:r>
            <a:rPr lang="es-ES" sz="1200" b="1" kern="1200"/>
            <a:t>Haiti</a:t>
          </a:r>
          <a:endParaRPr lang="en-US" sz="1200" kern="1200"/>
        </a:p>
      </dsp:txBody>
      <dsp:txXfrm>
        <a:off x="8701430" y="404063"/>
        <a:ext cx="1412817" cy="847690"/>
      </dsp:txXfrm>
    </dsp:sp>
    <dsp:sp modelId="{41F3F3BA-6B7C-4497-A605-336FA6D62AC6}">
      <dsp:nvSpPr>
        <dsp:cNvPr id="0" name=""/>
        <dsp:cNvSpPr/>
      </dsp:nvSpPr>
      <dsp:spPr>
        <a:xfrm>
          <a:off x="1423619" y="1954827"/>
          <a:ext cx="294348" cy="91440"/>
        </a:xfrm>
        <a:custGeom>
          <a:avLst/>
          <a:gdLst/>
          <a:ahLst/>
          <a:cxnLst/>
          <a:rect l="0" t="0" r="0" b="0"/>
          <a:pathLst>
            <a:path>
              <a:moveTo>
                <a:pt x="0" y="45720"/>
              </a:moveTo>
              <a:lnTo>
                <a:pt x="294348"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562669" y="1998921"/>
        <a:ext cx="16247" cy="3252"/>
      </dsp:txXfrm>
    </dsp:sp>
    <dsp:sp modelId="{158531A3-F16F-4B7B-A43A-69E57F1E730B}">
      <dsp:nvSpPr>
        <dsp:cNvPr id="0" name=""/>
        <dsp:cNvSpPr/>
      </dsp:nvSpPr>
      <dsp:spPr>
        <a:xfrm>
          <a:off x="12601" y="1576702"/>
          <a:ext cx="1412817" cy="84769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229" tIns="72668" rIns="69229" bIns="72668" numCol="1" spcCol="1270" anchor="ctr" anchorCtr="0">
          <a:noAutofit/>
        </a:bodyPr>
        <a:lstStyle/>
        <a:p>
          <a:pPr marL="0" lvl="0" indent="0" algn="ctr" defTabSz="533400">
            <a:lnSpc>
              <a:spcPct val="90000"/>
            </a:lnSpc>
            <a:spcBef>
              <a:spcPct val="0"/>
            </a:spcBef>
            <a:spcAft>
              <a:spcPct val="35000"/>
            </a:spcAft>
            <a:buNone/>
          </a:pPr>
          <a:r>
            <a:rPr lang="es-ES" sz="1200" b="1" kern="1200"/>
            <a:t>Honduras</a:t>
          </a:r>
          <a:endParaRPr lang="en-US" sz="1200" kern="1200"/>
        </a:p>
      </dsp:txBody>
      <dsp:txXfrm>
        <a:off x="12601" y="1576702"/>
        <a:ext cx="1412817" cy="847690"/>
      </dsp:txXfrm>
    </dsp:sp>
    <dsp:sp modelId="{864C21A1-A88F-4F7D-9683-67112556937B}">
      <dsp:nvSpPr>
        <dsp:cNvPr id="0" name=""/>
        <dsp:cNvSpPr/>
      </dsp:nvSpPr>
      <dsp:spPr>
        <a:xfrm>
          <a:off x="3161385" y="1954827"/>
          <a:ext cx="294348" cy="91440"/>
        </a:xfrm>
        <a:custGeom>
          <a:avLst/>
          <a:gdLst/>
          <a:ahLst/>
          <a:cxnLst/>
          <a:rect l="0" t="0" r="0" b="0"/>
          <a:pathLst>
            <a:path>
              <a:moveTo>
                <a:pt x="0" y="45720"/>
              </a:moveTo>
              <a:lnTo>
                <a:pt x="294348"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00435" y="1998921"/>
        <a:ext cx="16247" cy="3252"/>
      </dsp:txXfrm>
    </dsp:sp>
    <dsp:sp modelId="{0198EBF5-9256-41C7-8A8F-66EF4D4C85A7}">
      <dsp:nvSpPr>
        <dsp:cNvPr id="0" name=""/>
        <dsp:cNvSpPr/>
      </dsp:nvSpPr>
      <dsp:spPr>
        <a:xfrm>
          <a:off x="1750367" y="1576702"/>
          <a:ext cx="1412817" cy="84769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229" tIns="72668" rIns="69229" bIns="72668" numCol="1" spcCol="1270" anchor="ctr" anchorCtr="0">
          <a:noAutofit/>
        </a:bodyPr>
        <a:lstStyle/>
        <a:p>
          <a:pPr marL="0" lvl="0" indent="0" algn="ctr" defTabSz="533400">
            <a:lnSpc>
              <a:spcPct val="90000"/>
            </a:lnSpc>
            <a:spcBef>
              <a:spcPct val="0"/>
            </a:spcBef>
            <a:spcAft>
              <a:spcPct val="35000"/>
            </a:spcAft>
            <a:buNone/>
          </a:pPr>
          <a:r>
            <a:rPr lang="es-ES" sz="1200" b="1" kern="1200"/>
            <a:t>Nepal</a:t>
          </a:r>
          <a:endParaRPr lang="en-US" sz="1200" kern="1200"/>
        </a:p>
      </dsp:txBody>
      <dsp:txXfrm>
        <a:off x="1750367" y="1576702"/>
        <a:ext cx="1412817" cy="847690"/>
      </dsp:txXfrm>
    </dsp:sp>
    <dsp:sp modelId="{2105D09E-AB77-4518-821C-F83A7756288B}">
      <dsp:nvSpPr>
        <dsp:cNvPr id="0" name=""/>
        <dsp:cNvSpPr/>
      </dsp:nvSpPr>
      <dsp:spPr>
        <a:xfrm>
          <a:off x="4899150" y="1954827"/>
          <a:ext cx="294348" cy="91440"/>
        </a:xfrm>
        <a:custGeom>
          <a:avLst/>
          <a:gdLst/>
          <a:ahLst/>
          <a:cxnLst/>
          <a:rect l="0" t="0" r="0" b="0"/>
          <a:pathLst>
            <a:path>
              <a:moveTo>
                <a:pt x="0" y="45720"/>
              </a:moveTo>
              <a:lnTo>
                <a:pt x="294348"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38201" y="1998921"/>
        <a:ext cx="16247" cy="3252"/>
      </dsp:txXfrm>
    </dsp:sp>
    <dsp:sp modelId="{4007E1F1-51C5-4EEE-8A0A-C45852C40300}">
      <dsp:nvSpPr>
        <dsp:cNvPr id="0" name=""/>
        <dsp:cNvSpPr/>
      </dsp:nvSpPr>
      <dsp:spPr>
        <a:xfrm>
          <a:off x="3488133" y="1576702"/>
          <a:ext cx="1412817" cy="84769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229" tIns="72668" rIns="69229" bIns="72668" numCol="1" spcCol="1270" anchor="ctr" anchorCtr="0">
          <a:noAutofit/>
        </a:bodyPr>
        <a:lstStyle/>
        <a:p>
          <a:pPr marL="0" lvl="0" indent="0" algn="ctr" defTabSz="533400">
            <a:lnSpc>
              <a:spcPct val="90000"/>
            </a:lnSpc>
            <a:spcBef>
              <a:spcPct val="0"/>
            </a:spcBef>
            <a:spcAft>
              <a:spcPct val="35000"/>
            </a:spcAft>
            <a:buNone/>
          </a:pPr>
          <a:r>
            <a:rPr lang="es-ES" sz="1200" b="1" kern="1200"/>
            <a:t>Nicaragua</a:t>
          </a:r>
          <a:endParaRPr lang="en-US" sz="1200" kern="1200"/>
        </a:p>
      </dsp:txBody>
      <dsp:txXfrm>
        <a:off x="3488133" y="1576702"/>
        <a:ext cx="1412817" cy="847690"/>
      </dsp:txXfrm>
    </dsp:sp>
    <dsp:sp modelId="{E8B00259-D118-4638-9940-B197C1AC8E02}">
      <dsp:nvSpPr>
        <dsp:cNvPr id="0" name=""/>
        <dsp:cNvSpPr/>
      </dsp:nvSpPr>
      <dsp:spPr>
        <a:xfrm>
          <a:off x="6636916" y="1954827"/>
          <a:ext cx="294348" cy="91440"/>
        </a:xfrm>
        <a:custGeom>
          <a:avLst/>
          <a:gdLst/>
          <a:ahLst/>
          <a:cxnLst/>
          <a:rect l="0" t="0" r="0" b="0"/>
          <a:pathLst>
            <a:path>
              <a:moveTo>
                <a:pt x="0" y="45720"/>
              </a:moveTo>
              <a:lnTo>
                <a:pt x="294348"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775967" y="1998921"/>
        <a:ext cx="16247" cy="3252"/>
      </dsp:txXfrm>
    </dsp:sp>
    <dsp:sp modelId="{2491BDFB-3265-4A68-95DE-483861156B8A}">
      <dsp:nvSpPr>
        <dsp:cNvPr id="0" name=""/>
        <dsp:cNvSpPr/>
      </dsp:nvSpPr>
      <dsp:spPr>
        <a:xfrm>
          <a:off x="5225899" y="1576702"/>
          <a:ext cx="1412817" cy="84769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229" tIns="72668" rIns="69229" bIns="72668" numCol="1" spcCol="1270" anchor="ctr" anchorCtr="0">
          <a:noAutofit/>
        </a:bodyPr>
        <a:lstStyle/>
        <a:p>
          <a:pPr marL="0" lvl="0" indent="0" algn="ctr" defTabSz="533400">
            <a:lnSpc>
              <a:spcPct val="90000"/>
            </a:lnSpc>
            <a:spcBef>
              <a:spcPct val="0"/>
            </a:spcBef>
            <a:spcAft>
              <a:spcPct val="35000"/>
            </a:spcAft>
            <a:buNone/>
          </a:pPr>
          <a:r>
            <a:rPr lang="en-US" sz="1200" b="1" i="0" kern="1200" baseline="0"/>
            <a:t>Somalia</a:t>
          </a:r>
          <a:endParaRPr lang="en-US" sz="1200" kern="1200"/>
        </a:p>
      </dsp:txBody>
      <dsp:txXfrm>
        <a:off x="5225899" y="1576702"/>
        <a:ext cx="1412817" cy="847690"/>
      </dsp:txXfrm>
    </dsp:sp>
    <dsp:sp modelId="{97D4657C-2326-4EE6-BC93-CAEF700B5583}">
      <dsp:nvSpPr>
        <dsp:cNvPr id="0" name=""/>
        <dsp:cNvSpPr/>
      </dsp:nvSpPr>
      <dsp:spPr>
        <a:xfrm>
          <a:off x="8374682" y="1954827"/>
          <a:ext cx="294348" cy="91440"/>
        </a:xfrm>
        <a:custGeom>
          <a:avLst/>
          <a:gdLst/>
          <a:ahLst/>
          <a:cxnLst/>
          <a:rect l="0" t="0" r="0" b="0"/>
          <a:pathLst>
            <a:path>
              <a:moveTo>
                <a:pt x="0" y="45720"/>
              </a:moveTo>
              <a:lnTo>
                <a:pt x="294348"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513732" y="1998921"/>
        <a:ext cx="16247" cy="3252"/>
      </dsp:txXfrm>
    </dsp:sp>
    <dsp:sp modelId="{EEE5A471-FD6B-4EC5-ABE9-C619D6D4D833}">
      <dsp:nvSpPr>
        <dsp:cNvPr id="0" name=""/>
        <dsp:cNvSpPr/>
      </dsp:nvSpPr>
      <dsp:spPr>
        <a:xfrm>
          <a:off x="6963664" y="1576702"/>
          <a:ext cx="1412817" cy="84769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229" tIns="72668" rIns="69229" bIns="72668" numCol="1" spcCol="1270" anchor="ctr" anchorCtr="0">
          <a:noAutofit/>
        </a:bodyPr>
        <a:lstStyle/>
        <a:p>
          <a:pPr marL="0" lvl="0" indent="0" algn="ctr" defTabSz="533400">
            <a:lnSpc>
              <a:spcPct val="90000"/>
            </a:lnSpc>
            <a:spcBef>
              <a:spcPct val="0"/>
            </a:spcBef>
            <a:spcAft>
              <a:spcPct val="35000"/>
            </a:spcAft>
            <a:buNone/>
          </a:pPr>
          <a:r>
            <a:rPr lang="en-US" sz="1200" b="1" i="0" kern="1200" baseline="0"/>
            <a:t>South Sudan</a:t>
          </a:r>
          <a:endParaRPr lang="en-US" sz="1200" kern="1200"/>
        </a:p>
      </dsp:txBody>
      <dsp:txXfrm>
        <a:off x="6963664" y="1576702"/>
        <a:ext cx="1412817" cy="847690"/>
      </dsp:txXfrm>
    </dsp:sp>
    <dsp:sp modelId="{04BC878C-A295-44BC-9929-64AAD8EFAB01}">
      <dsp:nvSpPr>
        <dsp:cNvPr id="0" name=""/>
        <dsp:cNvSpPr/>
      </dsp:nvSpPr>
      <dsp:spPr>
        <a:xfrm>
          <a:off x="719010" y="2422592"/>
          <a:ext cx="8688829" cy="294348"/>
        </a:xfrm>
        <a:custGeom>
          <a:avLst/>
          <a:gdLst/>
          <a:ahLst/>
          <a:cxnLst/>
          <a:rect l="0" t="0" r="0" b="0"/>
          <a:pathLst>
            <a:path>
              <a:moveTo>
                <a:pt x="8688829" y="0"/>
              </a:moveTo>
              <a:lnTo>
                <a:pt x="8688829" y="164274"/>
              </a:lnTo>
              <a:lnTo>
                <a:pt x="0" y="164274"/>
              </a:lnTo>
              <a:lnTo>
                <a:pt x="0" y="294348"/>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846052" y="2568140"/>
        <a:ext cx="434745" cy="3252"/>
      </dsp:txXfrm>
    </dsp:sp>
    <dsp:sp modelId="{D3E9A643-7AD2-4ECE-BCBB-B45BFB6DBE8A}">
      <dsp:nvSpPr>
        <dsp:cNvPr id="0" name=""/>
        <dsp:cNvSpPr/>
      </dsp:nvSpPr>
      <dsp:spPr>
        <a:xfrm>
          <a:off x="8701430" y="1576702"/>
          <a:ext cx="1412817" cy="84769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229" tIns="72668" rIns="69229" bIns="72668" numCol="1" spcCol="1270" anchor="ctr" anchorCtr="0">
          <a:noAutofit/>
        </a:bodyPr>
        <a:lstStyle/>
        <a:p>
          <a:pPr marL="0" lvl="0" indent="0" algn="ctr" defTabSz="533400">
            <a:lnSpc>
              <a:spcPct val="90000"/>
            </a:lnSpc>
            <a:spcBef>
              <a:spcPct val="0"/>
            </a:spcBef>
            <a:spcAft>
              <a:spcPct val="35000"/>
            </a:spcAft>
            <a:buNone/>
          </a:pPr>
          <a:r>
            <a:rPr lang="en-US" sz="1200" b="1" i="0" kern="1200" baseline="0"/>
            <a:t>Sudan</a:t>
          </a:r>
          <a:endParaRPr lang="en-US" sz="1200" kern="1200"/>
        </a:p>
      </dsp:txBody>
      <dsp:txXfrm>
        <a:off x="8701430" y="1576702"/>
        <a:ext cx="1412817" cy="847690"/>
      </dsp:txXfrm>
    </dsp:sp>
    <dsp:sp modelId="{2B3D0479-F302-4C67-96EF-AF61C7AE2AD5}">
      <dsp:nvSpPr>
        <dsp:cNvPr id="0" name=""/>
        <dsp:cNvSpPr/>
      </dsp:nvSpPr>
      <dsp:spPr>
        <a:xfrm>
          <a:off x="1423619" y="3127466"/>
          <a:ext cx="294348" cy="91440"/>
        </a:xfrm>
        <a:custGeom>
          <a:avLst/>
          <a:gdLst/>
          <a:ahLst/>
          <a:cxnLst/>
          <a:rect l="0" t="0" r="0" b="0"/>
          <a:pathLst>
            <a:path>
              <a:moveTo>
                <a:pt x="0" y="45720"/>
              </a:moveTo>
              <a:lnTo>
                <a:pt x="294348"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562669" y="3171559"/>
        <a:ext cx="16247" cy="3252"/>
      </dsp:txXfrm>
    </dsp:sp>
    <dsp:sp modelId="{8AE0771A-8655-489C-86F7-24C6CE6073A5}">
      <dsp:nvSpPr>
        <dsp:cNvPr id="0" name=""/>
        <dsp:cNvSpPr/>
      </dsp:nvSpPr>
      <dsp:spPr>
        <a:xfrm>
          <a:off x="12601" y="2749340"/>
          <a:ext cx="1412817" cy="84769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229" tIns="72668" rIns="69229" bIns="72668" numCol="1" spcCol="1270" anchor="ctr" anchorCtr="0">
          <a:noAutofit/>
        </a:bodyPr>
        <a:lstStyle/>
        <a:p>
          <a:pPr marL="0" lvl="0" indent="0" algn="ctr" defTabSz="533400">
            <a:lnSpc>
              <a:spcPct val="90000"/>
            </a:lnSpc>
            <a:spcBef>
              <a:spcPct val="0"/>
            </a:spcBef>
            <a:spcAft>
              <a:spcPct val="35000"/>
            </a:spcAft>
            <a:buNone/>
          </a:pPr>
          <a:r>
            <a:rPr lang="en-US" sz="1200" b="1" i="0" kern="1200" baseline="0"/>
            <a:t>Syria</a:t>
          </a:r>
          <a:endParaRPr lang="en-US" sz="1200" kern="1200"/>
        </a:p>
      </dsp:txBody>
      <dsp:txXfrm>
        <a:off x="12601" y="2749340"/>
        <a:ext cx="1412817" cy="847690"/>
      </dsp:txXfrm>
    </dsp:sp>
    <dsp:sp modelId="{967F5E2D-4137-4BE1-849F-1B18A1C7DF30}">
      <dsp:nvSpPr>
        <dsp:cNvPr id="0" name=""/>
        <dsp:cNvSpPr/>
      </dsp:nvSpPr>
      <dsp:spPr>
        <a:xfrm>
          <a:off x="3161385" y="3127466"/>
          <a:ext cx="294348" cy="91440"/>
        </a:xfrm>
        <a:custGeom>
          <a:avLst/>
          <a:gdLst/>
          <a:ahLst/>
          <a:cxnLst/>
          <a:rect l="0" t="0" r="0" b="0"/>
          <a:pathLst>
            <a:path>
              <a:moveTo>
                <a:pt x="0" y="45720"/>
              </a:moveTo>
              <a:lnTo>
                <a:pt x="294348"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00435" y="3171559"/>
        <a:ext cx="16247" cy="3252"/>
      </dsp:txXfrm>
    </dsp:sp>
    <dsp:sp modelId="{CBC74F6B-DB2B-4967-8EA5-5A140D7B8274}">
      <dsp:nvSpPr>
        <dsp:cNvPr id="0" name=""/>
        <dsp:cNvSpPr/>
      </dsp:nvSpPr>
      <dsp:spPr>
        <a:xfrm>
          <a:off x="1750367" y="2749340"/>
          <a:ext cx="1412817" cy="84769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229" tIns="72668" rIns="69229" bIns="72668" numCol="1" spcCol="1270" anchor="ctr" anchorCtr="0">
          <a:noAutofit/>
        </a:bodyPr>
        <a:lstStyle/>
        <a:p>
          <a:pPr marL="0" lvl="0" indent="0" algn="ctr" defTabSz="533400">
            <a:lnSpc>
              <a:spcPct val="90000"/>
            </a:lnSpc>
            <a:spcBef>
              <a:spcPct val="0"/>
            </a:spcBef>
            <a:spcAft>
              <a:spcPct val="35000"/>
            </a:spcAft>
            <a:buNone/>
          </a:pPr>
          <a:r>
            <a:rPr lang="en-US" sz="1200" b="1" i="0" kern="1200" baseline="0"/>
            <a:t>Ukraine</a:t>
          </a:r>
          <a:endParaRPr lang="en-US" sz="1200" kern="1200"/>
        </a:p>
      </dsp:txBody>
      <dsp:txXfrm>
        <a:off x="1750367" y="2749340"/>
        <a:ext cx="1412817" cy="847690"/>
      </dsp:txXfrm>
    </dsp:sp>
    <dsp:sp modelId="{1EB95269-48C9-4C0A-9640-51ECC308E13E}">
      <dsp:nvSpPr>
        <dsp:cNvPr id="0" name=""/>
        <dsp:cNvSpPr/>
      </dsp:nvSpPr>
      <dsp:spPr>
        <a:xfrm>
          <a:off x="4899150" y="3127466"/>
          <a:ext cx="294348" cy="91440"/>
        </a:xfrm>
        <a:custGeom>
          <a:avLst/>
          <a:gdLst/>
          <a:ahLst/>
          <a:cxnLst/>
          <a:rect l="0" t="0" r="0" b="0"/>
          <a:pathLst>
            <a:path>
              <a:moveTo>
                <a:pt x="0" y="45720"/>
              </a:moveTo>
              <a:lnTo>
                <a:pt x="294348"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38201" y="3171559"/>
        <a:ext cx="16247" cy="3252"/>
      </dsp:txXfrm>
    </dsp:sp>
    <dsp:sp modelId="{4F2F40F9-FBCC-4FF7-B34B-71EE3D0896CD}">
      <dsp:nvSpPr>
        <dsp:cNvPr id="0" name=""/>
        <dsp:cNvSpPr/>
      </dsp:nvSpPr>
      <dsp:spPr>
        <a:xfrm>
          <a:off x="3488133" y="2749340"/>
          <a:ext cx="1412817" cy="84769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229" tIns="72668" rIns="69229" bIns="72668" numCol="1" spcCol="1270" anchor="ctr" anchorCtr="0">
          <a:noAutofit/>
        </a:bodyPr>
        <a:lstStyle/>
        <a:p>
          <a:pPr marL="0" lvl="0" indent="0" algn="ctr" defTabSz="533400">
            <a:lnSpc>
              <a:spcPct val="90000"/>
            </a:lnSpc>
            <a:spcBef>
              <a:spcPct val="0"/>
            </a:spcBef>
            <a:spcAft>
              <a:spcPct val="35000"/>
            </a:spcAft>
            <a:buNone/>
          </a:pPr>
          <a:r>
            <a:rPr lang="en-US" sz="1200" b="1" i="0" kern="1200" baseline="0"/>
            <a:t>Venezuela</a:t>
          </a:r>
          <a:endParaRPr lang="en-US" sz="1200" kern="1200"/>
        </a:p>
      </dsp:txBody>
      <dsp:txXfrm>
        <a:off x="3488133" y="2749340"/>
        <a:ext cx="1412817" cy="847690"/>
      </dsp:txXfrm>
    </dsp:sp>
    <dsp:sp modelId="{29917804-CD0C-4173-B14D-FC80D385EEE2}">
      <dsp:nvSpPr>
        <dsp:cNvPr id="0" name=""/>
        <dsp:cNvSpPr/>
      </dsp:nvSpPr>
      <dsp:spPr>
        <a:xfrm>
          <a:off x="5225899" y="2749340"/>
          <a:ext cx="1412817" cy="84769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229" tIns="72668" rIns="69229" bIns="72668" numCol="1" spcCol="1270" anchor="ctr" anchorCtr="0">
          <a:noAutofit/>
        </a:bodyPr>
        <a:lstStyle/>
        <a:p>
          <a:pPr marL="0" lvl="0" indent="0" algn="ctr" defTabSz="533400">
            <a:lnSpc>
              <a:spcPct val="90000"/>
            </a:lnSpc>
            <a:spcBef>
              <a:spcPct val="0"/>
            </a:spcBef>
            <a:spcAft>
              <a:spcPct val="35000"/>
            </a:spcAft>
            <a:buNone/>
          </a:pPr>
          <a:r>
            <a:rPr lang="en-US" sz="1200" b="1" i="0" kern="1200" baseline="0"/>
            <a:t>Yemen</a:t>
          </a:r>
          <a:endParaRPr lang="en-US" sz="1200" kern="1200"/>
        </a:p>
      </dsp:txBody>
      <dsp:txXfrm>
        <a:off x="5225899" y="2749340"/>
        <a:ext cx="1412817" cy="84769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1345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t>Presenter</a:t>
            </a:r>
          </a:p>
          <a:p>
            <a:r>
              <a:t>2024-04-15 21:29:16</a:t>
            </a:r>
          </a:p>
          <a:p>
            <a:r>
              <a:t>--------------------------------------------</a:t>
            </a:r>
          </a:p>
          <a:p>
            <a:r>
              <a:t>An important question? You are not  citizens of the United States,  correct? And you do not have a  visa or permission to be in this  country, correct? Well the  question is. Do you think you  have rights? Who says we have  no rights? But of course we do  have rights? Even if you are not  a citizen of this country,  NOBODY can deny you basic  rights. The shelter has to protect  those basic rights. But it is also  very important that you behave  well and follow the rules of the  shelter/home. And the shelter  gives each of you a case  manager/social worker who will  help you reunite with your  parents/relative/or sponsor here  in the United States. What if they  don't know anyone in this  country? Are they going to stay  in the shelter/home forever? Do  not stop minors who do not know  anyone there are other  alternatives to stay with a family  in a foster home.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t>Presenter</a:t>
            </a:r>
          </a:p>
          <a:p>
            <a:r>
              <a:t>2024-04-15 21:29:16</a:t>
            </a:r>
          </a:p>
          <a:p>
            <a:r>
              <a:t>--------------------------------------------</a:t>
            </a:r>
          </a:p>
          <a:p>
            <a:r>
              <a:t>Are you required to go to the court  date? Yes, it is very important  that you go to the court date.  What will happen in court? It will  be decided if they stay or have to  go to their country. When do you  have to go to court? One of the  documents they signed when  immigraton stopped them is  called NTA (Notice to Appear)  This document is important  because it has your #A number  (your case number identification  in the immigration court. What  information is in this document?  Your name, your country of  origin, where you entered the  United States. This document  also says the reason why the  United States government wants  to deport you. That is, the  charges against you. Who will be  in court? The judge /the judge  will decide your case. The  government/immigration lawyer.  You and your lawyer. And there  will be an interpreter in court who  will translate for you what is  happening in your case, the  judge's questions/ The judge and  her answers. Let's imagine it's  like a soccer match. There are 2  teams. Which team do you want  to be Real Madrid? Or Barca?  And the one with the immigration  attorney? Well then, what does  our team have to do? so that we  don't lose the match. Have a  good strategy with the aid Help  from your lawyer. What do we  have to do so they don't score  goals? Have a good defense.  Well then like a football game  this side (the government/trial  attorney) is attacking us with the  charges. And we have to defend  ourselves with the help of our  lawyer. And then who decides  your case? In the football game  who decides if there is a foul?  The referee is the judge. In this  game the one who decides will  be the judge. And it is not on  either of the two teams. The  judge has to be neutral and listen  to both sides before making a  decision. And the defense  process will be a long process  that will not be decided in the first  court date.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t>Presenter</a:t>
            </a:r>
          </a:p>
          <a:p>
            <a:r>
              <a:t>2024-04-15 21:29:17</a:t>
            </a:r>
          </a:p>
          <a:p>
            <a:r>
              <a:t>--------------------------------------------</a:t>
            </a:r>
          </a:p>
          <a:p>
            <a:r>
              <a:t>This is another option for an Overview  slide.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t>Presenter</a:t>
            </a:r>
          </a:p>
          <a:p>
            <a:r>
              <a:t>2024-04-15 21:29:22</a:t>
            </a:r>
          </a:p>
          <a:p>
            <a:r>
              <a:t>--------------------------------------------</a:t>
            </a:r>
          </a:p>
          <a:p>
            <a:r>
              <a:t>Keep it brief. Make your text as brief  as possible to maintain a larger  font size.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t>Presenter</a:t>
            </a:r>
          </a:p>
          <a:p>
            <a:r>
              <a:t>2024-04-15 21:29:22</a:t>
            </a:r>
          </a:p>
          <a:p>
            <a:r>
              <a:t>--------------------------------------------</a:t>
            </a:r>
          </a:p>
          <a:p>
            <a:r>
              <a:t>Keep it brief. Make your text as brief  as possible to maintain a larger  font size.</a:t>
            </a:r>
          </a:p>
        </p:txBody>
      </p:sp>
    </p:spTree>
    <p:extLst>
      <p:ext uri="{BB962C8B-B14F-4D97-AF65-F5344CB8AC3E}">
        <p14:creationId xmlns:p14="http://schemas.microsoft.com/office/powerpoint/2010/main" val="40016060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t>Presenter</a:t>
            </a:r>
          </a:p>
          <a:p>
            <a:r>
              <a:t>2024-04-15 21:29:24</a:t>
            </a:r>
          </a:p>
          <a:p>
            <a:r>
              <a:t>--------------------------------------------</a:t>
            </a:r>
          </a:p>
          <a:p>
            <a:r>
              <a:t>Last resort if you don’t have any other  options.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t>Presenter</a:t>
            </a:r>
          </a:p>
          <a:p>
            <a:r>
              <a:t>2024-04-15 21:29:07</a:t>
            </a:r>
          </a:p>
          <a:p>
            <a:r>
              <a:t>--------------------------------------------</a:t>
            </a:r>
          </a:p>
          <a:p>
            <a:r>
              <a:t>In Haitian culture it is believed that  children are a gift from God or  gods. At their youngest age, well  before daycare and whatever the  religion there are therefore  inculcated love and respect for  superior beings.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4368280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1013575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762762" y="826769"/>
            <a:ext cx="0" cy="914400"/>
          </a:xfrm>
          <a:custGeom>
            <a:avLst/>
            <a:gdLst/>
            <a:ahLst/>
            <a:cxnLst/>
            <a:rect l="l" t="t" r="r" b="b"/>
            <a:pathLst>
              <a:path h="914400">
                <a:moveTo>
                  <a:pt x="0" y="914400"/>
                </a:moveTo>
                <a:lnTo>
                  <a:pt x="0" y="0"/>
                </a:lnTo>
              </a:path>
            </a:pathLst>
          </a:custGeom>
          <a:ln w="19050">
            <a:solidFill>
              <a:srgbClr val="1CADE4"/>
            </a:solidFill>
          </a:ln>
        </p:spPr>
        <p:txBody>
          <a:bodyPr wrap="square" lIns="0" tIns="0" rIns="0" bIns="0" rtlCol="0"/>
          <a:lstStyle/>
          <a:p>
            <a:endParaRPr/>
          </a:p>
        </p:txBody>
      </p:sp>
      <p:sp>
        <p:nvSpPr>
          <p:cNvPr id="2" name="Holder 2"/>
          <p:cNvSpPr>
            <a:spLocks noGrp="1"/>
          </p:cNvSpPr>
          <p:nvPr>
            <p:ph type="ctrTitle"/>
          </p:nvPr>
        </p:nvSpPr>
        <p:spPr>
          <a:xfrm>
            <a:off x="2166270" y="168352"/>
            <a:ext cx="7859458" cy="215265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200" b="0" i="0">
                <a:solidFill>
                  <a:srgbClr val="1CADE4"/>
                </a:solidFill>
                <a:latin typeface="Tw Cen MT"/>
                <a:cs typeface="Tw Cen MT"/>
              </a:defRPr>
            </a:lvl1pPr>
          </a:lstStyle>
          <a:p>
            <a:endParaRPr/>
          </a:p>
        </p:txBody>
      </p:sp>
      <p:sp>
        <p:nvSpPr>
          <p:cNvPr id="3" name="Holder 3"/>
          <p:cNvSpPr>
            <a:spLocks noGrp="1"/>
          </p:cNvSpPr>
          <p:nvPr>
            <p:ph type="body" idx="1"/>
          </p:nvPr>
        </p:nvSpPr>
        <p:spPr/>
        <p:txBody>
          <a:bodyPr lIns="0" tIns="0" rIns="0" bIns="0"/>
          <a:lstStyle>
            <a:lvl1pPr>
              <a:defRPr sz="1800" b="0" i="0">
                <a:solidFill>
                  <a:schemeClr val="bg1"/>
                </a:solidFill>
                <a:latin typeface="Tw Cen MT"/>
                <a:cs typeface="Tw Cen M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762762" y="826769"/>
            <a:ext cx="0" cy="914400"/>
          </a:xfrm>
          <a:custGeom>
            <a:avLst/>
            <a:gdLst/>
            <a:ahLst/>
            <a:cxnLst/>
            <a:rect l="l" t="t" r="r" b="b"/>
            <a:pathLst>
              <a:path h="914400">
                <a:moveTo>
                  <a:pt x="0" y="914400"/>
                </a:moveTo>
                <a:lnTo>
                  <a:pt x="0" y="0"/>
                </a:lnTo>
              </a:path>
            </a:pathLst>
          </a:custGeom>
          <a:ln w="19050">
            <a:solidFill>
              <a:srgbClr val="1CADE4"/>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7200" b="0" i="0">
                <a:solidFill>
                  <a:srgbClr val="1CADE4"/>
                </a:solidFill>
                <a:latin typeface="Tw Cen MT"/>
                <a:cs typeface="Tw Cen M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9/23/2024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200" b="0" i="0">
                <a:solidFill>
                  <a:srgbClr val="1CADE4"/>
                </a:solidFill>
                <a:latin typeface="Tw Cen MT"/>
                <a:cs typeface="Tw Cen M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9/23/2024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9/23/2024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508117" y="18388"/>
            <a:ext cx="2717800" cy="1020444"/>
          </a:xfrm>
          <a:prstGeom prst="rect">
            <a:avLst/>
          </a:prstGeom>
        </p:spPr>
        <p:txBody>
          <a:bodyPr wrap="square" lIns="0" tIns="0" rIns="0" bIns="0">
            <a:spAutoFit/>
          </a:bodyPr>
          <a:lstStyle>
            <a:lvl1pPr>
              <a:defRPr sz="7200" b="0" i="0">
                <a:solidFill>
                  <a:srgbClr val="1CADE4"/>
                </a:solidFill>
                <a:latin typeface="Tw Cen MT"/>
                <a:cs typeface="Tw Cen MT"/>
              </a:defRPr>
            </a:lvl1pPr>
          </a:lstStyle>
          <a:p>
            <a:endParaRPr/>
          </a:p>
        </p:txBody>
      </p:sp>
      <p:sp>
        <p:nvSpPr>
          <p:cNvPr id="3" name="Holder 3"/>
          <p:cNvSpPr>
            <a:spLocks noGrp="1"/>
          </p:cNvSpPr>
          <p:nvPr>
            <p:ph type="body" idx="1"/>
          </p:nvPr>
        </p:nvSpPr>
        <p:spPr>
          <a:xfrm>
            <a:off x="1032574" y="2811476"/>
            <a:ext cx="10126850" cy="2884804"/>
          </a:xfrm>
          <a:prstGeom prst="rect">
            <a:avLst/>
          </a:prstGeom>
        </p:spPr>
        <p:txBody>
          <a:bodyPr wrap="square" lIns="0" tIns="0" rIns="0" bIns="0">
            <a:spAutoFit/>
          </a:bodyPr>
          <a:lstStyle>
            <a:lvl1pPr>
              <a:defRPr sz="1800" b="0" i="0">
                <a:solidFill>
                  <a:schemeClr val="bg1"/>
                </a:solidFill>
                <a:latin typeface="Tw Cen MT"/>
                <a:cs typeface="Tw Cen MT"/>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9/23/2024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png"/><Relationship Id="rId7"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32.jp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jpg"/><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creativecommons.org/licenses/by-nc-nd/3.0/" TargetMode="External"/><Relationship Id="rId5" Type="http://schemas.openxmlformats.org/officeDocument/2006/relationships/hyperlink" Target="https://geoffreyphilp.blogspot.com/2012/05/haitian-flag-day-mdc.html"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9.jp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2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diagramLayout" Target="../diagrams/layout1.xml"/><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diagramData" Target="../diagrams/data1.xml"/><Relationship Id="rId2" Type="http://schemas.openxmlformats.org/officeDocument/2006/relationships/notesSlide" Target="../notesSlides/notesSlide24.xml"/><Relationship Id="rId16" Type="http://schemas.microsoft.com/office/2007/relationships/diagramDrawing" Target="../diagrams/drawing1.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25.png"/><Relationship Id="rId5" Type="http://schemas.openxmlformats.org/officeDocument/2006/relationships/image" Target="../media/image54.png"/><Relationship Id="rId15" Type="http://schemas.openxmlformats.org/officeDocument/2006/relationships/diagramColors" Target="../diagrams/colors1.xml"/><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bordercrossings.voices.wooster.edu/rara-a-celebration-of-haitian-culture/" TargetMode="Externa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25.png"/><Relationship Id="rId4" Type="http://schemas.openxmlformats.org/officeDocument/2006/relationships/image" Target="../media/image69.png"/><Relationship Id="rId9"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9.jpg"/></Relationships>
</file>

<file path=ppt/slides/_rels/slide3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flickr.com/photos/kazvorpal/10069296243/" TargetMode="External"/><Relationship Id="rId2" Type="http://schemas.openxmlformats.org/officeDocument/2006/relationships/image" Target="../media/image76.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pixabay.com/en/stop-process-business-solution-1829082/" TargetMode="External"/><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commons.wikimedia.org/wiki/File:Mental_Disorder_Silhouette.png" TargetMode="External"/><Relationship Id="rId7" Type="http://schemas.openxmlformats.org/officeDocument/2006/relationships/hyperlink" Target="https://creativecommons.org/licenses/by-sa/3.0/" TargetMode="External"/><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hyperlink" Target="https://apicha.org/" TargetMode="External"/><Relationship Id="rId5" Type="http://schemas.openxmlformats.org/officeDocument/2006/relationships/hyperlink" Target="https://www.coalitionforhaitianempowerment.org/" TargetMode="External"/><Relationship Id="rId4" Type="http://schemas.openxmlformats.org/officeDocument/2006/relationships/hyperlink" Target="https://www.haupinc.org/"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pixabay.com/en/we-unity-cooperation-together-566327/" TargetMode="External"/><Relationship Id="rId2" Type="http://schemas.openxmlformats.org/officeDocument/2006/relationships/image" Target="../media/image81.jpg"/><Relationship Id="rId1" Type="http://schemas.openxmlformats.org/officeDocument/2006/relationships/slideLayout" Target="../slideLayouts/slideLayout2.xml"/><Relationship Id="rId5" Type="http://schemas.openxmlformats.org/officeDocument/2006/relationships/hyperlink" Target="https://maketheroadny.org/" TargetMode="External"/><Relationship Id="rId4" Type="http://schemas.openxmlformats.org/officeDocument/2006/relationships/hyperlink" Target="https://www.haitianwomen.org/"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msanaya.blogspot.com/" TargetMode="External"/><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hyperlink" Target="https://www.hccinc.org/" TargetMode="External"/><Relationship Id="rId5" Type="http://schemas.openxmlformats.org/officeDocument/2006/relationships/hyperlink" Target="https://www.unlocal.org/" TargetMode="External"/><Relationship Id="rId4" Type="http://schemas.openxmlformats.org/officeDocument/2006/relationships/hyperlink" Target="https://www.schools.nyc.gov/"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commons.wikimedia.org/wiki/File:Dollar_symbol.jpg" TargetMode="External"/><Relationship Id="rId2" Type="http://schemas.openxmlformats.org/officeDocument/2006/relationships/image" Target="../media/image83.jpeg"/><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www.thedream.us/"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pix4free.org/photo/4637/legal-rights.html" TargetMode="External"/><Relationship Id="rId7" Type="http://schemas.openxmlformats.org/officeDocument/2006/relationships/hyperlink" Target="https://creativecommons.org/licenses/by-sa/3.0/" TargetMode="External"/><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hyperlink" Target="https://catholiccharitiesny.org/" TargetMode="External"/><Relationship Id="rId5" Type="http://schemas.openxmlformats.org/officeDocument/2006/relationships/hyperlink" Target="https://www.legalaidnyc.org/" TargetMode="External"/><Relationship Id="rId4" Type="http://schemas.openxmlformats.org/officeDocument/2006/relationships/hyperlink" Target="https://nylag.org/"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jp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9.jpg"/><Relationship Id="rId5" Type="http://schemas.openxmlformats.org/officeDocument/2006/relationships/image" Target="../media/image88.jpg"/><Relationship Id="rId4" Type="http://schemas.openxmlformats.org/officeDocument/2006/relationships/image" Target="../media/image87.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6862"/>
            <a:ext cx="12192000" cy="6858000"/>
          </a:xfrm>
          <a:prstGeom prst="rect">
            <a:avLst/>
          </a:prstGeom>
          <a:blipFill>
            <a:blip r:embed="rId3" cstate="print"/>
            <a:stretch>
              <a:fillRect/>
            </a:stretch>
          </a:blipFill>
        </p:spPr>
        <p:txBody>
          <a:bodyPr wrap="square" lIns="0" tIns="0" rIns="0" bIns="0" rtlCol="0"/>
          <a:lstStyle/>
          <a:p>
            <a:r>
              <a:rPr lang="en-US"/>
              <a:t>00000000000000000000000000000000000000000000000</a:t>
            </a:r>
            <a:endParaRPr/>
          </a:p>
        </p:txBody>
      </p:sp>
      <p:sp>
        <p:nvSpPr>
          <p:cNvPr id="3" name="object 3"/>
          <p:cNvSpPr txBox="1">
            <a:spLocks noGrp="1"/>
          </p:cNvSpPr>
          <p:nvPr>
            <p:ph type="title"/>
          </p:nvPr>
        </p:nvSpPr>
        <p:spPr>
          <a:xfrm>
            <a:off x="1181645" y="1551812"/>
            <a:ext cx="2309593" cy="3631956"/>
          </a:xfrm>
          <a:prstGeom prst="rect">
            <a:avLst/>
          </a:prstGeom>
        </p:spPr>
        <p:txBody>
          <a:bodyPr vert="horz" wrap="square" lIns="0" tIns="0" rIns="0" bIns="0" rtlCol="0">
            <a:spAutoFit/>
          </a:bodyPr>
          <a:lstStyle/>
          <a:p>
            <a:pPr marL="12700" marR="5080" indent="-1270" algn="ctr">
              <a:lnSpc>
                <a:spcPts val="5760"/>
              </a:lnSpc>
            </a:pPr>
            <a:r>
              <a:rPr lang="en-US" sz="2800" b="1" i="0" dirty="0">
                <a:solidFill>
                  <a:schemeClr val="bg1"/>
                </a:solidFill>
                <a:effectLst/>
                <a:latin typeface="Aptos" panose="020B0004020202020204" pitchFamily="34" charset="0"/>
              </a:rPr>
              <a:t>Empowering Families: Immigration Solutions and Safeguards</a:t>
            </a:r>
            <a:endParaRPr sz="2800" b="1" dirty="0">
              <a:solidFill>
                <a:schemeClr val="bg1"/>
              </a:solidFill>
              <a:latin typeface="Tw Cen MT Condensed"/>
              <a:cs typeface="Tw Cen MT Condensed"/>
            </a:endParaRPr>
          </a:p>
        </p:txBody>
      </p:sp>
      <p:sp>
        <p:nvSpPr>
          <p:cNvPr id="5" name="object 5"/>
          <p:cNvSpPr/>
          <p:nvPr/>
        </p:nvSpPr>
        <p:spPr>
          <a:xfrm>
            <a:off x="4650485" y="1829561"/>
            <a:ext cx="0" cy="3200400"/>
          </a:xfrm>
          <a:custGeom>
            <a:avLst/>
            <a:gdLst/>
            <a:ahLst/>
            <a:cxnLst/>
            <a:rect l="l" t="t" r="r" b="b"/>
            <a:pathLst>
              <a:path h="3200400">
                <a:moveTo>
                  <a:pt x="0" y="0"/>
                </a:moveTo>
                <a:lnTo>
                  <a:pt x="0" y="3200400"/>
                </a:lnTo>
              </a:path>
            </a:pathLst>
          </a:custGeom>
          <a:ln w="19050">
            <a:solidFill>
              <a:srgbClr val="1482AC"/>
            </a:solidFill>
          </a:ln>
        </p:spPr>
        <p:txBody>
          <a:bodyPr wrap="square" lIns="0" tIns="0" rIns="0" bIns="0" rtlCol="0"/>
          <a:lstStyle/>
          <a:p>
            <a:endParaRPr/>
          </a:p>
        </p:txBody>
      </p:sp>
      <p:sp>
        <p:nvSpPr>
          <p:cNvPr id="6" name="object 6"/>
          <p:cNvSpPr txBox="1"/>
          <p:nvPr/>
        </p:nvSpPr>
        <p:spPr>
          <a:xfrm>
            <a:off x="5056377" y="3108424"/>
            <a:ext cx="3364865" cy="518732"/>
          </a:xfrm>
          <a:prstGeom prst="rect">
            <a:avLst/>
          </a:prstGeom>
        </p:spPr>
        <p:txBody>
          <a:bodyPr vert="horz" wrap="square" lIns="0" tIns="0" rIns="0" bIns="0" rtlCol="0">
            <a:spAutoFit/>
          </a:bodyPr>
          <a:lstStyle/>
          <a:p>
            <a:pPr marL="12700" marR="5080">
              <a:lnSpc>
                <a:spcPct val="131800"/>
              </a:lnSpc>
            </a:pPr>
            <a:r>
              <a:rPr sz="2800" spc="-5" dirty="0">
                <a:solidFill>
                  <a:srgbClr val="FFFFFF"/>
                </a:solidFill>
                <a:latin typeface="Tw Cen MT"/>
                <a:cs typeface="Tw Cen MT"/>
              </a:rPr>
              <a:t>Sandra </a:t>
            </a:r>
            <a:r>
              <a:rPr sz="2800" spc="-15" dirty="0">
                <a:solidFill>
                  <a:srgbClr val="FFFFFF"/>
                </a:solidFill>
                <a:latin typeface="Tw Cen MT"/>
                <a:cs typeface="Tw Cen MT"/>
              </a:rPr>
              <a:t>Dieudonne,</a:t>
            </a:r>
            <a:r>
              <a:rPr sz="2800" spc="-65" dirty="0">
                <a:solidFill>
                  <a:srgbClr val="FFFFFF"/>
                </a:solidFill>
                <a:latin typeface="Tw Cen MT"/>
                <a:cs typeface="Tw Cen MT"/>
              </a:rPr>
              <a:t> </a:t>
            </a:r>
            <a:r>
              <a:rPr sz="2800" dirty="0">
                <a:solidFill>
                  <a:srgbClr val="FFFFFF"/>
                </a:solidFill>
                <a:latin typeface="Tw Cen MT"/>
                <a:cs typeface="Tw Cen MT"/>
              </a:rPr>
              <a:t>Esq.  </a:t>
            </a:r>
            <a:endParaRPr sz="2800" dirty="0">
              <a:latin typeface="Tw Cen MT"/>
              <a:cs typeface="Tw Cen MT"/>
            </a:endParaRPr>
          </a:p>
        </p:txBody>
      </p:sp>
      <p:sp>
        <p:nvSpPr>
          <p:cNvPr id="7" name="object 7"/>
          <p:cNvSpPr/>
          <p:nvPr/>
        </p:nvSpPr>
        <p:spPr>
          <a:xfrm>
            <a:off x="9939528" y="6658356"/>
            <a:ext cx="2249805" cy="200025"/>
          </a:xfrm>
          <a:custGeom>
            <a:avLst/>
            <a:gdLst/>
            <a:ahLst/>
            <a:cxnLst/>
            <a:rect l="l" t="t" r="r" b="b"/>
            <a:pathLst>
              <a:path w="2249804" h="200025">
                <a:moveTo>
                  <a:pt x="0" y="199644"/>
                </a:moveTo>
                <a:lnTo>
                  <a:pt x="2249424" y="199644"/>
                </a:lnTo>
                <a:lnTo>
                  <a:pt x="2249424" y="0"/>
                </a:lnTo>
                <a:lnTo>
                  <a:pt x="0" y="0"/>
                </a:lnTo>
                <a:lnTo>
                  <a:pt x="0" y="199644"/>
                </a:lnTo>
                <a:close/>
              </a:path>
            </a:pathLst>
          </a:custGeom>
          <a:solidFill>
            <a:srgbClr val="000000"/>
          </a:solidFill>
        </p:spPr>
        <p:txBody>
          <a:bodyPr wrap="square" lIns="0" tIns="0" rIns="0" bIns="0" rtlCol="0"/>
          <a:lstStyle/>
          <a:p>
            <a:endParaRPr/>
          </a:p>
        </p:txBody>
      </p:sp>
      <p:sp>
        <p:nvSpPr>
          <p:cNvPr id="8" name="object 8"/>
          <p:cNvSpPr txBox="1"/>
          <p:nvPr/>
        </p:nvSpPr>
        <p:spPr>
          <a:xfrm>
            <a:off x="10041218" y="6698583"/>
            <a:ext cx="2068195" cy="122555"/>
          </a:xfrm>
          <a:prstGeom prst="rect">
            <a:avLst/>
          </a:prstGeom>
        </p:spPr>
        <p:txBody>
          <a:bodyPr vert="horz" wrap="square" lIns="0" tIns="0" rIns="0" bIns="0" rtlCol="0">
            <a:spAutoFit/>
          </a:bodyPr>
          <a:lstStyle/>
          <a:p>
            <a:pPr marL="12700">
              <a:lnSpc>
                <a:spcPct val="100000"/>
              </a:lnSpc>
            </a:pPr>
            <a:r>
              <a:rPr sz="700" u="sng" spc="-5" dirty="0">
                <a:solidFill>
                  <a:srgbClr val="FFFFFF"/>
                </a:solidFill>
                <a:latin typeface="Tw Cen MT"/>
                <a:cs typeface="Tw Cen MT"/>
              </a:rPr>
              <a:t>This Photo </a:t>
            </a:r>
            <a:r>
              <a:rPr sz="700" spc="-5" dirty="0">
                <a:solidFill>
                  <a:srgbClr val="FFFFFF"/>
                </a:solidFill>
                <a:latin typeface="Tw Cen MT"/>
                <a:cs typeface="Tw Cen MT"/>
              </a:rPr>
              <a:t>by Unknown Author is licensed under </a:t>
            </a:r>
            <a:r>
              <a:rPr sz="700" u="sng" spc="-5" dirty="0">
                <a:solidFill>
                  <a:srgbClr val="FFFFFF"/>
                </a:solidFill>
                <a:latin typeface="Tw Cen MT"/>
                <a:cs typeface="Tw Cen MT"/>
                <a:hlinkClick r:id="rId4"/>
              </a:rPr>
              <a:t>CC</a:t>
            </a:r>
            <a:r>
              <a:rPr sz="700" u="sng" spc="130" dirty="0">
                <a:solidFill>
                  <a:srgbClr val="FFFFFF"/>
                </a:solidFill>
                <a:latin typeface="Tw Cen MT"/>
                <a:cs typeface="Tw Cen MT"/>
                <a:hlinkClick r:id="rId4"/>
              </a:rPr>
              <a:t> </a:t>
            </a:r>
            <a:r>
              <a:rPr sz="700" u="sng" spc="-5" dirty="0">
                <a:solidFill>
                  <a:srgbClr val="FFFFFF"/>
                </a:solidFill>
                <a:latin typeface="Tw Cen MT"/>
                <a:cs typeface="Tw Cen MT"/>
                <a:hlinkClick r:id="rId4"/>
              </a:rPr>
              <a:t>BY-SA</a:t>
            </a:r>
            <a:endParaRPr sz="700">
              <a:latin typeface="Tw Cen MT"/>
              <a:cs typeface="Tw Cen M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744200" y="0"/>
            <a:ext cx="1447799" cy="1536191"/>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0" y="2720339"/>
            <a:ext cx="830580" cy="2548127"/>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762762" y="826769"/>
            <a:ext cx="0" cy="914400"/>
          </a:xfrm>
          <a:custGeom>
            <a:avLst/>
            <a:gdLst/>
            <a:ahLst/>
            <a:cxnLst/>
            <a:rect l="l" t="t" r="r" b="b"/>
            <a:pathLst>
              <a:path h="914400">
                <a:moveTo>
                  <a:pt x="0" y="914400"/>
                </a:moveTo>
                <a:lnTo>
                  <a:pt x="0" y="0"/>
                </a:lnTo>
              </a:path>
            </a:pathLst>
          </a:custGeom>
          <a:ln w="19050">
            <a:solidFill>
              <a:srgbClr val="1CADE4"/>
            </a:solidFill>
          </a:ln>
        </p:spPr>
        <p:txBody>
          <a:bodyPr wrap="square" lIns="0" tIns="0" rIns="0" bIns="0" rtlCol="0"/>
          <a:lstStyle/>
          <a:p>
            <a:endParaRPr/>
          </a:p>
        </p:txBody>
      </p:sp>
      <p:sp>
        <p:nvSpPr>
          <p:cNvPr id="5" name="object 5"/>
          <p:cNvSpPr txBox="1">
            <a:spLocks noGrp="1"/>
          </p:cNvSpPr>
          <p:nvPr>
            <p:ph type="title"/>
          </p:nvPr>
        </p:nvSpPr>
        <p:spPr>
          <a:xfrm>
            <a:off x="1230883" y="842613"/>
            <a:ext cx="8479155" cy="801370"/>
          </a:xfrm>
          <a:prstGeom prst="rect">
            <a:avLst/>
          </a:prstGeom>
        </p:spPr>
        <p:txBody>
          <a:bodyPr vert="horz" wrap="square" lIns="0" tIns="0" rIns="0" bIns="0" rtlCol="0">
            <a:spAutoFit/>
          </a:bodyPr>
          <a:lstStyle/>
          <a:p>
            <a:pPr marL="12700">
              <a:lnSpc>
                <a:spcPct val="100000"/>
              </a:lnSpc>
            </a:pPr>
            <a:r>
              <a:rPr sz="5000" spc="80" dirty="0">
                <a:solidFill>
                  <a:srgbClr val="050505"/>
                </a:solidFill>
                <a:latin typeface="Tw Cen MT Condensed"/>
                <a:cs typeface="Tw Cen MT Condensed"/>
              </a:rPr>
              <a:t>HAITIAN CHILDREN’S </a:t>
            </a:r>
            <a:r>
              <a:rPr sz="5000" spc="85" dirty="0">
                <a:solidFill>
                  <a:srgbClr val="050505"/>
                </a:solidFill>
                <a:latin typeface="Tw Cen MT Condensed"/>
                <a:cs typeface="Tw Cen MT Condensed"/>
              </a:rPr>
              <a:t>EXPERIENCES </a:t>
            </a:r>
            <a:r>
              <a:rPr sz="5000" spc="45" dirty="0">
                <a:solidFill>
                  <a:srgbClr val="050505"/>
                </a:solidFill>
                <a:latin typeface="Tw Cen MT Condensed"/>
                <a:cs typeface="Tw Cen MT Condensed"/>
              </a:rPr>
              <a:t>IN</a:t>
            </a:r>
            <a:r>
              <a:rPr sz="5000" spc="620" dirty="0">
                <a:solidFill>
                  <a:srgbClr val="050505"/>
                </a:solidFill>
                <a:latin typeface="Tw Cen MT Condensed"/>
                <a:cs typeface="Tw Cen MT Condensed"/>
              </a:rPr>
              <a:t> </a:t>
            </a:r>
            <a:r>
              <a:rPr sz="5000" spc="95" dirty="0">
                <a:solidFill>
                  <a:srgbClr val="050505"/>
                </a:solidFill>
                <a:latin typeface="Tw Cen MT Condensed"/>
                <a:cs typeface="Tw Cen MT Condensed"/>
              </a:rPr>
              <a:t>HAITI</a:t>
            </a:r>
            <a:endParaRPr sz="5000">
              <a:latin typeface="Tw Cen MT Condensed"/>
              <a:cs typeface="Tw Cen MT Condensed"/>
            </a:endParaRPr>
          </a:p>
        </p:txBody>
      </p:sp>
      <p:sp>
        <p:nvSpPr>
          <p:cNvPr id="6" name="object 6"/>
          <p:cNvSpPr/>
          <p:nvPr/>
        </p:nvSpPr>
        <p:spPr>
          <a:xfrm>
            <a:off x="659891" y="2286001"/>
            <a:ext cx="8261984" cy="1811020"/>
          </a:xfrm>
          <a:custGeom>
            <a:avLst/>
            <a:gdLst/>
            <a:ahLst/>
            <a:cxnLst/>
            <a:rect l="l" t="t" r="r" b="b"/>
            <a:pathLst>
              <a:path w="8261984" h="1811020">
                <a:moveTo>
                  <a:pt x="8080552" y="0"/>
                </a:moveTo>
                <a:lnTo>
                  <a:pt x="181051" y="0"/>
                </a:lnTo>
                <a:lnTo>
                  <a:pt x="132922" y="6467"/>
                </a:lnTo>
                <a:lnTo>
                  <a:pt x="89673" y="24719"/>
                </a:lnTo>
                <a:lnTo>
                  <a:pt x="53030" y="53030"/>
                </a:lnTo>
                <a:lnTo>
                  <a:pt x="24719" y="89673"/>
                </a:lnTo>
                <a:lnTo>
                  <a:pt x="6467" y="132922"/>
                </a:lnTo>
                <a:lnTo>
                  <a:pt x="0" y="181051"/>
                </a:lnTo>
                <a:lnTo>
                  <a:pt x="0" y="1629460"/>
                </a:lnTo>
                <a:lnTo>
                  <a:pt x="6467" y="1677589"/>
                </a:lnTo>
                <a:lnTo>
                  <a:pt x="24719" y="1720838"/>
                </a:lnTo>
                <a:lnTo>
                  <a:pt x="53030" y="1757481"/>
                </a:lnTo>
                <a:lnTo>
                  <a:pt x="89673" y="1785792"/>
                </a:lnTo>
                <a:lnTo>
                  <a:pt x="132922" y="1804044"/>
                </a:lnTo>
                <a:lnTo>
                  <a:pt x="181051" y="1810512"/>
                </a:lnTo>
                <a:lnTo>
                  <a:pt x="8080552" y="1810512"/>
                </a:lnTo>
                <a:lnTo>
                  <a:pt x="8128681" y="1804044"/>
                </a:lnTo>
                <a:lnTo>
                  <a:pt x="8171930" y="1785792"/>
                </a:lnTo>
                <a:lnTo>
                  <a:pt x="8208573" y="1757481"/>
                </a:lnTo>
                <a:lnTo>
                  <a:pt x="8236884" y="1720838"/>
                </a:lnTo>
                <a:lnTo>
                  <a:pt x="8255136" y="1677589"/>
                </a:lnTo>
                <a:lnTo>
                  <a:pt x="8261604" y="1629460"/>
                </a:lnTo>
                <a:lnTo>
                  <a:pt x="8261604" y="181051"/>
                </a:lnTo>
                <a:lnTo>
                  <a:pt x="8255136" y="132922"/>
                </a:lnTo>
                <a:lnTo>
                  <a:pt x="8236884" y="89673"/>
                </a:lnTo>
                <a:lnTo>
                  <a:pt x="8208573" y="53030"/>
                </a:lnTo>
                <a:lnTo>
                  <a:pt x="8171930" y="24719"/>
                </a:lnTo>
                <a:lnTo>
                  <a:pt x="8128681" y="6467"/>
                </a:lnTo>
                <a:lnTo>
                  <a:pt x="8080552" y="0"/>
                </a:lnTo>
                <a:close/>
              </a:path>
            </a:pathLst>
          </a:custGeom>
          <a:solidFill>
            <a:srgbClr val="2683C6"/>
          </a:solidFill>
        </p:spPr>
        <p:txBody>
          <a:bodyPr wrap="square" lIns="0" tIns="0" rIns="0" bIns="0" rtlCol="0"/>
          <a:lstStyle/>
          <a:p>
            <a:endParaRPr/>
          </a:p>
        </p:txBody>
      </p:sp>
      <p:sp>
        <p:nvSpPr>
          <p:cNvPr id="7" name="object 7"/>
          <p:cNvSpPr/>
          <p:nvPr/>
        </p:nvSpPr>
        <p:spPr>
          <a:xfrm>
            <a:off x="659891" y="2286001"/>
            <a:ext cx="8261984" cy="1811020"/>
          </a:xfrm>
          <a:custGeom>
            <a:avLst/>
            <a:gdLst/>
            <a:ahLst/>
            <a:cxnLst/>
            <a:rect l="l" t="t" r="r" b="b"/>
            <a:pathLst>
              <a:path w="8261984" h="1811020">
                <a:moveTo>
                  <a:pt x="0" y="181051"/>
                </a:moveTo>
                <a:lnTo>
                  <a:pt x="6467" y="132922"/>
                </a:lnTo>
                <a:lnTo>
                  <a:pt x="24719" y="89673"/>
                </a:lnTo>
                <a:lnTo>
                  <a:pt x="53030" y="53030"/>
                </a:lnTo>
                <a:lnTo>
                  <a:pt x="89673" y="24719"/>
                </a:lnTo>
                <a:lnTo>
                  <a:pt x="132922" y="6467"/>
                </a:lnTo>
                <a:lnTo>
                  <a:pt x="181051" y="0"/>
                </a:lnTo>
                <a:lnTo>
                  <a:pt x="8080552" y="0"/>
                </a:lnTo>
                <a:lnTo>
                  <a:pt x="8128681" y="6467"/>
                </a:lnTo>
                <a:lnTo>
                  <a:pt x="8171930" y="24719"/>
                </a:lnTo>
                <a:lnTo>
                  <a:pt x="8208573" y="53030"/>
                </a:lnTo>
                <a:lnTo>
                  <a:pt x="8236884" y="89673"/>
                </a:lnTo>
                <a:lnTo>
                  <a:pt x="8255136" y="132922"/>
                </a:lnTo>
                <a:lnTo>
                  <a:pt x="8261604" y="181051"/>
                </a:lnTo>
                <a:lnTo>
                  <a:pt x="8261604" y="1629460"/>
                </a:lnTo>
                <a:lnTo>
                  <a:pt x="8255136" y="1677589"/>
                </a:lnTo>
                <a:lnTo>
                  <a:pt x="8236884" y="1720838"/>
                </a:lnTo>
                <a:lnTo>
                  <a:pt x="8208573" y="1757481"/>
                </a:lnTo>
                <a:lnTo>
                  <a:pt x="8171930" y="1785792"/>
                </a:lnTo>
                <a:lnTo>
                  <a:pt x="8128681" y="1804044"/>
                </a:lnTo>
                <a:lnTo>
                  <a:pt x="8080552" y="1810512"/>
                </a:lnTo>
                <a:lnTo>
                  <a:pt x="181051" y="1810512"/>
                </a:lnTo>
                <a:lnTo>
                  <a:pt x="132922" y="1804044"/>
                </a:lnTo>
                <a:lnTo>
                  <a:pt x="89673" y="1785792"/>
                </a:lnTo>
                <a:lnTo>
                  <a:pt x="53030" y="1757481"/>
                </a:lnTo>
                <a:lnTo>
                  <a:pt x="24719" y="1720838"/>
                </a:lnTo>
                <a:lnTo>
                  <a:pt x="6467" y="1677589"/>
                </a:lnTo>
                <a:lnTo>
                  <a:pt x="0" y="1629460"/>
                </a:lnTo>
                <a:lnTo>
                  <a:pt x="0" y="181051"/>
                </a:lnTo>
                <a:close/>
              </a:path>
            </a:pathLst>
          </a:custGeom>
          <a:ln w="15875">
            <a:solidFill>
              <a:srgbClr val="FFFFFF"/>
            </a:solidFill>
          </a:ln>
        </p:spPr>
        <p:txBody>
          <a:bodyPr wrap="square" lIns="0" tIns="0" rIns="0" bIns="0" rtlCol="0"/>
          <a:lstStyle/>
          <a:p>
            <a:endParaRPr/>
          </a:p>
        </p:txBody>
      </p:sp>
      <p:sp>
        <p:nvSpPr>
          <p:cNvPr id="8" name="object 8"/>
          <p:cNvSpPr txBox="1"/>
          <p:nvPr/>
        </p:nvSpPr>
        <p:spPr>
          <a:xfrm>
            <a:off x="810239" y="2458109"/>
            <a:ext cx="6153785" cy="1467485"/>
          </a:xfrm>
          <a:prstGeom prst="rect">
            <a:avLst/>
          </a:prstGeom>
        </p:spPr>
        <p:txBody>
          <a:bodyPr vert="horz" wrap="square" lIns="0" tIns="0" rIns="0" bIns="0" rtlCol="0">
            <a:spAutoFit/>
          </a:bodyPr>
          <a:lstStyle/>
          <a:p>
            <a:pPr marL="12700" marR="5080">
              <a:lnSpc>
                <a:spcPct val="81600"/>
              </a:lnSpc>
            </a:pPr>
            <a:r>
              <a:rPr sz="2900" spc="-20" dirty="0">
                <a:solidFill>
                  <a:srgbClr val="FFFFFF"/>
                </a:solidFill>
                <a:latin typeface="Tw Cen MT"/>
                <a:cs typeface="Tw Cen MT"/>
              </a:rPr>
              <a:t>Many </a:t>
            </a:r>
            <a:r>
              <a:rPr sz="2900" spc="15" dirty="0">
                <a:solidFill>
                  <a:srgbClr val="FFFFFF"/>
                </a:solidFill>
                <a:latin typeface="Tw Cen MT"/>
                <a:cs typeface="Tw Cen MT"/>
              </a:rPr>
              <a:t>children </a:t>
            </a:r>
            <a:r>
              <a:rPr sz="2900" spc="5" dirty="0">
                <a:solidFill>
                  <a:srgbClr val="FFFFFF"/>
                </a:solidFill>
                <a:latin typeface="Tw Cen MT"/>
                <a:cs typeface="Tw Cen MT"/>
              </a:rPr>
              <a:t>are </a:t>
            </a:r>
            <a:r>
              <a:rPr sz="2900" spc="-5" dirty="0">
                <a:solidFill>
                  <a:srgbClr val="FFFFFF"/>
                </a:solidFill>
                <a:latin typeface="Tw Cen MT"/>
                <a:cs typeface="Tw Cen MT"/>
              </a:rPr>
              <a:t>deprived </a:t>
            </a:r>
            <a:r>
              <a:rPr sz="2900" dirty="0">
                <a:solidFill>
                  <a:srgbClr val="FFFFFF"/>
                </a:solidFill>
                <a:latin typeface="Tw Cen MT"/>
                <a:cs typeface="Tw Cen MT"/>
              </a:rPr>
              <a:t>of essentials  </a:t>
            </a:r>
            <a:r>
              <a:rPr sz="2900" spc="-20" dirty="0">
                <a:solidFill>
                  <a:srgbClr val="FFFFFF"/>
                </a:solidFill>
                <a:latin typeface="Tw Cen MT"/>
                <a:cs typeface="Tw Cen MT"/>
              </a:rPr>
              <a:t>like </a:t>
            </a:r>
            <a:r>
              <a:rPr sz="2900" spc="-10" dirty="0">
                <a:solidFill>
                  <a:srgbClr val="FFFFFF"/>
                </a:solidFill>
                <a:latin typeface="Tw Cen MT"/>
                <a:cs typeface="Tw Cen MT"/>
              </a:rPr>
              <a:t>food, healthcare, </a:t>
            </a:r>
            <a:r>
              <a:rPr sz="2900" dirty="0">
                <a:solidFill>
                  <a:srgbClr val="FFFFFF"/>
                </a:solidFill>
                <a:latin typeface="Tw Cen MT"/>
                <a:cs typeface="Tw Cen MT"/>
              </a:rPr>
              <a:t>and education.</a:t>
            </a:r>
            <a:r>
              <a:rPr sz="2900" spc="-95" dirty="0">
                <a:solidFill>
                  <a:srgbClr val="FFFFFF"/>
                </a:solidFill>
                <a:latin typeface="Tw Cen MT"/>
                <a:cs typeface="Tw Cen MT"/>
              </a:rPr>
              <a:t> </a:t>
            </a:r>
            <a:r>
              <a:rPr sz="2900" spc="-30" dirty="0">
                <a:solidFill>
                  <a:srgbClr val="FFFFFF"/>
                </a:solidFill>
                <a:latin typeface="Tw Cen MT"/>
                <a:cs typeface="Tw Cen MT"/>
              </a:rPr>
              <a:t>They  </a:t>
            </a:r>
            <a:r>
              <a:rPr sz="2900" spc="5" dirty="0">
                <a:solidFill>
                  <a:srgbClr val="FFFFFF"/>
                </a:solidFill>
                <a:latin typeface="Tw Cen MT"/>
                <a:cs typeface="Tw Cen MT"/>
              </a:rPr>
              <a:t>are </a:t>
            </a:r>
            <a:r>
              <a:rPr sz="2900" dirty="0">
                <a:solidFill>
                  <a:srgbClr val="FFFFFF"/>
                </a:solidFill>
                <a:latin typeface="Tw Cen MT"/>
                <a:cs typeface="Tw Cen MT"/>
              </a:rPr>
              <a:t>mired </a:t>
            </a:r>
            <a:r>
              <a:rPr sz="2900" spc="-5" dirty="0">
                <a:solidFill>
                  <a:srgbClr val="FFFFFF"/>
                </a:solidFill>
                <a:latin typeface="Tw Cen MT"/>
                <a:cs typeface="Tw Cen MT"/>
              </a:rPr>
              <a:t>in </a:t>
            </a:r>
            <a:r>
              <a:rPr sz="2900" dirty="0">
                <a:solidFill>
                  <a:srgbClr val="FFFFFF"/>
                </a:solidFill>
                <a:latin typeface="Tw Cen MT"/>
                <a:cs typeface="Tw Cen MT"/>
              </a:rPr>
              <a:t>a crisis that strips </a:t>
            </a:r>
            <a:r>
              <a:rPr sz="2900" spc="-45" dirty="0">
                <a:solidFill>
                  <a:srgbClr val="FFFFFF"/>
                </a:solidFill>
                <a:latin typeface="Tw Cen MT"/>
                <a:cs typeface="Tw Cen MT"/>
              </a:rPr>
              <a:t>away </a:t>
            </a:r>
            <a:r>
              <a:rPr sz="2900" dirty="0">
                <a:solidFill>
                  <a:srgbClr val="FFFFFF"/>
                </a:solidFill>
                <a:latin typeface="Tw Cen MT"/>
                <a:cs typeface="Tw Cen MT"/>
              </a:rPr>
              <a:t>the  </a:t>
            </a:r>
            <a:r>
              <a:rPr sz="2900" spc="-15" dirty="0">
                <a:solidFill>
                  <a:srgbClr val="FFFFFF"/>
                </a:solidFill>
                <a:latin typeface="Tw Cen MT"/>
                <a:cs typeface="Tw Cen MT"/>
              </a:rPr>
              <a:t>very </a:t>
            </a:r>
            <a:r>
              <a:rPr sz="2900" dirty="0">
                <a:solidFill>
                  <a:srgbClr val="FFFFFF"/>
                </a:solidFill>
                <a:latin typeface="Tw Cen MT"/>
                <a:cs typeface="Tw Cen MT"/>
              </a:rPr>
              <a:t>essence of </a:t>
            </a:r>
            <a:r>
              <a:rPr sz="2900" spc="10" dirty="0">
                <a:solidFill>
                  <a:srgbClr val="FFFFFF"/>
                </a:solidFill>
                <a:latin typeface="Tw Cen MT"/>
                <a:cs typeface="Tw Cen MT"/>
              </a:rPr>
              <a:t>childhood. </a:t>
            </a:r>
            <a:r>
              <a:rPr sz="2900" spc="-5" dirty="0">
                <a:solidFill>
                  <a:srgbClr val="FFFFFF"/>
                </a:solidFill>
                <a:latin typeface="Tw Cen MT"/>
                <a:cs typeface="Tw Cen MT"/>
              </a:rPr>
              <a:t>(UNICEF</a:t>
            </a:r>
            <a:r>
              <a:rPr sz="2900" spc="15" dirty="0">
                <a:solidFill>
                  <a:srgbClr val="FFFFFF"/>
                </a:solidFill>
                <a:latin typeface="Tw Cen MT"/>
                <a:cs typeface="Tw Cen MT"/>
              </a:rPr>
              <a:t> </a:t>
            </a:r>
            <a:r>
              <a:rPr sz="2900" dirty="0">
                <a:solidFill>
                  <a:srgbClr val="FFFFFF"/>
                </a:solidFill>
                <a:latin typeface="Tw Cen MT"/>
                <a:cs typeface="Tw Cen MT"/>
              </a:rPr>
              <a:t>UK)</a:t>
            </a:r>
            <a:endParaRPr sz="2900">
              <a:latin typeface="Tw Cen MT"/>
              <a:cs typeface="Tw Cen MT"/>
            </a:endParaRPr>
          </a:p>
        </p:txBody>
      </p:sp>
      <p:sp>
        <p:nvSpPr>
          <p:cNvPr id="9" name="object 9"/>
          <p:cNvSpPr/>
          <p:nvPr/>
        </p:nvSpPr>
        <p:spPr>
          <a:xfrm>
            <a:off x="1388363" y="4498847"/>
            <a:ext cx="9720580" cy="1811020"/>
          </a:xfrm>
          <a:custGeom>
            <a:avLst/>
            <a:gdLst/>
            <a:ahLst/>
            <a:cxnLst/>
            <a:rect l="l" t="t" r="r" b="b"/>
            <a:pathLst>
              <a:path w="9720580" h="1811020">
                <a:moveTo>
                  <a:pt x="9539020" y="0"/>
                </a:moveTo>
                <a:lnTo>
                  <a:pt x="181051" y="0"/>
                </a:lnTo>
                <a:lnTo>
                  <a:pt x="132922" y="6467"/>
                </a:lnTo>
                <a:lnTo>
                  <a:pt x="89673" y="24719"/>
                </a:lnTo>
                <a:lnTo>
                  <a:pt x="53030" y="53030"/>
                </a:lnTo>
                <a:lnTo>
                  <a:pt x="24719" y="89673"/>
                </a:lnTo>
                <a:lnTo>
                  <a:pt x="6467" y="132922"/>
                </a:lnTo>
                <a:lnTo>
                  <a:pt x="0" y="181051"/>
                </a:lnTo>
                <a:lnTo>
                  <a:pt x="0" y="1629460"/>
                </a:lnTo>
                <a:lnTo>
                  <a:pt x="6467" y="1677589"/>
                </a:lnTo>
                <a:lnTo>
                  <a:pt x="24719" y="1720838"/>
                </a:lnTo>
                <a:lnTo>
                  <a:pt x="53030" y="1757481"/>
                </a:lnTo>
                <a:lnTo>
                  <a:pt x="89673" y="1785792"/>
                </a:lnTo>
                <a:lnTo>
                  <a:pt x="132922" y="1804044"/>
                </a:lnTo>
                <a:lnTo>
                  <a:pt x="181051" y="1810512"/>
                </a:lnTo>
                <a:lnTo>
                  <a:pt x="9539020" y="1810512"/>
                </a:lnTo>
                <a:lnTo>
                  <a:pt x="9587149" y="1804044"/>
                </a:lnTo>
                <a:lnTo>
                  <a:pt x="9630398" y="1785792"/>
                </a:lnTo>
                <a:lnTo>
                  <a:pt x="9667041" y="1757481"/>
                </a:lnTo>
                <a:lnTo>
                  <a:pt x="9695352" y="1720838"/>
                </a:lnTo>
                <a:lnTo>
                  <a:pt x="9713604" y="1677589"/>
                </a:lnTo>
                <a:lnTo>
                  <a:pt x="9720072" y="1629460"/>
                </a:lnTo>
                <a:lnTo>
                  <a:pt x="9720072" y="181051"/>
                </a:lnTo>
                <a:lnTo>
                  <a:pt x="9713604" y="132922"/>
                </a:lnTo>
                <a:lnTo>
                  <a:pt x="9695352" y="89673"/>
                </a:lnTo>
                <a:lnTo>
                  <a:pt x="9667041" y="53030"/>
                </a:lnTo>
                <a:lnTo>
                  <a:pt x="9630398" y="24719"/>
                </a:lnTo>
                <a:lnTo>
                  <a:pt x="9587149" y="6467"/>
                </a:lnTo>
                <a:lnTo>
                  <a:pt x="9539020" y="0"/>
                </a:lnTo>
                <a:close/>
              </a:path>
            </a:pathLst>
          </a:custGeom>
          <a:solidFill>
            <a:srgbClr val="27CED7"/>
          </a:solidFill>
        </p:spPr>
        <p:txBody>
          <a:bodyPr wrap="square" lIns="0" tIns="0" rIns="0" bIns="0" rtlCol="0"/>
          <a:lstStyle/>
          <a:p>
            <a:endParaRPr/>
          </a:p>
        </p:txBody>
      </p:sp>
      <p:sp>
        <p:nvSpPr>
          <p:cNvPr id="10" name="object 10"/>
          <p:cNvSpPr txBox="1"/>
          <p:nvPr/>
        </p:nvSpPr>
        <p:spPr>
          <a:xfrm>
            <a:off x="1497350" y="4723589"/>
            <a:ext cx="6327775" cy="1365250"/>
          </a:xfrm>
          <a:prstGeom prst="rect">
            <a:avLst/>
          </a:prstGeom>
        </p:spPr>
        <p:txBody>
          <a:bodyPr vert="horz" wrap="square" lIns="0" tIns="0" rIns="0" bIns="0" rtlCol="0">
            <a:spAutoFit/>
          </a:bodyPr>
          <a:lstStyle/>
          <a:p>
            <a:pPr marL="12700" marR="187960">
              <a:lnSpc>
                <a:spcPts val="1760"/>
              </a:lnSpc>
            </a:pPr>
            <a:r>
              <a:rPr sz="1800" dirty="0">
                <a:solidFill>
                  <a:srgbClr val="FFFFFF"/>
                </a:solidFill>
                <a:latin typeface="Tw Cen MT"/>
                <a:cs typeface="Tw Cen MT"/>
              </a:rPr>
              <a:t>Witnessing or </a:t>
            </a:r>
            <a:r>
              <a:rPr sz="1800" spc="-5" dirty="0">
                <a:solidFill>
                  <a:srgbClr val="FFFFFF"/>
                </a:solidFill>
                <a:latin typeface="Tw Cen MT"/>
                <a:cs typeface="Tw Cen MT"/>
              </a:rPr>
              <a:t>experiencing </a:t>
            </a:r>
            <a:r>
              <a:rPr sz="1800" dirty="0">
                <a:solidFill>
                  <a:srgbClr val="FFFFFF"/>
                </a:solidFill>
                <a:latin typeface="Tw Cen MT"/>
                <a:cs typeface="Tw Cen MT"/>
              </a:rPr>
              <a:t>violence firsthand can </a:t>
            </a:r>
            <a:r>
              <a:rPr sz="1800" spc="-10" dirty="0">
                <a:solidFill>
                  <a:srgbClr val="FFFFFF"/>
                </a:solidFill>
                <a:latin typeface="Tw Cen MT"/>
                <a:cs typeface="Tw Cen MT"/>
              </a:rPr>
              <a:t>have</a:t>
            </a:r>
            <a:r>
              <a:rPr sz="1800" spc="-180" dirty="0">
                <a:solidFill>
                  <a:srgbClr val="FFFFFF"/>
                </a:solidFill>
                <a:latin typeface="Tw Cen MT"/>
                <a:cs typeface="Tw Cen MT"/>
              </a:rPr>
              <a:t> </a:t>
            </a:r>
            <a:r>
              <a:rPr sz="1800" dirty="0">
                <a:solidFill>
                  <a:srgbClr val="FFFFFF"/>
                </a:solidFill>
                <a:latin typeface="Tw Cen MT"/>
                <a:cs typeface="Tw Cen MT"/>
              </a:rPr>
              <a:t>long-lasting  </a:t>
            </a:r>
            <a:r>
              <a:rPr sz="1800" spc="-5" dirty="0">
                <a:solidFill>
                  <a:srgbClr val="FFFFFF"/>
                </a:solidFill>
                <a:latin typeface="Tw Cen MT"/>
                <a:cs typeface="Tw Cen MT"/>
              </a:rPr>
              <a:t>physical, </a:t>
            </a:r>
            <a:r>
              <a:rPr sz="1800" dirty="0">
                <a:solidFill>
                  <a:srgbClr val="FFFFFF"/>
                </a:solidFill>
                <a:latin typeface="Tw Cen MT"/>
                <a:cs typeface="Tw Cen MT"/>
              </a:rPr>
              <a:t>social, and psychological </a:t>
            </a:r>
            <a:r>
              <a:rPr sz="1800" spc="-5" dirty="0">
                <a:solidFill>
                  <a:srgbClr val="FFFFFF"/>
                </a:solidFill>
                <a:latin typeface="Tw Cen MT"/>
                <a:cs typeface="Tw Cen MT"/>
              </a:rPr>
              <a:t>effects. Forced</a:t>
            </a:r>
            <a:r>
              <a:rPr sz="1800" spc="-105" dirty="0">
                <a:solidFill>
                  <a:srgbClr val="FFFFFF"/>
                </a:solidFill>
                <a:latin typeface="Tw Cen MT"/>
                <a:cs typeface="Tw Cen MT"/>
              </a:rPr>
              <a:t> </a:t>
            </a:r>
            <a:r>
              <a:rPr sz="1800" dirty="0">
                <a:solidFill>
                  <a:srgbClr val="FFFFFF"/>
                </a:solidFill>
                <a:latin typeface="Tw Cen MT"/>
                <a:cs typeface="Tw Cen MT"/>
              </a:rPr>
              <a:t>recruitment</a:t>
            </a:r>
            <a:endParaRPr sz="1800">
              <a:latin typeface="Tw Cen MT"/>
              <a:cs typeface="Tw Cen MT"/>
            </a:endParaRPr>
          </a:p>
          <a:p>
            <a:pPr marL="12700" marR="5080">
              <a:lnSpc>
                <a:spcPts val="1760"/>
              </a:lnSpc>
            </a:pPr>
            <a:r>
              <a:rPr sz="1800" dirty="0">
                <a:solidFill>
                  <a:srgbClr val="FFFFFF"/>
                </a:solidFill>
                <a:latin typeface="Tw Cen MT"/>
                <a:cs typeface="Tw Cen MT"/>
              </a:rPr>
              <a:t>into </a:t>
            </a:r>
            <a:r>
              <a:rPr sz="1800" spc="-10" dirty="0">
                <a:solidFill>
                  <a:srgbClr val="FFFFFF"/>
                </a:solidFill>
                <a:latin typeface="Tw Cen MT"/>
                <a:cs typeface="Tw Cen MT"/>
              </a:rPr>
              <a:t>gangs </a:t>
            </a:r>
            <a:r>
              <a:rPr sz="1800" dirty="0">
                <a:solidFill>
                  <a:srgbClr val="FFFFFF"/>
                </a:solidFill>
                <a:latin typeface="Tw Cen MT"/>
                <a:cs typeface="Tw Cen MT"/>
              </a:rPr>
              <a:t>is </a:t>
            </a:r>
            <a:r>
              <a:rPr sz="1800" spc="-10" dirty="0">
                <a:solidFill>
                  <a:srgbClr val="FFFFFF"/>
                </a:solidFill>
                <a:latin typeface="Tw Cen MT"/>
                <a:cs typeface="Tw Cen MT"/>
              </a:rPr>
              <a:t>exposing </a:t>
            </a:r>
            <a:r>
              <a:rPr sz="1800" dirty="0">
                <a:solidFill>
                  <a:srgbClr val="FFFFFF"/>
                </a:solidFill>
                <a:latin typeface="Tw Cen MT"/>
                <a:cs typeface="Tw Cen MT"/>
              </a:rPr>
              <a:t>them to the possibility of greater </a:t>
            </a:r>
            <a:r>
              <a:rPr sz="1800" spc="-10" dirty="0">
                <a:solidFill>
                  <a:srgbClr val="FFFFFF"/>
                </a:solidFill>
                <a:latin typeface="Tw Cen MT"/>
                <a:cs typeface="Tw Cen MT"/>
              </a:rPr>
              <a:t>levels </a:t>
            </a:r>
            <a:r>
              <a:rPr sz="1800" dirty="0">
                <a:solidFill>
                  <a:srgbClr val="FFFFFF"/>
                </a:solidFill>
                <a:latin typeface="Tw Cen MT"/>
                <a:cs typeface="Tw Cen MT"/>
              </a:rPr>
              <a:t>of  violence and </a:t>
            </a:r>
            <a:r>
              <a:rPr sz="1800" spc="-5" dirty="0">
                <a:solidFill>
                  <a:srgbClr val="FFFFFF"/>
                </a:solidFill>
                <a:latin typeface="Tw Cen MT"/>
                <a:cs typeface="Tw Cen MT"/>
              </a:rPr>
              <a:t>exploitation. Displacement </a:t>
            </a:r>
            <a:r>
              <a:rPr sz="1800" dirty="0">
                <a:solidFill>
                  <a:srgbClr val="FFFFFF"/>
                </a:solidFill>
                <a:latin typeface="Tw Cen MT"/>
                <a:cs typeface="Tw Cen MT"/>
              </a:rPr>
              <a:t>and </a:t>
            </a:r>
            <a:r>
              <a:rPr sz="1800" spc="-5" dirty="0">
                <a:solidFill>
                  <a:srgbClr val="FFFFFF"/>
                </a:solidFill>
                <a:latin typeface="Tw Cen MT"/>
                <a:cs typeface="Tw Cen MT"/>
              </a:rPr>
              <a:t>migration </a:t>
            </a:r>
            <a:r>
              <a:rPr sz="1800" dirty="0">
                <a:solidFill>
                  <a:srgbClr val="FFFFFF"/>
                </a:solidFill>
                <a:latin typeface="Tw Cen MT"/>
                <a:cs typeface="Tw Cen MT"/>
              </a:rPr>
              <a:t>caused </a:t>
            </a:r>
            <a:r>
              <a:rPr sz="1800" spc="-45" dirty="0">
                <a:solidFill>
                  <a:srgbClr val="FFFFFF"/>
                </a:solidFill>
                <a:latin typeface="Tw Cen MT"/>
                <a:cs typeface="Tw Cen MT"/>
              </a:rPr>
              <a:t>by </a:t>
            </a:r>
            <a:r>
              <a:rPr sz="1800" dirty="0">
                <a:solidFill>
                  <a:srgbClr val="FFFFFF"/>
                </a:solidFill>
                <a:latin typeface="Tw Cen MT"/>
                <a:cs typeface="Tw Cen MT"/>
              </a:rPr>
              <a:t>the  current </a:t>
            </a:r>
            <a:r>
              <a:rPr sz="1800" spc="-5" dirty="0">
                <a:solidFill>
                  <a:srgbClr val="FFFFFF"/>
                </a:solidFill>
                <a:latin typeface="Tw Cen MT"/>
                <a:cs typeface="Tw Cen MT"/>
              </a:rPr>
              <a:t>volatile </a:t>
            </a:r>
            <a:r>
              <a:rPr sz="1800" dirty="0">
                <a:solidFill>
                  <a:srgbClr val="FFFFFF"/>
                </a:solidFill>
                <a:latin typeface="Tw Cen MT"/>
                <a:cs typeface="Tw Cen MT"/>
              </a:rPr>
              <a:t>situation can </a:t>
            </a:r>
            <a:r>
              <a:rPr sz="1800" spc="-5" dirty="0">
                <a:solidFill>
                  <a:srgbClr val="FFFFFF"/>
                </a:solidFill>
                <a:latin typeface="Tw Cen MT"/>
                <a:cs typeface="Tw Cen MT"/>
              </a:rPr>
              <a:t>separate </a:t>
            </a:r>
            <a:r>
              <a:rPr sz="1800" spc="5" dirty="0">
                <a:solidFill>
                  <a:srgbClr val="FFFFFF"/>
                </a:solidFill>
                <a:latin typeface="Tw Cen MT"/>
                <a:cs typeface="Tw Cen MT"/>
              </a:rPr>
              <a:t>children </a:t>
            </a:r>
            <a:r>
              <a:rPr sz="1800" spc="-10" dirty="0">
                <a:solidFill>
                  <a:srgbClr val="FFFFFF"/>
                </a:solidFill>
                <a:latin typeface="Tw Cen MT"/>
                <a:cs typeface="Tw Cen MT"/>
              </a:rPr>
              <a:t>from </a:t>
            </a:r>
            <a:r>
              <a:rPr sz="1800" dirty="0">
                <a:solidFill>
                  <a:srgbClr val="FFFFFF"/>
                </a:solidFill>
                <a:latin typeface="Tw Cen MT"/>
                <a:cs typeface="Tw Cen MT"/>
              </a:rPr>
              <a:t>their </a:t>
            </a:r>
            <a:r>
              <a:rPr sz="1800" spc="-5" dirty="0">
                <a:solidFill>
                  <a:srgbClr val="FFFFFF"/>
                </a:solidFill>
                <a:latin typeface="Tw Cen MT"/>
                <a:cs typeface="Tw Cen MT"/>
              </a:rPr>
              <a:t>families </a:t>
            </a:r>
            <a:r>
              <a:rPr sz="1800" dirty="0">
                <a:solidFill>
                  <a:srgbClr val="FFFFFF"/>
                </a:solidFill>
                <a:latin typeface="Tw Cen MT"/>
                <a:cs typeface="Tw Cen MT"/>
              </a:rPr>
              <a:t>and  </a:t>
            </a:r>
            <a:r>
              <a:rPr sz="1800" spc="-10" dirty="0">
                <a:solidFill>
                  <a:srgbClr val="FFFFFF"/>
                </a:solidFill>
                <a:latin typeface="Tw Cen MT"/>
                <a:cs typeface="Tw Cen MT"/>
              </a:rPr>
              <a:t>caregivers, </a:t>
            </a:r>
            <a:r>
              <a:rPr sz="1800" dirty="0">
                <a:solidFill>
                  <a:srgbClr val="FFFFFF"/>
                </a:solidFill>
                <a:latin typeface="Tw Cen MT"/>
                <a:cs typeface="Tw Cen MT"/>
              </a:rPr>
              <a:t>putting them at higher risk of </a:t>
            </a:r>
            <a:r>
              <a:rPr sz="1800" spc="-5" dirty="0">
                <a:solidFill>
                  <a:srgbClr val="FFFFFF"/>
                </a:solidFill>
                <a:latin typeface="Tw Cen MT"/>
                <a:cs typeface="Tw Cen MT"/>
              </a:rPr>
              <a:t>abuse. </a:t>
            </a:r>
            <a:r>
              <a:rPr sz="1800" spc="-20" dirty="0">
                <a:solidFill>
                  <a:srgbClr val="FFFFFF"/>
                </a:solidFill>
                <a:latin typeface="Tw Cen MT"/>
                <a:cs typeface="Tw Cen MT"/>
              </a:rPr>
              <a:t>(World</a:t>
            </a:r>
            <a:r>
              <a:rPr sz="1800" spc="-85" dirty="0">
                <a:solidFill>
                  <a:srgbClr val="FFFFFF"/>
                </a:solidFill>
                <a:latin typeface="Tw Cen MT"/>
                <a:cs typeface="Tw Cen MT"/>
              </a:rPr>
              <a:t> </a:t>
            </a:r>
            <a:r>
              <a:rPr sz="1800" dirty="0">
                <a:solidFill>
                  <a:srgbClr val="FFFFFF"/>
                </a:solidFill>
                <a:latin typeface="Tw Cen MT"/>
                <a:cs typeface="Tw Cen MT"/>
              </a:rPr>
              <a:t>Vision)</a:t>
            </a:r>
            <a:endParaRPr sz="1800">
              <a:latin typeface="Tw Cen MT"/>
              <a:cs typeface="Tw Cen MT"/>
            </a:endParaRPr>
          </a:p>
        </p:txBody>
      </p:sp>
      <p:sp>
        <p:nvSpPr>
          <p:cNvPr id="11" name="object 11"/>
          <p:cNvSpPr/>
          <p:nvPr/>
        </p:nvSpPr>
        <p:spPr>
          <a:xfrm>
            <a:off x="7744968" y="3709414"/>
            <a:ext cx="1176655" cy="1176655"/>
          </a:xfrm>
          <a:custGeom>
            <a:avLst/>
            <a:gdLst/>
            <a:ahLst/>
            <a:cxnLst/>
            <a:rect l="l" t="t" r="r" b="b"/>
            <a:pathLst>
              <a:path w="1176654" h="1176654">
                <a:moveTo>
                  <a:pt x="1176528" y="647090"/>
                </a:moveTo>
                <a:lnTo>
                  <a:pt x="0" y="647090"/>
                </a:lnTo>
                <a:lnTo>
                  <a:pt x="588264" y="1176528"/>
                </a:lnTo>
                <a:lnTo>
                  <a:pt x="1176528" y="647090"/>
                </a:lnTo>
                <a:close/>
              </a:path>
              <a:path w="1176654" h="1176654">
                <a:moveTo>
                  <a:pt x="911809" y="0"/>
                </a:moveTo>
                <a:lnTo>
                  <a:pt x="264718" y="0"/>
                </a:lnTo>
                <a:lnTo>
                  <a:pt x="264718" y="647090"/>
                </a:lnTo>
                <a:lnTo>
                  <a:pt x="911809" y="647090"/>
                </a:lnTo>
                <a:lnTo>
                  <a:pt x="911809" y="0"/>
                </a:lnTo>
                <a:close/>
              </a:path>
            </a:pathLst>
          </a:custGeom>
          <a:solidFill>
            <a:srgbClr val="CDD9EA">
              <a:alpha val="90194"/>
            </a:srgbClr>
          </a:solidFill>
        </p:spPr>
        <p:txBody>
          <a:bodyPr wrap="square" lIns="0" tIns="0" rIns="0" bIns="0" rtlCol="0"/>
          <a:lstStyle/>
          <a:p>
            <a:endParaRPr/>
          </a:p>
        </p:txBody>
      </p:sp>
      <p:sp>
        <p:nvSpPr>
          <p:cNvPr id="12" name="object 12"/>
          <p:cNvSpPr/>
          <p:nvPr/>
        </p:nvSpPr>
        <p:spPr>
          <a:xfrm>
            <a:off x="7744968" y="3709414"/>
            <a:ext cx="1176655" cy="1176655"/>
          </a:xfrm>
          <a:custGeom>
            <a:avLst/>
            <a:gdLst/>
            <a:ahLst/>
            <a:cxnLst/>
            <a:rect l="l" t="t" r="r" b="b"/>
            <a:pathLst>
              <a:path w="1176654" h="1176654">
                <a:moveTo>
                  <a:pt x="0" y="647090"/>
                </a:moveTo>
                <a:lnTo>
                  <a:pt x="264718" y="647090"/>
                </a:lnTo>
                <a:lnTo>
                  <a:pt x="264718" y="0"/>
                </a:lnTo>
                <a:lnTo>
                  <a:pt x="911809" y="0"/>
                </a:lnTo>
                <a:lnTo>
                  <a:pt x="911809" y="647090"/>
                </a:lnTo>
                <a:lnTo>
                  <a:pt x="1176528" y="647090"/>
                </a:lnTo>
                <a:lnTo>
                  <a:pt x="588264" y="1176528"/>
                </a:lnTo>
                <a:lnTo>
                  <a:pt x="0" y="647090"/>
                </a:lnTo>
                <a:close/>
              </a:path>
            </a:pathLst>
          </a:custGeom>
          <a:ln w="15875">
            <a:solidFill>
              <a:srgbClr val="CDD9EA"/>
            </a:solidFill>
          </a:ln>
        </p:spPr>
        <p:txBody>
          <a:bodyPr wrap="square" lIns="0" tIns="0" rIns="0" bIns="0" rtlCol="0"/>
          <a:lstStyle/>
          <a:p>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4572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0" y="0"/>
            <a:ext cx="6083935" cy="6858000"/>
          </a:xfrm>
          <a:custGeom>
            <a:avLst/>
            <a:gdLst/>
            <a:ahLst/>
            <a:cxnLst/>
            <a:rect l="l" t="t" r="r" b="b"/>
            <a:pathLst>
              <a:path w="6083935" h="6858000">
                <a:moveTo>
                  <a:pt x="0" y="6858000"/>
                </a:moveTo>
                <a:lnTo>
                  <a:pt x="6083808" y="6858000"/>
                </a:lnTo>
                <a:lnTo>
                  <a:pt x="6083808" y="0"/>
                </a:lnTo>
                <a:lnTo>
                  <a:pt x="0" y="0"/>
                </a:lnTo>
                <a:lnTo>
                  <a:pt x="0" y="6858000"/>
                </a:lnTo>
                <a:close/>
              </a:path>
            </a:pathLst>
          </a:custGeom>
          <a:solidFill>
            <a:srgbClr val="FFFFFF"/>
          </a:solidFill>
        </p:spPr>
        <p:txBody>
          <a:bodyPr wrap="square" lIns="0" tIns="0" rIns="0" bIns="0" rtlCol="0"/>
          <a:lstStyle/>
          <a:p>
            <a:endParaRPr/>
          </a:p>
        </p:txBody>
      </p:sp>
      <p:sp>
        <p:nvSpPr>
          <p:cNvPr id="4" name="object 4"/>
          <p:cNvSpPr txBox="1">
            <a:spLocks noGrp="1"/>
          </p:cNvSpPr>
          <p:nvPr>
            <p:ph type="title"/>
          </p:nvPr>
        </p:nvSpPr>
        <p:spPr>
          <a:xfrm>
            <a:off x="1115352" y="2822195"/>
            <a:ext cx="4414520" cy="801370"/>
          </a:xfrm>
          <a:prstGeom prst="rect">
            <a:avLst/>
          </a:prstGeom>
        </p:spPr>
        <p:txBody>
          <a:bodyPr vert="horz" wrap="square" lIns="0" tIns="0" rIns="0" bIns="0" rtlCol="0">
            <a:spAutoFit/>
          </a:bodyPr>
          <a:lstStyle/>
          <a:p>
            <a:pPr marL="12700">
              <a:lnSpc>
                <a:spcPct val="100000"/>
              </a:lnSpc>
            </a:pPr>
            <a:r>
              <a:rPr sz="5000" b="1" spc="204" dirty="0">
                <a:solidFill>
                  <a:srgbClr val="000000"/>
                </a:solidFill>
                <a:latin typeface="Tw Cen MT Condensed"/>
                <a:cs typeface="Tw Cen MT Condensed"/>
              </a:rPr>
              <a:t>C</a:t>
            </a:r>
            <a:r>
              <a:rPr sz="5000" b="1" spc="200" dirty="0">
                <a:solidFill>
                  <a:srgbClr val="000000"/>
                </a:solidFill>
                <a:latin typeface="Tw Cen MT Condensed"/>
                <a:cs typeface="Tw Cen MT Condensed"/>
              </a:rPr>
              <a:t>O</a:t>
            </a:r>
            <a:r>
              <a:rPr sz="5000" b="1" spc="204" dirty="0">
                <a:solidFill>
                  <a:srgbClr val="000000"/>
                </a:solidFill>
                <a:latin typeface="Tw Cen MT Condensed"/>
                <a:cs typeface="Tw Cen MT Condensed"/>
              </a:rPr>
              <a:t>N</a:t>
            </a:r>
            <a:r>
              <a:rPr sz="5000" b="1" spc="195" dirty="0">
                <a:solidFill>
                  <a:srgbClr val="000000"/>
                </a:solidFill>
                <a:latin typeface="Tw Cen MT Condensed"/>
                <a:cs typeface="Tw Cen MT Condensed"/>
              </a:rPr>
              <a:t>F</a:t>
            </a:r>
            <a:r>
              <a:rPr sz="5000" b="1" spc="204" dirty="0">
                <a:solidFill>
                  <a:srgbClr val="000000"/>
                </a:solidFill>
                <a:latin typeface="Tw Cen MT Condensed"/>
                <a:cs typeface="Tw Cen MT Condensed"/>
              </a:rPr>
              <a:t>I</a:t>
            </a:r>
            <a:r>
              <a:rPr sz="5000" b="1" spc="195" dirty="0">
                <a:solidFill>
                  <a:srgbClr val="000000"/>
                </a:solidFill>
                <a:latin typeface="Tw Cen MT Condensed"/>
                <a:cs typeface="Tw Cen MT Condensed"/>
              </a:rPr>
              <a:t>D</a:t>
            </a:r>
            <a:r>
              <a:rPr sz="5000" b="1" spc="200" dirty="0">
                <a:solidFill>
                  <a:srgbClr val="000000"/>
                </a:solidFill>
                <a:latin typeface="Tw Cen MT Condensed"/>
                <a:cs typeface="Tw Cen MT Condensed"/>
              </a:rPr>
              <a:t>E</a:t>
            </a:r>
            <a:r>
              <a:rPr sz="5000" b="1" spc="190" dirty="0">
                <a:solidFill>
                  <a:srgbClr val="000000"/>
                </a:solidFill>
                <a:latin typeface="Tw Cen MT Condensed"/>
                <a:cs typeface="Tw Cen MT Condensed"/>
              </a:rPr>
              <a:t>N</a:t>
            </a:r>
            <a:r>
              <a:rPr sz="5000" b="1" spc="204" dirty="0">
                <a:solidFill>
                  <a:srgbClr val="000000"/>
                </a:solidFill>
                <a:latin typeface="Tw Cen MT Condensed"/>
                <a:cs typeface="Tw Cen MT Condensed"/>
              </a:rPr>
              <a:t>T</a:t>
            </a:r>
            <a:r>
              <a:rPr sz="5000" b="1" spc="190" dirty="0">
                <a:solidFill>
                  <a:srgbClr val="000000"/>
                </a:solidFill>
                <a:latin typeface="Tw Cen MT Condensed"/>
                <a:cs typeface="Tw Cen MT Condensed"/>
              </a:rPr>
              <a:t>I</a:t>
            </a:r>
            <a:r>
              <a:rPr sz="5000" b="1" spc="195" dirty="0">
                <a:solidFill>
                  <a:srgbClr val="000000"/>
                </a:solidFill>
                <a:latin typeface="Tw Cen MT Condensed"/>
                <a:cs typeface="Tw Cen MT Condensed"/>
              </a:rPr>
              <a:t>A</a:t>
            </a:r>
            <a:r>
              <a:rPr sz="5000" b="1" spc="200" dirty="0">
                <a:solidFill>
                  <a:srgbClr val="000000"/>
                </a:solidFill>
                <a:latin typeface="Tw Cen MT Condensed"/>
                <a:cs typeface="Tw Cen MT Condensed"/>
              </a:rPr>
              <a:t>L</a:t>
            </a:r>
            <a:r>
              <a:rPr sz="5000" b="1" spc="190" dirty="0">
                <a:solidFill>
                  <a:srgbClr val="000000"/>
                </a:solidFill>
                <a:latin typeface="Tw Cen MT Condensed"/>
                <a:cs typeface="Tw Cen MT Condensed"/>
              </a:rPr>
              <a:t>I</a:t>
            </a:r>
            <a:r>
              <a:rPr sz="5000" b="1" spc="204" dirty="0">
                <a:solidFill>
                  <a:srgbClr val="000000"/>
                </a:solidFill>
                <a:latin typeface="Tw Cen MT Condensed"/>
                <a:cs typeface="Tw Cen MT Condensed"/>
              </a:rPr>
              <a:t>TY</a:t>
            </a:r>
            <a:endParaRPr sz="5000">
              <a:latin typeface="Tw Cen MT Condensed"/>
              <a:cs typeface="Tw Cen MT Condensed"/>
            </a:endParaRPr>
          </a:p>
        </p:txBody>
      </p:sp>
      <p:sp>
        <p:nvSpPr>
          <p:cNvPr id="5" name="object 5"/>
          <p:cNvSpPr/>
          <p:nvPr/>
        </p:nvSpPr>
        <p:spPr>
          <a:xfrm>
            <a:off x="805433" y="3766565"/>
            <a:ext cx="4663440" cy="0"/>
          </a:xfrm>
          <a:custGeom>
            <a:avLst/>
            <a:gdLst/>
            <a:ahLst/>
            <a:cxnLst/>
            <a:rect l="l" t="t" r="r" b="b"/>
            <a:pathLst>
              <a:path w="4663440">
                <a:moveTo>
                  <a:pt x="0" y="0"/>
                </a:moveTo>
                <a:lnTo>
                  <a:pt x="4663440" y="0"/>
                </a:lnTo>
              </a:path>
            </a:pathLst>
          </a:custGeom>
          <a:ln w="19050">
            <a:solidFill>
              <a:srgbClr val="1482AC"/>
            </a:solidFill>
          </a:ln>
        </p:spPr>
        <p:txBody>
          <a:bodyPr wrap="square" lIns="0" tIns="0" rIns="0" bIns="0" rtlCol="0"/>
          <a:lstStyle/>
          <a:p>
            <a:endParaRPr/>
          </a:p>
        </p:txBody>
      </p:sp>
      <p:sp>
        <p:nvSpPr>
          <p:cNvPr id="6" name="object 6"/>
          <p:cNvSpPr/>
          <p:nvPr/>
        </p:nvSpPr>
        <p:spPr>
          <a:xfrm>
            <a:off x="6083808" y="0"/>
            <a:ext cx="6108700" cy="6858000"/>
          </a:xfrm>
          <a:custGeom>
            <a:avLst/>
            <a:gdLst/>
            <a:ahLst/>
            <a:cxnLst/>
            <a:rect l="l" t="t" r="r" b="b"/>
            <a:pathLst>
              <a:path w="6108700" h="6858000">
                <a:moveTo>
                  <a:pt x="0" y="6858000"/>
                </a:moveTo>
                <a:lnTo>
                  <a:pt x="6108192" y="6858000"/>
                </a:lnTo>
                <a:lnTo>
                  <a:pt x="6108192" y="0"/>
                </a:lnTo>
                <a:lnTo>
                  <a:pt x="0" y="0"/>
                </a:lnTo>
                <a:lnTo>
                  <a:pt x="0" y="6858000"/>
                </a:lnTo>
                <a:close/>
              </a:path>
            </a:pathLst>
          </a:custGeom>
          <a:solidFill>
            <a:srgbClr val="1CADE4"/>
          </a:solidFill>
        </p:spPr>
        <p:txBody>
          <a:bodyPr wrap="square" lIns="0" tIns="0" rIns="0" bIns="0" rtlCol="0"/>
          <a:lstStyle/>
          <a:p>
            <a:endParaRPr/>
          </a:p>
        </p:txBody>
      </p:sp>
      <p:sp>
        <p:nvSpPr>
          <p:cNvPr id="7" name="object 7"/>
          <p:cNvSpPr/>
          <p:nvPr/>
        </p:nvSpPr>
        <p:spPr>
          <a:xfrm>
            <a:off x="6405371" y="321563"/>
            <a:ext cx="2966085" cy="3662679"/>
          </a:xfrm>
          <a:custGeom>
            <a:avLst/>
            <a:gdLst/>
            <a:ahLst/>
            <a:cxnLst/>
            <a:rect l="l" t="t" r="r" b="b"/>
            <a:pathLst>
              <a:path w="2966084" h="3662679">
                <a:moveTo>
                  <a:pt x="0" y="0"/>
                </a:moveTo>
                <a:lnTo>
                  <a:pt x="2965704" y="0"/>
                </a:lnTo>
                <a:lnTo>
                  <a:pt x="2965704" y="3662172"/>
                </a:lnTo>
                <a:lnTo>
                  <a:pt x="0" y="3662172"/>
                </a:lnTo>
                <a:lnTo>
                  <a:pt x="0" y="0"/>
                </a:lnTo>
                <a:close/>
              </a:path>
            </a:pathLst>
          </a:custGeom>
          <a:solidFill>
            <a:srgbClr val="FFFFFF"/>
          </a:solidFill>
        </p:spPr>
        <p:txBody>
          <a:bodyPr wrap="square" lIns="0" tIns="0" rIns="0" bIns="0" rtlCol="0"/>
          <a:lstStyle/>
          <a:p>
            <a:endParaRPr/>
          </a:p>
        </p:txBody>
      </p:sp>
      <p:sp>
        <p:nvSpPr>
          <p:cNvPr id="8" name="object 8"/>
          <p:cNvSpPr/>
          <p:nvPr/>
        </p:nvSpPr>
        <p:spPr>
          <a:xfrm>
            <a:off x="6569976" y="536447"/>
            <a:ext cx="2647175" cy="3232391"/>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9534143" y="1476755"/>
            <a:ext cx="2344420" cy="2506980"/>
          </a:xfrm>
          <a:custGeom>
            <a:avLst/>
            <a:gdLst/>
            <a:ahLst/>
            <a:cxnLst/>
            <a:rect l="l" t="t" r="r" b="b"/>
            <a:pathLst>
              <a:path w="2344420" h="2506979">
                <a:moveTo>
                  <a:pt x="0" y="0"/>
                </a:moveTo>
                <a:lnTo>
                  <a:pt x="2343911" y="0"/>
                </a:lnTo>
                <a:lnTo>
                  <a:pt x="2343911" y="2506980"/>
                </a:lnTo>
                <a:lnTo>
                  <a:pt x="0" y="2506980"/>
                </a:lnTo>
                <a:lnTo>
                  <a:pt x="0" y="0"/>
                </a:lnTo>
                <a:close/>
              </a:path>
            </a:pathLst>
          </a:custGeom>
          <a:solidFill>
            <a:srgbClr val="FFFFFF"/>
          </a:solidFill>
        </p:spPr>
        <p:txBody>
          <a:bodyPr wrap="square" lIns="0" tIns="0" rIns="0" bIns="0" rtlCol="0"/>
          <a:lstStyle/>
          <a:p>
            <a:endParaRPr/>
          </a:p>
        </p:txBody>
      </p:sp>
      <p:sp>
        <p:nvSpPr>
          <p:cNvPr id="10" name="object 10"/>
          <p:cNvSpPr/>
          <p:nvPr/>
        </p:nvSpPr>
        <p:spPr>
          <a:xfrm>
            <a:off x="6411467" y="4157471"/>
            <a:ext cx="2647315" cy="2312035"/>
          </a:xfrm>
          <a:custGeom>
            <a:avLst/>
            <a:gdLst/>
            <a:ahLst/>
            <a:cxnLst/>
            <a:rect l="l" t="t" r="r" b="b"/>
            <a:pathLst>
              <a:path w="2647315" h="2312035">
                <a:moveTo>
                  <a:pt x="0" y="0"/>
                </a:moveTo>
                <a:lnTo>
                  <a:pt x="2647188" y="0"/>
                </a:lnTo>
                <a:lnTo>
                  <a:pt x="2647188" y="2311908"/>
                </a:lnTo>
                <a:lnTo>
                  <a:pt x="0" y="2311908"/>
                </a:lnTo>
                <a:lnTo>
                  <a:pt x="0" y="0"/>
                </a:lnTo>
                <a:close/>
              </a:path>
            </a:pathLst>
          </a:custGeom>
          <a:solidFill>
            <a:srgbClr val="FFFFFF"/>
          </a:solidFill>
        </p:spPr>
        <p:txBody>
          <a:bodyPr wrap="square" lIns="0" tIns="0" rIns="0" bIns="0" rtlCol="0"/>
          <a:lstStyle/>
          <a:p>
            <a:endParaRPr/>
          </a:p>
        </p:txBody>
      </p:sp>
      <p:sp>
        <p:nvSpPr>
          <p:cNvPr id="11" name="object 11"/>
          <p:cNvSpPr/>
          <p:nvPr/>
        </p:nvSpPr>
        <p:spPr>
          <a:xfrm>
            <a:off x="6566916" y="4386071"/>
            <a:ext cx="2330195" cy="1856231"/>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9221723" y="4157471"/>
            <a:ext cx="2656840" cy="2312035"/>
          </a:xfrm>
          <a:custGeom>
            <a:avLst/>
            <a:gdLst/>
            <a:ahLst/>
            <a:cxnLst/>
            <a:rect l="l" t="t" r="r" b="b"/>
            <a:pathLst>
              <a:path w="2656840" h="2312035">
                <a:moveTo>
                  <a:pt x="0" y="0"/>
                </a:moveTo>
                <a:lnTo>
                  <a:pt x="2656331" y="0"/>
                </a:lnTo>
                <a:lnTo>
                  <a:pt x="2656331" y="2311908"/>
                </a:lnTo>
                <a:lnTo>
                  <a:pt x="0" y="2311908"/>
                </a:lnTo>
                <a:lnTo>
                  <a:pt x="0" y="0"/>
                </a:lnTo>
                <a:close/>
              </a:path>
            </a:pathLst>
          </a:custGeom>
          <a:solidFill>
            <a:srgbClr val="FFFFFF"/>
          </a:solidFill>
        </p:spPr>
        <p:txBody>
          <a:bodyPr wrap="square" lIns="0" tIns="0" rIns="0" bIns="0" rtlCol="0"/>
          <a:lstStyle/>
          <a:p>
            <a:endParaRPr/>
          </a:p>
        </p:txBody>
      </p:sp>
      <p:sp>
        <p:nvSpPr>
          <p:cNvPr id="13" name="object 13"/>
          <p:cNvSpPr/>
          <p:nvPr/>
        </p:nvSpPr>
        <p:spPr>
          <a:xfrm>
            <a:off x="9558527" y="4322064"/>
            <a:ext cx="1984247" cy="1984247"/>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9691116" y="1638300"/>
            <a:ext cx="2005583" cy="2183891"/>
          </a:xfrm>
          <a:prstGeom prst="rect">
            <a:avLst/>
          </a:prstGeom>
          <a:blipFill>
            <a:blip r:embed="rId7" cstate="print"/>
            <a:stretch>
              <a:fillRect/>
            </a:stretch>
          </a:blipFill>
        </p:spPr>
        <p:txBody>
          <a:bodyPr wrap="square" lIns="0" tIns="0" rIns="0" bIns="0" rtlCol="0"/>
          <a:lstStyle/>
          <a:p>
            <a:endParaRPr/>
          </a:p>
        </p:txBody>
      </p:sp>
      <p:sp>
        <p:nvSpPr>
          <p:cNvPr id="15" name="object 15"/>
          <p:cNvSpPr/>
          <p:nvPr/>
        </p:nvSpPr>
        <p:spPr>
          <a:xfrm>
            <a:off x="10655807" y="1758695"/>
            <a:ext cx="990587" cy="798563"/>
          </a:xfrm>
          <a:prstGeom prst="rect">
            <a:avLst/>
          </a:prstGeom>
          <a:blipFill>
            <a:blip r:embed="rId8" cstate="print"/>
            <a:stretch>
              <a:fillRect/>
            </a:stretch>
          </a:blipFill>
        </p:spPr>
        <p:txBody>
          <a:bodyPr wrap="square" lIns="0" tIns="0" rIns="0" bIns="0" rtlCol="0"/>
          <a:lstStyle/>
          <a:p>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22031" y="6021109"/>
            <a:ext cx="2890520" cy="600075"/>
          </a:xfrm>
          <a:prstGeom prst="rect">
            <a:avLst/>
          </a:prstGeom>
        </p:spPr>
        <p:txBody>
          <a:bodyPr vert="horz" wrap="square" lIns="0" tIns="0" rIns="0" bIns="0" rtlCol="0">
            <a:spAutoFit/>
          </a:bodyPr>
          <a:lstStyle/>
          <a:p>
            <a:pPr marL="612775" marR="5080" indent="-600710">
              <a:lnSpc>
                <a:spcPct val="100000"/>
              </a:lnSpc>
            </a:pPr>
            <a:r>
              <a:rPr sz="1900" b="1" i="1" spc="-5" dirty="0">
                <a:solidFill>
                  <a:srgbClr val="FF0000"/>
                </a:solidFill>
                <a:latin typeface="Tw Cen MT"/>
                <a:cs typeface="Tw Cen MT"/>
              </a:rPr>
              <a:t>An </a:t>
            </a:r>
            <a:r>
              <a:rPr sz="1900" b="1" i="1" dirty="0">
                <a:solidFill>
                  <a:srgbClr val="FF0000"/>
                </a:solidFill>
                <a:latin typeface="Tw Cen MT"/>
                <a:cs typeface="Tw Cen MT"/>
              </a:rPr>
              <a:t>immigration </a:t>
            </a:r>
            <a:r>
              <a:rPr sz="1900" b="1" i="1" spc="-10" dirty="0">
                <a:solidFill>
                  <a:srgbClr val="FF0000"/>
                </a:solidFill>
                <a:latin typeface="Tw Cen MT"/>
                <a:cs typeface="Tw Cen MT"/>
              </a:rPr>
              <a:t>case </a:t>
            </a:r>
            <a:r>
              <a:rPr sz="1900" b="1" i="1" spc="-5" dirty="0">
                <a:solidFill>
                  <a:srgbClr val="FF0000"/>
                </a:solidFill>
                <a:latin typeface="Tw Cen MT"/>
                <a:cs typeface="Tw Cen MT"/>
              </a:rPr>
              <a:t>opens and  an </a:t>
            </a:r>
            <a:r>
              <a:rPr sz="1900" b="1" i="1" spc="-10" dirty="0">
                <a:solidFill>
                  <a:srgbClr val="FF0000"/>
                </a:solidFill>
                <a:latin typeface="Tw Cen MT"/>
                <a:cs typeface="Tw Cen MT"/>
              </a:rPr>
              <a:t>A# </a:t>
            </a:r>
            <a:r>
              <a:rPr sz="1900" b="1" i="1" spc="-5" dirty="0">
                <a:solidFill>
                  <a:srgbClr val="FF0000"/>
                </a:solidFill>
                <a:latin typeface="Tw Cen MT"/>
                <a:cs typeface="Tw Cen MT"/>
              </a:rPr>
              <a:t>is</a:t>
            </a:r>
            <a:r>
              <a:rPr sz="1900" b="1" i="1" spc="-65" dirty="0">
                <a:solidFill>
                  <a:srgbClr val="FF0000"/>
                </a:solidFill>
                <a:latin typeface="Tw Cen MT"/>
                <a:cs typeface="Tw Cen MT"/>
              </a:rPr>
              <a:t> </a:t>
            </a:r>
            <a:r>
              <a:rPr sz="1900" b="1" i="1" spc="-5" dirty="0">
                <a:solidFill>
                  <a:srgbClr val="FF0000"/>
                </a:solidFill>
                <a:latin typeface="Tw Cen MT"/>
                <a:cs typeface="Tw Cen MT"/>
              </a:rPr>
              <a:t>assigned.</a:t>
            </a:r>
            <a:endParaRPr sz="1900">
              <a:latin typeface="Tw Cen MT"/>
              <a:cs typeface="Tw Cen MT"/>
            </a:endParaRPr>
          </a:p>
        </p:txBody>
      </p:sp>
      <p:sp>
        <p:nvSpPr>
          <p:cNvPr id="3" name="object 3"/>
          <p:cNvSpPr txBox="1">
            <a:spLocks noGrp="1"/>
          </p:cNvSpPr>
          <p:nvPr>
            <p:ph type="title"/>
          </p:nvPr>
        </p:nvSpPr>
        <p:spPr>
          <a:xfrm>
            <a:off x="3502310" y="26320"/>
            <a:ext cx="8493760" cy="702310"/>
          </a:xfrm>
          <a:prstGeom prst="rect">
            <a:avLst/>
          </a:prstGeom>
        </p:spPr>
        <p:txBody>
          <a:bodyPr vert="horz" wrap="square" lIns="0" tIns="0" rIns="0" bIns="0" rtlCol="0">
            <a:spAutoFit/>
          </a:bodyPr>
          <a:lstStyle/>
          <a:p>
            <a:pPr marL="12700">
              <a:lnSpc>
                <a:spcPct val="100000"/>
              </a:lnSpc>
              <a:tabLst>
                <a:tab pos="8480425" algn="l"/>
              </a:tabLst>
            </a:pPr>
            <a:r>
              <a:rPr sz="4400" b="1" spc="70" dirty="0">
                <a:solidFill>
                  <a:srgbClr val="000000"/>
                </a:solidFill>
                <a:latin typeface="Tw Cen MT"/>
                <a:cs typeface="Tw Cen MT"/>
              </a:rPr>
              <a:t>NOTICE </a:t>
            </a:r>
            <a:r>
              <a:rPr sz="4400" b="1" spc="25" dirty="0">
                <a:solidFill>
                  <a:srgbClr val="000000"/>
                </a:solidFill>
                <a:latin typeface="Tw Cen MT"/>
                <a:cs typeface="Tw Cen MT"/>
              </a:rPr>
              <a:t>TO</a:t>
            </a:r>
            <a:r>
              <a:rPr sz="4400" b="1" spc="295" dirty="0">
                <a:solidFill>
                  <a:srgbClr val="000000"/>
                </a:solidFill>
                <a:latin typeface="Tw Cen MT"/>
                <a:cs typeface="Tw Cen MT"/>
              </a:rPr>
              <a:t> </a:t>
            </a:r>
            <a:r>
              <a:rPr sz="4400" b="1" spc="75" dirty="0">
                <a:solidFill>
                  <a:srgbClr val="000000"/>
                </a:solidFill>
                <a:latin typeface="Tw Cen MT"/>
                <a:cs typeface="Tw Cen MT"/>
              </a:rPr>
              <a:t>APPEAR	</a:t>
            </a:r>
            <a:endParaRPr sz="4400">
              <a:latin typeface="Tw Cen MT"/>
              <a:cs typeface="Tw Cen MT"/>
            </a:endParaRPr>
          </a:p>
        </p:txBody>
      </p:sp>
      <p:sp>
        <p:nvSpPr>
          <p:cNvPr id="4" name="object 4"/>
          <p:cNvSpPr txBox="1"/>
          <p:nvPr/>
        </p:nvSpPr>
        <p:spPr>
          <a:xfrm>
            <a:off x="5264131" y="562697"/>
            <a:ext cx="1421765" cy="702310"/>
          </a:xfrm>
          <a:prstGeom prst="rect">
            <a:avLst/>
          </a:prstGeom>
        </p:spPr>
        <p:txBody>
          <a:bodyPr vert="horz" wrap="square" lIns="0" tIns="0" rIns="0" bIns="0" rtlCol="0">
            <a:spAutoFit/>
          </a:bodyPr>
          <a:lstStyle/>
          <a:p>
            <a:pPr marL="12700">
              <a:lnSpc>
                <a:spcPct val="100000"/>
              </a:lnSpc>
            </a:pPr>
            <a:r>
              <a:rPr sz="4400" b="1" spc="95" dirty="0">
                <a:latin typeface="Tw Cen MT"/>
                <a:cs typeface="Tw Cen MT"/>
              </a:rPr>
              <a:t>(</a:t>
            </a:r>
            <a:r>
              <a:rPr sz="4400" b="1" spc="90" dirty="0">
                <a:latin typeface="Tw Cen MT"/>
                <a:cs typeface="Tw Cen MT"/>
              </a:rPr>
              <a:t>N</a:t>
            </a:r>
            <a:r>
              <a:rPr sz="4400" b="1" spc="-215" dirty="0">
                <a:latin typeface="Tw Cen MT"/>
                <a:cs typeface="Tw Cen MT"/>
              </a:rPr>
              <a:t>T</a:t>
            </a:r>
            <a:r>
              <a:rPr sz="4400" b="1" spc="90" dirty="0">
                <a:latin typeface="Tw Cen MT"/>
                <a:cs typeface="Tw Cen MT"/>
              </a:rPr>
              <a:t>A</a:t>
            </a:r>
            <a:r>
              <a:rPr sz="4400" b="1" dirty="0">
                <a:latin typeface="Tw Cen MT"/>
                <a:cs typeface="Tw Cen MT"/>
              </a:rPr>
              <a:t>)</a:t>
            </a:r>
            <a:endParaRPr sz="4400">
              <a:latin typeface="Tw Cen MT"/>
              <a:cs typeface="Tw Cen MT"/>
            </a:endParaRPr>
          </a:p>
        </p:txBody>
      </p:sp>
      <p:sp>
        <p:nvSpPr>
          <p:cNvPr id="5" name="object 5"/>
          <p:cNvSpPr/>
          <p:nvPr/>
        </p:nvSpPr>
        <p:spPr>
          <a:xfrm>
            <a:off x="1720595" y="1295400"/>
            <a:ext cx="4024883" cy="5388863"/>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8807195" y="5730240"/>
            <a:ext cx="1709926" cy="981455"/>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8223054" y="742100"/>
            <a:ext cx="3573145" cy="572135"/>
          </a:xfrm>
          <a:prstGeom prst="rect">
            <a:avLst/>
          </a:prstGeom>
        </p:spPr>
        <p:txBody>
          <a:bodyPr vert="horz" wrap="square" lIns="0" tIns="0" rIns="0" bIns="0" rtlCol="0">
            <a:spAutoFit/>
          </a:bodyPr>
          <a:lstStyle/>
          <a:p>
            <a:pPr marL="12700" marR="5080">
              <a:lnSpc>
                <a:spcPts val="2160"/>
              </a:lnSpc>
            </a:pPr>
            <a:r>
              <a:rPr sz="2200" spc="-65" dirty="0">
                <a:latin typeface="Tw Cen MT"/>
                <a:cs typeface="Tw Cen MT"/>
              </a:rPr>
              <a:t>You </a:t>
            </a:r>
            <a:r>
              <a:rPr sz="2200" spc="-5" dirty="0">
                <a:latin typeface="Tw Cen MT"/>
                <a:cs typeface="Tw Cen MT"/>
              </a:rPr>
              <a:t>are not a citizen </a:t>
            </a:r>
            <a:r>
              <a:rPr sz="2200" dirty="0">
                <a:latin typeface="Tw Cen MT"/>
                <a:cs typeface="Tw Cen MT"/>
              </a:rPr>
              <a:t>or </a:t>
            </a:r>
            <a:r>
              <a:rPr sz="2200" spc="-5" dirty="0">
                <a:latin typeface="Tw Cen MT"/>
                <a:cs typeface="Tw Cen MT"/>
              </a:rPr>
              <a:t>national  </a:t>
            </a:r>
            <a:r>
              <a:rPr sz="2200" dirty="0">
                <a:latin typeface="Tw Cen MT"/>
                <a:cs typeface="Tw Cen MT"/>
              </a:rPr>
              <a:t>of </a:t>
            </a:r>
            <a:r>
              <a:rPr sz="2200" spc="-5" dirty="0">
                <a:latin typeface="Tw Cen MT"/>
                <a:cs typeface="Tw Cen MT"/>
              </a:rPr>
              <a:t>the United</a:t>
            </a:r>
            <a:r>
              <a:rPr sz="2200" spc="20" dirty="0">
                <a:latin typeface="Tw Cen MT"/>
                <a:cs typeface="Tw Cen MT"/>
              </a:rPr>
              <a:t> </a:t>
            </a:r>
            <a:r>
              <a:rPr sz="2200" spc="-5" dirty="0">
                <a:latin typeface="Tw Cen MT"/>
                <a:cs typeface="Tw Cen MT"/>
              </a:rPr>
              <a:t>States;</a:t>
            </a:r>
            <a:endParaRPr sz="2200">
              <a:latin typeface="Tw Cen MT"/>
              <a:cs typeface="Tw Cen MT"/>
            </a:endParaRPr>
          </a:p>
        </p:txBody>
      </p:sp>
      <p:sp>
        <p:nvSpPr>
          <p:cNvPr id="8" name="object 8"/>
          <p:cNvSpPr/>
          <p:nvPr/>
        </p:nvSpPr>
        <p:spPr>
          <a:xfrm>
            <a:off x="8151876" y="1784604"/>
            <a:ext cx="3831590" cy="0"/>
          </a:xfrm>
          <a:custGeom>
            <a:avLst/>
            <a:gdLst/>
            <a:ahLst/>
            <a:cxnLst/>
            <a:rect l="l" t="t" r="r" b="b"/>
            <a:pathLst>
              <a:path w="3831590">
                <a:moveTo>
                  <a:pt x="0" y="0"/>
                </a:moveTo>
                <a:lnTo>
                  <a:pt x="3831336" y="0"/>
                </a:lnTo>
              </a:path>
            </a:pathLst>
          </a:custGeom>
          <a:ln w="15875">
            <a:solidFill>
              <a:srgbClr val="1CADE4"/>
            </a:solidFill>
          </a:ln>
        </p:spPr>
        <p:txBody>
          <a:bodyPr wrap="square" lIns="0" tIns="0" rIns="0" bIns="0" rtlCol="0"/>
          <a:lstStyle/>
          <a:p>
            <a:endParaRPr/>
          </a:p>
        </p:txBody>
      </p:sp>
      <p:sp>
        <p:nvSpPr>
          <p:cNvPr id="9" name="object 9"/>
          <p:cNvSpPr txBox="1"/>
          <p:nvPr/>
        </p:nvSpPr>
        <p:spPr>
          <a:xfrm>
            <a:off x="8223054" y="1859641"/>
            <a:ext cx="3508375" cy="842644"/>
          </a:xfrm>
          <a:prstGeom prst="rect">
            <a:avLst/>
          </a:prstGeom>
        </p:spPr>
        <p:txBody>
          <a:bodyPr vert="horz" wrap="square" lIns="0" tIns="0" rIns="0" bIns="0" rtlCol="0">
            <a:spAutoFit/>
          </a:bodyPr>
          <a:lstStyle/>
          <a:p>
            <a:pPr marL="12700">
              <a:lnSpc>
                <a:spcPts val="1914"/>
              </a:lnSpc>
            </a:pPr>
            <a:r>
              <a:rPr sz="2200" spc="-65" dirty="0">
                <a:latin typeface="Tw Cen MT"/>
                <a:cs typeface="Tw Cen MT"/>
              </a:rPr>
              <a:t>You </a:t>
            </a:r>
            <a:r>
              <a:rPr sz="2200" spc="-5" dirty="0">
                <a:latin typeface="Tw Cen MT"/>
                <a:cs typeface="Tw Cen MT"/>
              </a:rPr>
              <a:t>are a </a:t>
            </a:r>
            <a:r>
              <a:rPr sz="2200" spc="-15" dirty="0">
                <a:latin typeface="Tw Cen MT"/>
                <a:cs typeface="Tw Cen MT"/>
              </a:rPr>
              <a:t>native </a:t>
            </a:r>
            <a:r>
              <a:rPr sz="2200" spc="-5" dirty="0">
                <a:latin typeface="Tw Cen MT"/>
                <a:cs typeface="Tw Cen MT"/>
              </a:rPr>
              <a:t>and citizen</a:t>
            </a:r>
            <a:r>
              <a:rPr sz="2200" spc="85" dirty="0">
                <a:latin typeface="Tw Cen MT"/>
                <a:cs typeface="Tw Cen MT"/>
              </a:rPr>
              <a:t> </a:t>
            </a:r>
            <a:r>
              <a:rPr sz="2200" dirty="0">
                <a:latin typeface="Tw Cen MT"/>
                <a:cs typeface="Tw Cen MT"/>
              </a:rPr>
              <a:t>of:</a:t>
            </a:r>
            <a:endParaRPr sz="2200">
              <a:latin typeface="Tw Cen MT"/>
              <a:cs typeface="Tw Cen MT"/>
            </a:endParaRPr>
          </a:p>
          <a:p>
            <a:pPr marL="12700" marR="725170">
              <a:lnSpc>
                <a:spcPts val="2150"/>
              </a:lnSpc>
              <a:spcBef>
                <a:spcPts val="240"/>
              </a:spcBef>
            </a:pPr>
            <a:r>
              <a:rPr sz="2200" spc="-5" dirty="0">
                <a:latin typeface="Tw Cen MT"/>
                <a:cs typeface="Tw Cen MT"/>
              </a:rPr>
              <a:t>Guatemala, </a:t>
            </a:r>
            <a:r>
              <a:rPr sz="2200" spc="-15" dirty="0">
                <a:latin typeface="Tw Cen MT"/>
                <a:cs typeface="Tw Cen MT"/>
              </a:rPr>
              <a:t>Honduras, </a:t>
            </a:r>
            <a:r>
              <a:rPr sz="2200" spc="-10" dirty="0">
                <a:latin typeface="Tw Cen MT"/>
                <a:cs typeface="Tw Cen MT"/>
              </a:rPr>
              <a:t>El  </a:t>
            </a:r>
            <a:r>
              <a:rPr sz="2200" spc="-25" dirty="0">
                <a:latin typeface="Tw Cen MT"/>
                <a:cs typeface="Tw Cen MT"/>
              </a:rPr>
              <a:t>Salvador, </a:t>
            </a:r>
            <a:r>
              <a:rPr sz="2200" spc="-5" dirty="0">
                <a:latin typeface="Tw Cen MT"/>
                <a:cs typeface="Tw Cen MT"/>
              </a:rPr>
              <a:t>México</a:t>
            </a:r>
            <a:r>
              <a:rPr sz="2200" spc="-35" dirty="0">
                <a:latin typeface="Tw Cen MT"/>
                <a:cs typeface="Tw Cen MT"/>
              </a:rPr>
              <a:t> </a:t>
            </a:r>
            <a:r>
              <a:rPr sz="2200" spc="-5" dirty="0">
                <a:latin typeface="Tw Cen MT"/>
                <a:cs typeface="Tw Cen MT"/>
              </a:rPr>
              <a:t>etc.</a:t>
            </a:r>
            <a:endParaRPr sz="2200">
              <a:latin typeface="Tw Cen MT"/>
              <a:cs typeface="Tw Cen MT"/>
            </a:endParaRPr>
          </a:p>
        </p:txBody>
      </p:sp>
      <p:sp>
        <p:nvSpPr>
          <p:cNvPr id="10" name="object 10"/>
          <p:cNvSpPr/>
          <p:nvPr/>
        </p:nvSpPr>
        <p:spPr>
          <a:xfrm>
            <a:off x="8151876" y="3185160"/>
            <a:ext cx="3831590" cy="0"/>
          </a:xfrm>
          <a:custGeom>
            <a:avLst/>
            <a:gdLst/>
            <a:ahLst/>
            <a:cxnLst/>
            <a:rect l="l" t="t" r="r" b="b"/>
            <a:pathLst>
              <a:path w="3831590">
                <a:moveTo>
                  <a:pt x="0" y="0"/>
                </a:moveTo>
                <a:lnTo>
                  <a:pt x="3831336" y="0"/>
                </a:lnTo>
              </a:path>
            </a:pathLst>
          </a:custGeom>
          <a:ln w="15875">
            <a:solidFill>
              <a:srgbClr val="1CADE4"/>
            </a:solidFill>
          </a:ln>
        </p:spPr>
        <p:txBody>
          <a:bodyPr wrap="square" lIns="0" tIns="0" rIns="0" bIns="0" rtlCol="0"/>
          <a:lstStyle/>
          <a:p>
            <a:endParaRPr/>
          </a:p>
        </p:txBody>
      </p:sp>
      <p:sp>
        <p:nvSpPr>
          <p:cNvPr id="11" name="object 11"/>
          <p:cNvSpPr txBox="1"/>
          <p:nvPr/>
        </p:nvSpPr>
        <p:spPr>
          <a:xfrm>
            <a:off x="8223054" y="3260196"/>
            <a:ext cx="3596640" cy="1117600"/>
          </a:xfrm>
          <a:prstGeom prst="rect">
            <a:avLst/>
          </a:prstGeom>
        </p:spPr>
        <p:txBody>
          <a:bodyPr vert="horz" wrap="square" lIns="0" tIns="0" rIns="0" bIns="0" rtlCol="0">
            <a:spAutoFit/>
          </a:bodyPr>
          <a:lstStyle/>
          <a:p>
            <a:pPr marL="12700">
              <a:lnSpc>
                <a:spcPts val="1914"/>
              </a:lnSpc>
            </a:pPr>
            <a:r>
              <a:rPr sz="2200" spc="-65" dirty="0">
                <a:latin typeface="Tw Cen MT"/>
                <a:cs typeface="Tw Cen MT"/>
              </a:rPr>
              <a:t>You </a:t>
            </a:r>
            <a:r>
              <a:rPr sz="2200" spc="-10" dirty="0">
                <a:latin typeface="Tw Cen MT"/>
                <a:cs typeface="Tw Cen MT"/>
              </a:rPr>
              <a:t>arrived </a:t>
            </a:r>
            <a:r>
              <a:rPr sz="2200" spc="-5" dirty="0">
                <a:latin typeface="Tw Cen MT"/>
                <a:cs typeface="Tw Cen MT"/>
              </a:rPr>
              <a:t>in the </a:t>
            </a:r>
            <a:r>
              <a:rPr sz="2200" spc="-15" dirty="0">
                <a:latin typeface="Tw Cen MT"/>
                <a:cs typeface="Tw Cen MT"/>
              </a:rPr>
              <a:t>U.S </a:t>
            </a:r>
            <a:r>
              <a:rPr sz="2200" dirty="0">
                <a:latin typeface="Tw Cen MT"/>
                <a:cs typeface="Tw Cen MT"/>
              </a:rPr>
              <a:t>on</a:t>
            </a:r>
            <a:r>
              <a:rPr sz="2200" spc="75" dirty="0">
                <a:latin typeface="Tw Cen MT"/>
                <a:cs typeface="Tw Cen MT"/>
              </a:rPr>
              <a:t> </a:t>
            </a:r>
            <a:r>
              <a:rPr sz="2200" spc="-5" dirty="0">
                <a:latin typeface="Tw Cen MT"/>
                <a:cs typeface="Tw Cen MT"/>
              </a:rPr>
              <a:t>(Date</a:t>
            </a:r>
            <a:endParaRPr sz="2200">
              <a:latin typeface="Tw Cen MT"/>
              <a:cs typeface="Tw Cen MT"/>
            </a:endParaRPr>
          </a:p>
          <a:p>
            <a:pPr marL="12700" marR="5080">
              <a:lnSpc>
                <a:spcPct val="81600"/>
              </a:lnSpc>
              <a:spcBef>
                <a:spcPts val="245"/>
              </a:spcBef>
            </a:pPr>
            <a:r>
              <a:rPr sz="2200" spc="-5" dirty="0">
                <a:latin typeface="Tw Cen MT"/>
                <a:cs typeface="Tw Cen MT"/>
              </a:rPr>
              <a:t>that the </a:t>
            </a:r>
            <a:r>
              <a:rPr sz="2200" dirty="0">
                <a:latin typeface="Tw Cen MT"/>
                <a:cs typeface="Tw Cen MT"/>
              </a:rPr>
              <a:t>Department of  </a:t>
            </a:r>
            <a:r>
              <a:rPr sz="2200" spc="-5" dirty="0">
                <a:latin typeface="Tw Cen MT"/>
                <a:cs typeface="Tw Cen MT"/>
              </a:rPr>
              <a:t>Homeland Security </a:t>
            </a:r>
            <a:r>
              <a:rPr sz="2200" spc="-10" dirty="0">
                <a:latin typeface="Tw Cen MT"/>
                <a:cs typeface="Tw Cen MT"/>
              </a:rPr>
              <a:t>believes </a:t>
            </a:r>
            <a:r>
              <a:rPr sz="2200" spc="-5" dirty="0">
                <a:latin typeface="Tw Cen MT"/>
                <a:cs typeface="Tw Cen MT"/>
              </a:rPr>
              <a:t>that  </a:t>
            </a:r>
            <a:r>
              <a:rPr sz="2200" spc="-20" dirty="0">
                <a:latin typeface="Tw Cen MT"/>
                <a:cs typeface="Tw Cen MT"/>
              </a:rPr>
              <a:t>you </a:t>
            </a:r>
            <a:r>
              <a:rPr sz="2200" spc="-5" dirty="0">
                <a:latin typeface="Tw Cen MT"/>
                <a:cs typeface="Tw Cen MT"/>
              </a:rPr>
              <a:t>came to the United</a:t>
            </a:r>
            <a:r>
              <a:rPr sz="2200" spc="-45" dirty="0">
                <a:latin typeface="Tw Cen MT"/>
                <a:cs typeface="Tw Cen MT"/>
              </a:rPr>
              <a:t> </a:t>
            </a:r>
            <a:r>
              <a:rPr sz="2200" dirty="0">
                <a:latin typeface="Tw Cen MT"/>
                <a:cs typeface="Tw Cen MT"/>
              </a:rPr>
              <a:t>States).</a:t>
            </a:r>
            <a:endParaRPr sz="2200">
              <a:latin typeface="Tw Cen MT"/>
              <a:cs typeface="Tw Cen MT"/>
            </a:endParaRPr>
          </a:p>
        </p:txBody>
      </p:sp>
      <p:sp>
        <p:nvSpPr>
          <p:cNvPr id="12" name="object 12"/>
          <p:cNvSpPr/>
          <p:nvPr/>
        </p:nvSpPr>
        <p:spPr>
          <a:xfrm>
            <a:off x="8151876" y="4587240"/>
            <a:ext cx="3831590" cy="0"/>
          </a:xfrm>
          <a:custGeom>
            <a:avLst/>
            <a:gdLst/>
            <a:ahLst/>
            <a:cxnLst/>
            <a:rect l="l" t="t" r="r" b="b"/>
            <a:pathLst>
              <a:path w="3831590">
                <a:moveTo>
                  <a:pt x="0" y="0"/>
                </a:moveTo>
                <a:lnTo>
                  <a:pt x="3831336" y="0"/>
                </a:lnTo>
              </a:path>
            </a:pathLst>
          </a:custGeom>
          <a:ln w="15875">
            <a:solidFill>
              <a:srgbClr val="1CADE4"/>
            </a:solidFill>
          </a:ln>
        </p:spPr>
        <p:txBody>
          <a:bodyPr wrap="square" lIns="0" tIns="0" rIns="0" bIns="0" rtlCol="0"/>
          <a:lstStyle/>
          <a:p>
            <a:endParaRPr/>
          </a:p>
        </p:txBody>
      </p:sp>
      <p:sp>
        <p:nvSpPr>
          <p:cNvPr id="13" name="object 13"/>
          <p:cNvSpPr txBox="1"/>
          <p:nvPr/>
        </p:nvSpPr>
        <p:spPr>
          <a:xfrm>
            <a:off x="8223054" y="4661422"/>
            <a:ext cx="3434715" cy="842644"/>
          </a:xfrm>
          <a:prstGeom prst="rect">
            <a:avLst/>
          </a:prstGeom>
        </p:spPr>
        <p:txBody>
          <a:bodyPr vert="horz" wrap="square" lIns="0" tIns="0" rIns="0" bIns="0" rtlCol="0">
            <a:spAutoFit/>
          </a:bodyPr>
          <a:lstStyle/>
          <a:p>
            <a:pPr marL="12700">
              <a:lnSpc>
                <a:spcPts val="1914"/>
              </a:lnSpc>
            </a:pPr>
            <a:r>
              <a:rPr sz="2200" spc="-65" dirty="0">
                <a:latin typeface="Tw Cen MT"/>
                <a:cs typeface="Tw Cen MT"/>
              </a:rPr>
              <a:t>You </a:t>
            </a:r>
            <a:r>
              <a:rPr sz="2200" spc="-15" dirty="0">
                <a:latin typeface="Tw Cen MT"/>
                <a:cs typeface="Tw Cen MT"/>
              </a:rPr>
              <a:t>were </a:t>
            </a:r>
            <a:r>
              <a:rPr sz="2200" spc="-5" dirty="0">
                <a:latin typeface="Tw Cen MT"/>
                <a:cs typeface="Tw Cen MT"/>
              </a:rPr>
              <a:t>not admitted into</a:t>
            </a:r>
            <a:r>
              <a:rPr sz="2200" spc="65" dirty="0">
                <a:latin typeface="Tw Cen MT"/>
                <a:cs typeface="Tw Cen MT"/>
              </a:rPr>
              <a:t> </a:t>
            </a:r>
            <a:r>
              <a:rPr sz="2200" spc="-5" dirty="0">
                <a:latin typeface="Tw Cen MT"/>
                <a:cs typeface="Tw Cen MT"/>
              </a:rPr>
              <a:t>the</a:t>
            </a:r>
            <a:endParaRPr sz="2200">
              <a:latin typeface="Tw Cen MT"/>
              <a:cs typeface="Tw Cen MT"/>
            </a:endParaRPr>
          </a:p>
          <a:p>
            <a:pPr marL="12700" marR="59690">
              <a:lnSpc>
                <a:spcPts val="2150"/>
              </a:lnSpc>
              <a:spcBef>
                <a:spcPts val="240"/>
              </a:spcBef>
            </a:pPr>
            <a:r>
              <a:rPr sz="2200" spc="-5" dirty="0">
                <a:latin typeface="Tw Cen MT"/>
                <a:cs typeface="Tw Cen MT"/>
              </a:rPr>
              <a:t>United </a:t>
            </a:r>
            <a:r>
              <a:rPr sz="2200" dirty="0">
                <a:latin typeface="Tw Cen MT"/>
                <a:cs typeface="Tw Cen MT"/>
              </a:rPr>
              <a:t>States </a:t>
            </a:r>
            <a:r>
              <a:rPr sz="2200" spc="-5" dirty="0">
                <a:latin typeface="Tw Cen MT"/>
                <a:cs typeface="Tw Cen MT"/>
              </a:rPr>
              <a:t>(entered without  inspection/permission)</a:t>
            </a:r>
            <a:endParaRPr sz="2200">
              <a:latin typeface="Tw Cen MT"/>
              <a:cs typeface="Tw Cen MT"/>
            </a:endParaRPr>
          </a:p>
        </p:txBody>
      </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552943" y="4562855"/>
            <a:ext cx="4636135" cy="2295525"/>
          </a:xfrm>
          <a:custGeom>
            <a:avLst/>
            <a:gdLst/>
            <a:ahLst/>
            <a:cxnLst/>
            <a:rect l="l" t="t" r="r" b="b"/>
            <a:pathLst>
              <a:path w="4636134" h="2295525">
                <a:moveTo>
                  <a:pt x="0" y="2295144"/>
                </a:moveTo>
                <a:lnTo>
                  <a:pt x="4636008" y="2295144"/>
                </a:lnTo>
                <a:lnTo>
                  <a:pt x="4636008" y="0"/>
                </a:lnTo>
                <a:lnTo>
                  <a:pt x="0" y="0"/>
                </a:lnTo>
                <a:lnTo>
                  <a:pt x="0" y="2295144"/>
                </a:lnTo>
                <a:close/>
              </a:path>
            </a:pathLst>
          </a:custGeom>
          <a:solidFill>
            <a:srgbClr val="3D6E8C"/>
          </a:solidFill>
        </p:spPr>
        <p:txBody>
          <a:bodyPr wrap="square" lIns="0" tIns="0" rIns="0" bIns="0" rtlCol="0"/>
          <a:lstStyle/>
          <a:p>
            <a:endParaRPr/>
          </a:p>
        </p:txBody>
      </p:sp>
      <p:sp>
        <p:nvSpPr>
          <p:cNvPr id="3" name="object 3"/>
          <p:cNvSpPr/>
          <p:nvPr/>
        </p:nvSpPr>
        <p:spPr>
          <a:xfrm>
            <a:off x="0" y="4632959"/>
            <a:ext cx="12188952" cy="222504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0"/>
            <a:ext cx="7553325" cy="6858000"/>
          </a:xfrm>
          <a:custGeom>
            <a:avLst/>
            <a:gdLst/>
            <a:ahLst/>
            <a:cxnLst/>
            <a:rect l="l" t="t" r="r" b="b"/>
            <a:pathLst>
              <a:path w="7553325" h="6858000">
                <a:moveTo>
                  <a:pt x="0" y="6858000"/>
                </a:moveTo>
                <a:lnTo>
                  <a:pt x="7552944" y="6858000"/>
                </a:lnTo>
                <a:lnTo>
                  <a:pt x="7552944" y="0"/>
                </a:lnTo>
                <a:lnTo>
                  <a:pt x="0" y="0"/>
                </a:lnTo>
                <a:lnTo>
                  <a:pt x="0" y="6858000"/>
                </a:lnTo>
                <a:close/>
              </a:path>
            </a:pathLst>
          </a:custGeom>
          <a:solidFill>
            <a:srgbClr val="1482AC"/>
          </a:solidFill>
        </p:spPr>
        <p:txBody>
          <a:bodyPr wrap="square" lIns="0" tIns="0" rIns="0" bIns="0" rtlCol="0"/>
          <a:lstStyle/>
          <a:p>
            <a:endParaRPr/>
          </a:p>
        </p:txBody>
      </p:sp>
      <p:sp>
        <p:nvSpPr>
          <p:cNvPr id="5" name="object 5"/>
          <p:cNvSpPr txBox="1">
            <a:spLocks noGrp="1"/>
          </p:cNvSpPr>
          <p:nvPr>
            <p:ph type="title"/>
          </p:nvPr>
        </p:nvSpPr>
        <p:spPr>
          <a:xfrm>
            <a:off x="1102867" y="1552289"/>
            <a:ext cx="4922520" cy="449580"/>
          </a:xfrm>
          <a:prstGeom prst="rect">
            <a:avLst/>
          </a:prstGeom>
        </p:spPr>
        <p:txBody>
          <a:bodyPr vert="horz" wrap="square" lIns="0" tIns="0" rIns="0" bIns="0" rtlCol="0">
            <a:spAutoFit/>
          </a:bodyPr>
          <a:lstStyle/>
          <a:p>
            <a:pPr marL="12700">
              <a:lnSpc>
                <a:spcPct val="100000"/>
              </a:lnSpc>
              <a:tabLst>
                <a:tab pos="666115" algn="l"/>
                <a:tab pos="1757045" algn="l"/>
                <a:tab pos="2162810" algn="l"/>
                <a:tab pos="2756535" algn="l"/>
                <a:tab pos="3860165" algn="l"/>
              </a:tabLst>
            </a:pPr>
            <a:r>
              <a:rPr sz="2950" b="1" i="1" spc="-275" dirty="0">
                <a:solidFill>
                  <a:srgbClr val="FFFFFF"/>
                </a:solidFill>
                <a:latin typeface="Tw Cen MT Condensed"/>
                <a:cs typeface="Tw Cen MT Condensed"/>
              </a:rPr>
              <a:t>C</a:t>
            </a:r>
            <a:r>
              <a:rPr sz="2950" b="1" i="1" spc="-350" dirty="0">
                <a:solidFill>
                  <a:srgbClr val="FFFFFF"/>
                </a:solidFill>
                <a:latin typeface="Tw Cen MT Condensed"/>
                <a:cs typeface="Tw Cen MT Condensed"/>
              </a:rPr>
              <a:t> </a:t>
            </a:r>
            <a:r>
              <a:rPr sz="2950" b="1" i="1" spc="-310" dirty="0">
                <a:solidFill>
                  <a:srgbClr val="FFFFFF"/>
                </a:solidFill>
                <a:latin typeface="Tw Cen MT Condensed"/>
                <a:cs typeface="Tw Cen MT Condensed"/>
              </a:rPr>
              <a:t>A</a:t>
            </a:r>
            <a:r>
              <a:rPr sz="2950" b="1" i="1" spc="-315" dirty="0">
                <a:solidFill>
                  <a:srgbClr val="FFFFFF"/>
                </a:solidFill>
                <a:latin typeface="Tw Cen MT Condensed"/>
                <a:cs typeface="Tw Cen MT Condensed"/>
              </a:rPr>
              <a:t> </a:t>
            </a:r>
            <a:r>
              <a:rPr sz="2950" b="1" i="1" spc="-434" dirty="0">
                <a:solidFill>
                  <a:srgbClr val="FFFFFF"/>
                </a:solidFill>
                <a:latin typeface="Tw Cen MT Condensed"/>
                <a:cs typeface="Tw Cen MT Condensed"/>
              </a:rPr>
              <a:t>N	</a:t>
            </a:r>
            <a:r>
              <a:rPr sz="2950" b="1" i="1" spc="-160" dirty="0">
                <a:solidFill>
                  <a:srgbClr val="FFFFFF"/>
                </a:solidFill>
                <a:latin typeface="Tw Cen MT Condensed"/>
                <a:cs typeface="Tw Cen MT Condensed"/>
              </a:rPr>
              <a:t>I  </a:t>
            </a:r>
            <a:r>
              <a:rPr sz="2950" b="1" i="1" spc="-395" dirty="0">
                <a:solidFill>
                  <a:srgbClr val="FFFFFF"/>
                </a:solidFill>
                <a:latin typeface="Tw Cen MT Condensed"/>
                <a:cs typeface="Tw Cen MT Condensed"/>
              </a:rPr>
              <a:t>W</a:t>
            </a:r>
            <a:r>
              <a:rPr sz="2950" b="1" i="1" spc="-355" dirty="0">
                <a:solidFill>
                  <a:srgbClr val="FFFFFF"/>
                </a:solidFill>
                <a:latin typeface="Tw Cen MT Condensed"/>
                <a:cs typeface="Tw Cen MT Condensed"/>
              </a:rPr>
              <a:t> </a:t>
            </a:r>
            <a:r>
              <a:rPr sz="2950" b="1" i="1" spc="-180" dirty="0">
                <a:solidFill>
                  <a:srgbClr val="FFFFFF"/>
                </a:solidFill>
                <a:latin typeface="Tw Cen MT Condensed"/>
                <a:cs typeface="Tw Cen MT Condensed"/>
              </a:rPr>
              <a:t>OR</a:t>
            </a:r>
            <a:r>
              <a:rPr sz="2950" b="1" i="1" spc="-265" dirty="0">
                <a:solidFill>
                  <a:srgbClr val="FFFFFF"/>
                </a:solidFill>
                <a:latin typeface="Tw Cen MT Condensed"/>
                <a:cs typeface="Tw Cen MT Condensed"/>
              </a:rPr>
              <a:t> </a:t>
            </a:r>
            <a:r>
              <a:rPr sz="2950" b="1" i="1" spc="-250" dirty="0">
                <a:solidFill>
                  <a:srgbClr val="FFFFFF"/>
                </a:solidFill>
                <a:latin typeface="Tw Cen MT Condensed"/>
                <a:cs typeface="Tw Cen MT Condensed"/>
              </a:rPr>
              <a:t>K	</a:t>
            </a:r>
            <a:r>
              <a:rPr sz="2950" b="1" i="1" spc="-195" dirty="0">
                <a:solidFill>
                  <a:srgbClr val="FFFFFF"/>
                </a:solidFill>
                <a:latin typeface="Tw Cen MT Condensed"/>
                <a:cs typeface="Tw Cen MT Condensed"/>
              </a:rPr>
              <a:t>IN	</a:t>
            </a:r>
            <a:r>
              <a:rPr sz="2950" b="1" i="1" spc="-330" dirty="0">
                <a:solidFill>
                  <a:srgbClr val="FFFFFF"/>
                </a:solidFill>
                <a:latin typeface="Tw Cen MT Condensed"/>
                <a:cs typeface="Tw Cen MT Condensed"/>
              </a:rPr>
              <a:t>T</a:t>
            </a:r>
            <a:r>
              <a:rPr sz="2950" b="1" i="1" spc="-295" dirty="0">
                <a:solidFill>
                  <a:srgbClr val="FFFFFF"/>
                </a:solidFill>
                <a:latin typeface="Tw Cen MT Condensed"/>
                <a:cs typeface="Tw Cen MT Condensed"/>
              </a:rPr>
              <a:t> </a:t>
            </a:r>
            <a:r>
              <a:rPr sz="2950" b="1" i="1" spc="-310" dirty="0">
                <a:solidFill>
                  <a:srgbClr val="FFFFFF"/>
                </a:solidFill>
                <a:latin typeface="Tw Cen MT Condensed"/>
                <a:cs typeface="Tw Cen MT Condensed"/>
              </a:rPr>
              <a:t>H</a:t>
            </a:r>
            <a:r>
              <a:rPr sz="2950" b="1" i="1" spc="-315" dirty="0">
                <a:solidFill>
                  <a:srgbClr val="FFFFFF"/>
                </a:solidFill>
                <a:latin typeface="Tw Cen MT Condensed"/>
                <a:cs typeface="Tw Cen MT Condensed"/>
              </a:rPr>
              <a:t> </a:t>
            </a:r>
            <a:r>
              <a:rPr sz="2950" b="1" i="1" spc="-265" dirty="0">
                <a:solidFill>
                  <a:srgbClr val="FFFFFF"/>
                </a:solidFill>
                <a:latin typeface="Tw Cen MT Condensed"/>
                <a:cs typeface="Tw Cen MT Condensed"/>
              </a:rPr>
              <a:t>E	</a:t>
            </a:r>
            <a:r>
              <a:rPr sz="2950" b="1" i="1" spc="-310" dirty="0">
                <a:solidFill>
                  <a:srgbClr val="FFFFFF"/>
                </a:solidFill>
                <a:latin typeface="Tw Cen MT Condensed"/>
                <a:cs typeface="Tw Cen MT Condensed"/>
              </a:rPr>
              <a:t>U </a:t>
            </a:r>
            <a:r>
              <a:rPr sz="2950" b="1" i="1" spc="-434" dirty="0">
                <a:solidFill>
                  <a:srgbClr val="FFFFFF"/>
                </a:solidFill>
                <a:latin typeface="Tw Cen MT Condensed"/>
                <a:cs typeface="Tw Cen MT Condensed"/>
              </a:rPr>
              <a:t>N  </a:t>
            </a:r>
            <a:r>
              <a:rPr sz="2950" b="1" i="1" spc="-140" dirty="0">
                <a:solidFill>
                  <a:srgbClr val="FFFFFF"/>
                </a:solidFill>
                <a:latin typeface="Tw Cen MT Condensed"/>
                <a:cs typeface="Tw Cen MT Condensed"/>
              </a:rPr>
              <a:t>IT</a:t>
            </a:r>
            <a:r>
              <a:rPr sz="2950" b="1" i="1" spc="-280" dirty="0">
                <a:solidFill>
                  <a:srgbClr val="FFFFFF"/>
                </a:solidFill>
                <a:latin typeface="Tw Cen MT Condensed"/>
                <a:cs typeface="Tw Cen MT Condensed"/>
              </a:rPr>
              <a:t> </a:t>
            </a:r>
            <a:r>
              <a:rPr sz="2950" b="1" i="1" spc="-265" dirty="0">
                <a:solidFill>
                  <a:srgbClr val="FFFFFF"/>
                </a:solidFill>
                <a:latin typeface="Tw Cen MT Condensed"/>
                <a:cs typeface="Tw Cen MT Condensed"/>
              </a:rPr>
              <a:t>E</a:t>
            </a:r>
            <a:r>
              <a:rPr sz="2950" b="1" i="1" spc="-355" dirty="0">
                <a:solidFill>
                  <a:srgbClr val="FFFFFF"/>
                </a:solidFill>
                <a:latin typeface="Tw Cen MT Condensed"/>
                <a:cs typeface="Tw Cen MT Condensed"/>
              </a:rPr>
              <a:t> </a:t>
            </a:r>
            <a:r>
              <a:rPr sz="2950" b="1" i="1" spc="-340" dirty="0">
                <a:solidFill>
                  <a:srgbClr val="FFFFFF"/>
                </a:solidFill>
                <a:latin typeface="Tw Cen MT Condensed"/>
                <a:cs typeface="Tw Cen MT Condensed"/>
              </a:rPr>
              <a:t>D	</a:t>
            </a:r>
            <a:r>
              <a:rPr sz="2950" b="1" i="1" spc="-235" dirty="0">
                <a:solidFill>
                  <a:srgbClr val="FFFFFF"/>
                </a:solidFill>
                <a:latin typeface="Tw Cen MT Condensed"/>
                <a:cs typeface="Tw Cen MT Condensed"/>
              </a:rPr>
              <a:t>S</a:t>
            </a:r>
            <a:r>
              <a:rPr sz="2950" b="1" i="1" spc="-390" dirty="0">
                <a:solidFill>
                  <a:srgbClr val="FFFFFF"/>
                </a:solidFill>
                <a:latin typeface="Tw Cen MT Condensed"/>
                <a:cs typeface="Tw Cen MT Condensed"/>
              </a:rPr>
              <a:t> </a:t>
            </a:r>
            <a:r>
              <a:rPr sz="2950" b="1" i="1" spc="-330" dirty="0">
                <a:solidFill>
                  <a:srgbClr val="FFFFFF"/>
                </a:solidFill>
                <a:latin typeface="Tw Cen MT Condensed"/>
                <a:cs typeface="Tw Cen MT Condensed"/>
              </a:rPr>
              <a:t>T</a:t>
            </a:r>
            <a:r>
              <a:rPr sz="2950" b="1" i="1" spc="-385" dirty="0">
                <a:solidFill>
                  <a:srgbClr val="FFFFFF"/>
                </a:solidFill>
                <a:latin typeface="Tw Cen MT Condensed"/>
                <a:cs typeface="Tw Cen MT Condensed"/>
              </a:rPr>
              <a:t> </a:t>
            </a:r>
            <a:r>
              <a:rPr sz="2950" b="1" i="1" spc="-225" dirty="0">
                <a:solidFill>
                  <a:srgbClr val="FFFFFF"/>
                </a:solidFill>
                <a:latin typeface="Tw Cen MT Condensed"/>
                <a:cs typeface="Tw Cen MT Condensed"/>
              </a:rPr>
              <a:t>AT</a:t>
            </a:r>
            <a:r>
              <a:rPr sz="2950" b="1" i="1" spc="-315" dirty="0">
                <a:solidFill>
                  <a:srgbClr val="FFFFFF"/>
                </a:solidFill>
                <a:latin typeface="Tw Cen MT Condensed"/>
                <a:cs typeface="Tw Cen MT Condensed"/>
              </a:rPr>
              <a:t> </a:t>
            </a:r>
            <a:r>
              <a:rPr sz="2950" b="1" i="1" spc="-265" dirty="0">
                <a:solidFill>
                  <a:srgbClr val="FFFFFF"/>
                </a:solidFill>
                <a:latin typeface="Tw Cen MT Condensed"/>
                <a:cs typeface="Tw Cen MT Condensed"/>
              </a:rPr>
              <a:t>E</a:t>
            </a:r>
            <a:r>
              <a:rPr sz="2950" b="1" i="1" spc="-375" dirty="0">
                <a:solidFill>
                  <a:srgbClr val="FFFFFF"/>
                </a:solidFill>
                <a:latin typeface="Tw Cen MT Condensed"/>
                <a:cs typeface="Tw Cen MT Condensed"/>
              </a:rPr>
              <a:t> </a:t>
            </a:r>
            <a:r>
              <a:rPr sz="2950" b="1" i="1" spc="-235" dirty="0">
                <a:solidFill>
                  <a:srgbClr val="FFFFFF"/>
                </a:solidFill>
                <a:latin typeface="Tw Cen MT Condensed"/>
                <a:cs typeface="Tw Cen MT Condensed"/>
              </a:rPr>
              <a:t>S</a:t>
            </a:r>
            <a:r>
              <a:rPr sz="2950" b="1" i="1" spc="-390" dirty="0">
                <a:solidFill>
                  <a:srgbClr val="FFFFFF"/>
                </a:solidFill>
                <a:latin typeface="Tw Cen MT Condensed"/>
                <a:cs typeface="Tw Cen MT Condensed"/>
              </a:rPr>
              <a:t> </a:t>
            </a:r>
            <a:r>
              <a:rPr sz="2950" b="1" i="1" spc="-330" dirty="0">
                <a:solidFill>
                  <a:srgbClr val="FFFFFF"/>
                </a:solidFill>
                <a:latin typeface="Tw Cen MT Condensed"/>
                <a:cs typeface="Tw Cen MT Condensed"/>
              </a:rPr>
              <a:t>?</a:t>
            </a:r>
            <a:endParaRPr sz="2950">
              <a:latin typeface="Tw Cen MT Condensed"/>
              <a:cs typeface="Tw Cen MT Condensed"/>
            </a:endParaRPr>
          </a:p>
        </p:txBody>
      </p:sp>
      <p:sp>
        <p:nvSpPr>
          <p:cNvPr id="6" name="object 6"/>
          <p:cNvSpPr/>
          <p:nvPr/>
        </p:nvSpPr>
        <p:spPr>
          <a:xfrm>
            <a:off x="762762" y="826769"/>
            <a:ext cx="0" cy="914400"/>
          </a:xfrm>
          <a:custGeom>
            <a:avLst/>
            <a:gdLst/>
            <a:ahLst/>
            <a:cxnLst/>
            <a:rect l="l" t="t" r="r" b="b"/>
            <a:pathLst>
              <a:path h="914400">
                <a:moveTo>
                  <a:pt x="0" y="914400"/>
                </a:moveTo>
                <a:lnTo>
                  <a:pt x="0" y="0"/>
                </a:lnTo>
              </a:path>
            </a:pathLst>
          </a:custGeom>
          <a:ln w="19050">
            <a:solidFill>
              <a:srgbClr val="FFFFFF"/>
            </a:solidFill>
          </a:ln>
        </p:spPr>
        <p:txBody>
          <a:bodyPr wrap="square" lIns="0" tIns="0" rIns="0" bIns="0" rtlCol="0"/>
          <a:lstStyle/>
          <a:p>
            <a:endParaRPr/>
          </a:p>
        </p:txBody>
      </p:sp>
      <p:sp>
        <p:nvSpPr>
          <p:cNvPr id="7" name="object 7"/>
          <p:cNvSpPr txBox="1"/>
          <p:nvPr/>
        </p:nvSpPr>
        <p:spPr>
          <a:xfrm>
            <a:off x="1057147" y="2320035"/>
            <a:ext cx="5930265" cy="2980690"/>
          </a:xfrm>
          <a:prstGeom prst="rect">
            <a:avLst/>
          </a:prstGeom>
        </p:spPr>
        <p:txBody>
          <a:bodyPr vert="horz" wrap="square" lIns="0" tIns="0" rIns="0" bIns="0" rtlCol="0">
            <a:spAutoFit/>
          </a:bodyPr>
          <a:lstStyle/>
          <a:p>
            <a:pPr marL="12700" marR="5080">
              <a:lnSpc>
                <a:spcPts val="2590"/>
              </a:lnSpc>
            </a:pPr>
            <a:r>
              <a:rPr sz="2400" spc="-5" dirty="0">
                <a:solidFill>
                  <a:srgbClr val="FFFFFF"/>
                </a:solidFill>
                <a:latin typeface="Tw Cen MT"/>
                <a:cs typeface="Tw Cen MT"/>
              </a:rPr>
              <a:t>Immigrants (non-citizens) </a:t>
            </a:r>
            <a:r>
              <a:rPr sz="2400" dirty="0">
                <a:solidFill>
                  <a:srgbClr val="FFFFFF"/>
                </a:solidFill>
                <a:latin typeface="Tw Cen MT"/>
                <a:cs typeface="Tw Cen MT"/>
              </a:rPr>
              <a:t>need </a:t>
            </a:r>
            <a:r>
              <a:rPr sz="2400" spc="-5" dirty="0">
                <a:solidFill>
                  <a:srgbClr val="FFFFFF"/>
                </a:solidFill>
                <a:latin typeface="Tw Cen MT"/>
                <a:cs typeface="Tw Cen MT"/>
              </a:rPr>
              <a:t>authorization </a:t>
            </a:r>
            <a:r>
              <a:rPr sz="2400" spc="-15" dirty="0">
                <a:solidFill>
                  <a:srgbClr val="FFFFFF"/>
                </a:solidFill>
                <a:latin typeface="Tw Cen MT"/>
                <a:cs typeface="Tw Cen MT"/>
              </a:rPr>
              <a:t>from  </a:t>
            </a:r>
            <a:r>
              <a:rPr sz="2400" spc="-5" dirty="0">
                <a:solidFill>
                  <a:srgbClr val="FFFFFF"/>
                </a:solidFill>
                <a:latin typeface="Tw Cen MT"/>
                <a:cs typeface="Tw Cen MT"/>
              </a:rPr>
              <a:t>the United States government (called </a:t>
            </a:r>
            <a:r>
              <a:rPr sz="2400" dirty="0">
                <a:solidFill>
                  <a:srgbClr val="FFFFFF"/>
                </a:solidFill>
                <a:latin typeface="Tw Cen MT"/>
                <a:cs typeface="Tw Cen MT"/>
              </a:rPr>
              <a:t>a </a:t>
            </a:r>
            <a:r>
              <a:rPr sz="2400" spc="-5" dirty="0">
                <a:solidFill>
                  <a:srgbClr val="FFFFFF"/>
                </a:solidFill>
                <a:latin typeface="Tw Cen MT"/>
                <a:cs typeface="Tw Cen MT"/>
              </a:rPr>
              <a:t>“work  </a:t>
            </a:r>
            <a:r>
              <a:rPr sz="2400" dirty="0">
                <a:solidFill>
                  <a:srgbClr val="FFFFFF"/>
                </a:solidFill>
                <a:latin typeface="Tw Cen MT"/>
                <a:cs typeface="Tw Cen MT"/>
              </a:rPr>
              <a:t>permit”) </a:t>
            </a:r>
            <a:r>
              <a:rPr sz="2400" spc="-5" dirty="0">
                <a:solidFill>
                  <a:srgbClr val="FFFFFF"/>
                </a:solidFill>
                <a:latin typeface="Tw Cen MT"/>
                <a:cs typeface="Tw Cen MT"/>
              </a:rPr>
              <a:t>to </a:t>
            </a:r>
            <a:r>
              <a:rPr sz="2400" spc="-10" dirty="0">
                <a:solidFill>
                  <a:srgbClr val="FFFFFF"/>
                </a:solidFill>
                <a:latin typeface="Tw Cen MT"/>
                <a:cs typeface="Tw Cen MT"/>
              </a:rPr>
              <a:t>legally </a:t>
            </a:r>
            <a:r>
              <a:rPr sz="2400" spc="-5" dirty="0">
                <a:solidFill>
                  <a:srgbClr val="FFFFFF"/>
                </a:solidFill>
                <a:latin typeface="Tw Cen MT"/>
                <a:cs typeface="Tw Cen MT"/>
              </a:rPr>
              <a:t>work </a:t>
            </a:r>
            <a:r>
              <a:rPr sz="2400" dirty="0">
                <a:solidFill>
                  <a:srgbClr val="FFFFFF"/>
                </a:solidFill>
                <a:latin typeface="Tw Cen MT"/>
                <a:cs typeface="Tw Cen MT"/>
              </a:rPr>
              <a:t>in </a:t>
            </a:r>
            <a:r>
              <a:rPr sz="2400" spc="-5" dirty="0">
                <a:solidFill>
                  <a:srgbClr val="FFFFFF"/>
                </a:solidFill>
                <a:latin typeface="Tw Cen MT"/>
                <a:cs typeface="Tw Cen MT"/>
              </a:rPr>
              <a:t>the United States.</a:t>
            </a:r>
            <a:endParaRPr sz="2400">
              <a:latin typeface="Tw Cen MT"/>
              <a:cs typeface="Tw Cen MT"/>
            </a:endParaRPr>
          </a:p>
          <a:p>
            <a:pPr marL="12700" marR="35560">
              <a:lnSpc>
                <a:spcPts val="2590"/>
              </a:lnSpc>
            </a:pPr>
            <a:r>
              <a:rPr sz="2400" spc="-25" dirty="0">
                <a:solidFill>
                  <a:srgbClr val="FFFFFF"/>
                </a:solidFill>
                <a:latin typeface="Tw Cen MT"/>
                <a:cs typeface="Tw Cen MT"/>
              </a:rPr>
              <a:t>Working </a:t>
            </a:r>
            <a:r>
              <a:rPr sz="2400" spc="-5" dirty="0">
                <a:solidFill>
                  <a:srgbClr val="FFFFFF"/>
                </a:solidFill>
                <a:latin typeface="Tw Cen MT"/>
                <a:cs typeface="Tw Cen MT"/>
              </a:rPr>
              <a:t>without </a:t>
            </a:r>
            <a:r>
              <a:rPr sz="2400" dirty="0">
                <a:solidFill>
                  <a:srgbClr val="FFFFFF"/>
                </a:solidFill>
                <a:latin typeface="Tw Cen MT"/>
                <a:cs typeface="Tw Cen MT"/>
              </a:rPr>
              <a:t>a </a:t>
            </a:r>
            <a:r>
              <a:rPr sz="2400" spc="-5" dirty="0">
                <a:solidFill>
                  <a:srgbClr val="FFFFFF"/>
                </a:solidFill>
                <a:latin typeface="Tw Cen MT"/>
                <a:cs typeface="Tw Cen MT"/>
              </a:rPr>
              <a:t>work </a:t>
            </a:r>
            <a:r>
              <a:rPr sz="2400" spc="5" dirty="0">
                <a:solidFill>
                  <a:srgbClr val="FFFFFF"/>
                </a:solidFill>
                <a:latin typeface="Tw Cen MT"/>
                <a:cs typeface="Tw Cen MT"/>
              </a:rPr>
              <a:t>permit </a:t>
            </a:r>
            <a:r>
              <a:rPr sz="2400" dirty="0">
                <a:solidFill>
                  <a:srgbClr val="FFFFFF"/>
                </a:solidFill>
                <a:latin typeface="Tw Cen MT"/>
                <a:cs typeface="Tw Cen MT"/>
              </a:rPr>
              <a:t>could </a:t>
            </a:r>
            <a:r>
              <a:rPr sz="2400" spc="-5" dirty="0">
                <a:solidFill>
                  <a:srgbClr val="FFFFFF"/>
                </a:solidFill>
                <a:latin typeface="Tw Cen MT"/>
                <a:cs typeface="Tw Cen MT"/>
              </a:rPr>
              <a:t>complicate  </a:t>
            </a:r>
            <a:r>
              <a:rPr sz="2400" spc="-20" dirty="0">
                <a:solidFill>
                  <a:srgbClr val="FFFFFF"/>
                </a:solidFill>
                <a:latin typeface="Tw Cen MT"/>
                <a:cs typeface="Tw Cen MT"/>
              </a:rPr>
              <a:t>your </a:t>
            </a:r>
            <a:r>
              <a:rPr sz="2400" spc="-5" dirty="0">
                <a:solidFill>
                  <a:srgbClr val="FFFFFF"/>
                </a:solidFill>
                <a:latin typeface="Tw Cen MT"/>
                <a:cs typeface="Tw Cen MT"/>
              </a:rPr>
              <a:t>immigration case </a:t>
            </a:r>
            <a:r>
              <a:rPr sz="2400" dirty="0">
                <a:solidFill>
                  <a:srgbClr val="FFFFFF"/>
                </a:solidFill>
                <a:latin typeface="Tw Cen MT"/>
                <a:cs typeface="Tw Cen MT"/>
              </a:rPr>
              <a:t>or </a:t>
            </a:r>
            <a:r>
              <a:rPr sz="2400" spc="-5" dirty="0">
                <a:solidFill>
                  <a:srgbClr val="FFFFFF"/>
                </a:solidFill>
                <a:latin typeface="Tw Cen MT"/>
                <a:cs typeface="Tw Cen MT"/>
              </a:rPr>
              <a:t>cause other </a:t>
            </a:r>
            <a:r>
              <a:rPr sz="2400" spc="-15" dirty="0">
                <a:solidFill>
                  <a:srgbClr val="FFFFFF"/>
                </a:solidFill>
                <a:latin typeface="Tw Cen MT"/>
                <a:cs typeface="Tw Cen MT"/>
              </a:rPr>
              <a:t>legal  </a:t>
            </a:r>
            <a:r>
              <a:rPr sz="2400" spc="-10" dirty="0">
                <a:solidFill>
                  <a:srgbClr val="FFFFFF"/>
                </a:solidFill>
                <a:latin typeface="Tw Cen MT"/>
                <a:cs typeface="Tw Cen MT"/>
              </a:rPr>
              <a:t>problems. </a:t>
            </a:r>
            <a:r>
              <a:rPr sz="2400" spc="-15" dirty="0">
                <a:solidFill>
                  <a:srgbClr val="FFFFFF"/>
                </a:solidFill>
                <a:latin typeface="Tw Cen MT"/>
                <a:cs typeface="Tw Cen MT"/>
              </a:rPr>
              <a:t>Everyone </a:t>
            </a:r>
            <a:r>
              <a:rPr sz="2400" spc="-5" dirty="0">
                <a:solidFill>
                  <a:srgbClr val="FFFFFF"/>
                </a:solidFill>
                <a:latin typeface="Tw Cen MT"/>
                <a:cs typeface="Tw Cen MT"/>
              </a:rPr>
              <a:t>who works </a:t>
            </a:r>
            <a:r>
              <a:rPr sz="2400" dirty="0">
                <a:solidFill>
                  <a:srgbClr val="FFFFFF"/>
                </a:solidFill>
                <a:latin typeface="Tw Cen MT"/>
                <a:cs typeface="Tw Cen MT"/>
              </a:rPr>
              <a:t>in </a:t>
            </a:r>
            <a:r>
              <a:rPr sz="2400" spc="-5" dirty="0">
                <a:solidFill>
                  <a:srgbClr val="FFFFFF"/>
                </a:solidFill>
                <a:latin typeface="Tw Cen MT"/>
                <a:cs typeface="Tw Cen MT"/>
              </a:rPr>
              <a:t>the United  States has labor rights that </a:t>
            </a:r>
            <a:r>
              <a:rPr sz="2400" spc="-10" dirty="0">
                <a:solidFill>
                  <a:srgbClr val="FFFFFF"/>
                </a:solidFill>
                <a:latin typeface="Tw Cen MT"/>
                <a:cs typeface="Tw Cen MT"/>
              </a:rPr>
              <a:t>protect against  exploitation </a:t>
            </a:r>
            <a:r>
              <a:rPr sz="2400" spc="-5" dirty="0">
                <a:solidFill>
                  <a:srgbClr val="FFFFFF"/>
                </a:solidFill>
                <a:latin typeface="Tw Cen MT"/>
                <a:cs typeface="Tw Cen MT"/>
              </a:rPr>
              <a:t>and discrimination </a:t>
            </a:r>
            <a:r>
              <a:rPr sz="2400" u="heavy" spc="-15" dirty="0">
                <a:solidFill>
                  <a:srgbClr val="FFFFFF"/>
                </a:solidFill>
                <a:latin typeface="Tw Cen MT"/>
                <a:cs typeface="Tw Cen MT"/>
              </a:rPr>
              <a:t>even </a:t>
            </a:r>
            <a:r>
              <a:rPr sz="2400" u="heavy" dirty="0">
                <a:solidFill>
                  <a:srgbClr val="FFFFFF"/>
                </a:solidFill>
                <a:latin typeface="Tw Cen MT"/>
                <a:cs typeface="Tw Cen MT"/>
              </a:rPr>
              <a:t>if </a:t>
            </a:r>
            <a:r>
              <a:rPr sz="2400" u="heavy" spc="-25" dirty="0">
                <a:solidFill>
                  <a:srgbClr val="FFFFFF"/>
                </a:solidFill>
                <a:latin typeface="Tw Cen MT"/>
                <a:cs typeface="Tw Cen MT"/>
              </a:rPr>
              <a:t>you </a:t>
            </a:r>
            <a:r>
              <a:rPr sz="2400" u="heavy" spc="-5" dirty="0">
                <a:solidFill>
                  <a:srgbClr val="FFFFFF"/>
                </a:solidFill>
                <a:latin typeface="Tw Cen MT"/>
                <a:cs typeface="Tw Cen MT"/>
              </a:rPr>
              <a:t>do  </a:t>
            </a:r>
            <a:r>
              <a:rPr sz="2400" u="heavy" dirty="0">
                <a:solidFill>
                  <a:srgbClr val="FFFFFF"/>
                </a:solidFill>
                <a:latin typeface="Tw Cen MT"/>
                <a:cs typeface="Tw Cen MT"/>
              </a:rPr>
              <a:t>not </a:t>
            </a:r>
            <a:r>
              <a:rPr sz="2400" u="heavy" spc="-15" dirty="0">
                <a:solidFill>
                  <a:srgbClr val="FFFFFF"/>
                </a:solidFill>
                <a:latin typeface="Tw Cen MT"/>
                <a:cs typeface="Tw Cen MT"/>
              </a:rPr>
              <a:t>have </a:t>
            </a:r>
            <a:r>
              <a:rPr sz="2400" u="heavy" dirty="0">
                <a:solidFill>
                  <a:srgbClr val="FFFFFF"/>
                </a:solidFill>
                <a:latin typeface="Tw Cen MT"/>
                <a:cs typeface="Tw Cen MT"/>
              </a:rPr>
              <a:t>a </a:t>
            </a:r>
            <a:r>
              <a:rPr sz="2400" u="heavy" spc="-5" dirty="0">
                <a:solidFill>
                  <a:srgbClr val="FFFFFF"/>
                </a:solidFill>
                <a:latin typeface="Tw Cen MT"/>
                <a:cs typeface="Tw Cen MT"/>
              </a:rPr>
              <a:t>work</a:t>
            </a:r>
            <a:r>
              <a:rPr sz="2400" u="heavy" spc="-45" dirty="0">
                <a:solidFill>
                  <a:srgbClr val="FFFFFF"/>
                </a:solidFill>
                <a:latin typeface="Tw Cen MT"/>
                <a:cs typeface="Tw Cen MT"/>
              </a:rPr>
              <a:t> </a:t>
            </a:r>
            <a:r>
              <a:rPr sz="2400" u="heavy" dirty="0">
                <a:solidFill>
                  <a:srgbClr val="FFFFFF"/>
                </a:solidFill>
                <a:latin typeface="Tw Cen MT"/>
                <a:cs typeface="Tw Cen MT"/>
              </a:rPr>
              <a:t>permit</a:t>
            </a:r>
            <a:r>
              <a:rPr sz="2400" dirty="0">
                <a:solidFill>
                  <a:srgbClr val="FFFFFF"/>
                </a:solidFill>
                <a:latin typeface="Tw Cen MT"/>
                <a:cs typeface="Tw Cen MT"/>
              </a:rPr>
              <a:t>.</a:t>
            </a:r>
            <a:endParaRPr sz="2400">
              <a:latin typeface="Tw Cen MT"/>
              <a:cs typeface="Tw Cen MT"/>
            </a:endParaRPr>
          </a:p>
        </p:txBody>
      </p:sp>
      <p:sp>
        <p:nvSpPr>
          <p:cNvPr id="8" name="object 8"/>
          <p:cNvSpPr/>
          <p:nvPr/>
        </p:nvSpPr>
        <p:spPr>
          <a:xfrm>
            <a:off x="7552943" y="0"/>
            <a:ext cx="4639056" cy="6857999"/>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4563110"/>
          </a:xfrm>
          <a:custGeom>
            <a:avLst/>
            <a:gdLst/>
            <a:ahLst/>
            <a:cxnLst/>
            <a:rect l="l" t="t" r="r" b="b"/>
            <a:pathLst>
              <a:path w="12192000" h="4563110">
                <a:moveTo>
                  <a:pt x="0" y="4562856"/>
                </a:moveTo>
                <a:lnTo>
                  <a:pt x="12192000" y="4562856"/>
                </a:lnTo>
                <a:lnTo>
                  <a:pt x="12192000" y="0"/>
                </a:lnTo>
                <a:lnTo>
                  <a:pt x="0" y="0"/>
                </a:lnTo>
                <a:lnTo>
                  <a:pt x="0" y="4562856"/>
                </a:lnTo>
                <a:close/>
              </a:path>
            </a:pathLst>
          </a:custGeom>
          <a:solidFill>
            <a:srgbClr val="335B74"/>
          </a:solidFill>
        </p:spPr>
        <p:txBody>
          <a:bodyPr wrap="square" lIns="0" tIns="0" rIns="0" bIns="0" rtlCol="0"/>
          <a:lstStyle/>
          <a:p>
            <a:endParaRPr/>
          </a:p>
        </p:txBody>
      </p:sp>
      <p:sp>
        <p:nvSpPr>
          <p:cNvPr id="3" name="object 3"/>
          <p:cNvSpPr/>
          <p:nvPr/>
        </p:nvSpPr>
        <p:spPr>
          <a:xfrm>
            <a:off x="0" y="4562855"/>
            <a:ext cx="12189460" cy="2295525"/>
          </a:xfrm>
          <a:custGeom>
            <a:avLst/>
            <a:gdLst/>
            <a:ahLst/>
            <a:cxnLst/>
            <a:rect l="l" t="t" r="r" b="b"/>
            <a:pathLst>
              <a:path w="12189460" h="2295525">
                <a:moveTo>
                  <a:pt x="0" y="2295144"/>
                </a:moveTo>
                <a:lnTo>
                  <a:pt x="12188952" y="2295144"/>
                </a:lnTo>
                <a:lnTo>
                  <a:pt x="12188952" y="0"/>
                </a:lnTo>
                <a:lnTo>
                  <a:pt x="0" y="0"/>
                </a:lnTo>
                <a:lnTo>
                  <a:pt x="0" y="2295144"/>
                </a:lnTo>
                <a:close/>
              </a:path>
            </a:pathLst>
          </a:custGeom>
          <a:solidFill>
            <a:srgbClr val="E2E6E8"/>
          </a:solidFill>
        </p:spPr>
        <p:txBody>
          <a:bodyPr wrap="square" lIns="0" tIns="0" rIns="0" bIns="0" rtlCol="0"/>
          <a:lstStyle/>
          <a:p>
            <a:endParaRPr/>
          </a:p>
        </p:txBody>
      </p:sp>
      <p:sp>
        <p:nvSpPr>
          <p:cNvPr id="4" name="object 4"/>
          <p:cNvSpPr/>
          <p:nvPr/>
        </p:nvSpPr>
        <p:spPr>
          <a:xfrm>
            <a:off x="0" y="4632959"/>
            <a:ext cx="12188952" cy="222504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62762" y="826769"/>
            <a:ext cx="0" cy="914400"/>
          </a:xfrm>
          <a:custGeom>
            <a:avLst/>
            <a:gdLst/>
            <a:ahLst/>
            <a:cxnLst/>
            <a:rect l="l" t="t" r="r" b="b"/>
            <a:pathLst>
              <a:path h="914400">
                <a:moveTo>
                  <a:pt x="0" y="914400"/>
                </a:moveTo>
                <a:lnTo>
                  <a:pt x="0" y="0"/>
                </a:lnTo>
              </a:path>
            </a:pathLst>
          </a:custGeom>
          <a:ln w="19050">
            <a:solidFill>
              <a:srgbClr val="1CADE4"/>
            </a:solidFill>
          </a:ln>
        </p:spPr>
        <p:txBody>
          <a:bodyPr wrap="square" lIns="0" tIns="0" rIns="0" bIns="0" rtlCol="0"/>
          <a:lstStyle/>
          <a:p>
            <a:endParaRPr/>
          </a:p>
        </p:txBody>
      </p:sp>
      <p:sp>
        <p:nvSpPr>
          <p:cNvPr id="6" name="object 6"/>
          <p:cNvSpPr/>
          <p:nvPr/>
        </p:nvSpPr>
        <p:spPr>
          <a:xfrm>
            <a:off x="0" y="152400"/>
            <a:ext cx="12191998" cy="6705599"/>
          </a:xfrm>
          <a:prstGeom prst="rect">
            <a:avLst/>
          </a:prstGeom>
          <a:blipFill>
            <a:blip r:embed="rId4"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1102867" y="844835"/>
            <a:ext cx="8790940" cy="359410"/>
          </a:xfrm>
          <a:prstGeom prst="rect">
            <a:avLst/>
          </a:prstGeom>
        </p:spPr>
        <p:txBody>
          <a:bodyPr vert="horz" wrap="square" lIns="0" tIns="0" rIns="0" bIns="0" rtlCol="0">
            <a:spAutoFit/>
          </a:bodyPr>
          <a:lstStyle/>
          <a:p>
            <a:pPr marL="12700">
              <a:lnSpc>
                <a:spcPct val="100000"/>
              </a:lnSpc>
            </a:pPr>
            <a:r>
              <a:rPr sz="2200" spc="55" dirty="0">
                <a:solidFill>
                  <a:srgbClr val="FFFFFF"/>
                </a:solidFill>
                <a:latin typeface="Tw Cen MT Condensed"/>
                <a:cs typeface="Tw Cen MT Condensed"/>
              </a:rPr>
              <a:t>THE</a:t>
            </a:r>
            <a:r>
              <a:rPr sz="2200" spc="204" dirty="0">
                <a:solidFill>
                  <a:srgbClr val="FFFFFF"/>
                </a:solidFill>
                <a:latin typeface="Tw Cen MT Condensed"/>
                <a:cs typeface="Tw Cen MT Condensed"/>
              </a:rPr>
              <a:t> </a:t>
            </a:r>
            <a:r>
              <a:rPr sz="2200" spc="65" dirty="0">
                <a:solidFill>
                  <a:srgbClr val="FFFFFF"/>
                </a:solidFill>
                <a:latin typeface="Tw Cen MT Condensed"/>
                <a:cs typeface="Tw Cen MT Condensed"/>
              </a:rPr>
              <a:t>FOLLOWING</a:t>
            </a:r>
            <a:r>
              <a:rPr sz="2200" spc="250" dirty="0">
                <a:solidFill>
                  <a:srgbClr val="FFFFFF"/>
                </a:solidFill>
                <a:latin typeface="Tw Cen MT Condensed"/>
                <a:cs typeface="Tw Cen MT Condensed"/>
              </a:rPr>
              <a:t> </a:t>
            </a:r>
            <a:r>
              <a:rPr sz="2200" spc="60" dirty="0">
                <a:solidFill>
                  <a:srgbClr val="FFFFFF"/>
                </a:solidFill>
                <a:latin typeface="Tw Cen MT Condensed"/>
                <a:cs typeface="Tw Cen MT Condensed"/>
              </a:rPr>
              <a:t>ARE</a:t>
            </a:r>
            <a:r>
              <a:rPr sz="2200" spc="204" dirty="0">
                <a:solidFill>
                  <a:srgbClr val="FFFFFF"/>
                </a:solidFill>
                <a:latin typeface="Tw Cen MT Condensed"/>
                <a:cs typeface="Tw Cen MT Condensed"/>
              </a:rPr>
              <a:t> </a:t>
            </a:r>
            <a:r>
              <a:rPr sz="2200" spc="75" dirty="0">
                <a:solidFill>
                  <a:srgbClr val="FFFFFF"/>
                </a:solidFill>
                <a:latin typeface="Tw Cen MT Condensed"/>
                <a:cs typeface="Tw Cen MT Condensed"/>
              </a:rPr>
              <a:t>EXAMPLES</a:t>
            </a:r>
            <a:r>
              <a:rPr sz="2200" spc="245" dirty="0">
                <a:solidFill>
                  <a:srgbClr val="FFFFFF"/>
                </a:solidFill>
                <a:latin typeface="Tw Cen MT Condensed"/>
                <a:cs typeface="Tw Cen MT Condensed"/>
              </a:rPr>
              <a:t> </a:t>
            </a:r>
            <a:r>
              <a:rPr sz="2200" spc="45" dirty="0">
                <a:solidFill>
                  <a:srgbClr val="FFFFFF"/>
                </a:solidFill>
                <a:latin typeface="Tw Cen MT Condensed"/>
                <a:cs typeface="Tw Cen MT Condensed"/>
              </a:rPr>
              <a:t>OF</a:t>
            </a:r>
            <a:r>
              <a:rPr sz="2200" spc="204" dirty="0">
                <a:solidFill>
                  <a:srgbClr val="FFFFFF"/>
                </a:solidFill>
                <a:latin typeface="Tw Cen MT Condensed"/>
                <a:cs typeface="Tw Cen MT Condensed"/>
              </a:rPr>
              <a:t> </a:t>
            </a:r>
            <a:r>
              <a:rPr sz="2200" spc="65" dirty="0">
                <a:solidFill>
                  <a:srgbClr val="FFFFFF"/>
                </a:solidFill>
                <a:latin typeface="Tw Cen MT Condensed"/>
                <a:cs typeface="Tw Cen MT Condensed"/>
              </a:rPr>
              <a:t>BEHAVIORS</a:t>
            </a:r>
            <a:r>
              <a:rPr sz="2200" spc="229" dirty="0">
                <a:solidFill>
                  <a:srgbClr val="FFFFFF"/>
                </a:solidFill>
                <a:latin typeface="Tw Cen MT Condensed"/>
                <a:cs typeface="Tw Cen MT Condensed"/>
              </a:rPr>
              <a:t> </a:t>
            </a:r>
            <a:r>
              <a:rPr sz="2200" spc="40" dirty="0">
                <a:solidFill>
                  <a:srgbClr val="FFFFFF"/>
                </a:solidFill>
                <a:latin typeface="Tw Cen MT Condensed"/>
                <a:cs typeface="Tw Cen MT Condensed"/>
              </a:rPr>
              <a:t>THAT</a:t>
            </a:r>
            <a:r>
              <a:rPr sz="2200" spc="220" dirty="0">
                <a:solidFill>
                  <a:srgbClr val="FFFFFF"/>
                </a:solidFill>
                <a:latin typeface="Tw Cen MT Condensed"/>
                <a:cs typeface="Tw Cen MT Condensed"/>
              </a:rPr>
              <a:t> </a:t>
            </a:r>
            <a:r>
              <a:rPr sz="2200" spc="20" dirty="0">
                <a:solidFill>
                  <a:srgbClr val="FFFFFF"/>
                </a:solidFill>
                <a:latin typeface="Tw Cen MT Condensed"/>
                <a:cs typeface="Tw Cen MT Condensed"/>
              </a:rPr>
              <a:t>MAY</a:t>
            </a:r>
            <a:r>
              <a:rPr sz="2200" spc="210" dirty="0">
                <a:solidFill>
                  <a:srgbClr val="FFFFFF"/>
                </a:solidFill>
                <a:latin typeface="Tw Cen MT Condensed"/>
                <a:cs typeface="Tw Cen MT Condensed"/>
              </a:rPr>
              <a:t> </a:t>
            </a:r>
            <a:r>
              <a:rPr sz="2200" spc="45" dirty="0">
                <a:solidFill>
                  <a:srgbClr val="FFFFFF"/>
                </a:solidFill>
                <a:latin typeface="Tw Cen MT Condensed"/>
                <a:cs typeface="Tw Cen MT Condensed"/>
              </a:rPr>
              <a:t>BE</a:t>
            </a:r>
            <a:r>
              <a:rPr sz="2200" spc="195" dirty="0">
                <a:solidFill>
                  <a:srgbClr val="FFFFFF"/>
                </a:solidFill>
                <a:latin typeface="Tw Cen MT Condensed"/>
                <a:cs typeface="Tw Cen MT Condensed"/>
              </a:rPr>
              <a:t> </a:t>
            </a:r>
            <a:r>
              <a:rPr sz="2200" spc="70" dirty="0">
                <a:solidFill>
                  <a:srgbClr val="FFFFFF"/>
                </a:solidFill>
                <a:latin typeface="Tw Cen MT Condensed"/>
                <a:cs typeface="Tw Cen MT Condensed"/>
              </a:rPr>
              <a:t>VIOLATING</a:t>
            </a:r>
            <a:r>
              <a:rPr sz="2200" spc="240" dirty="0">
                <a:solidFill>
                  <a:srgbClr val="FFFFFF"/>
                </a:solidFill>
                <a:latin typeface="Tw Cen MT Condensed"/>
                <a:cs typeface="Tw Cen MT Condensed"/>
              </a:rPr>
              <a:t> </a:t>
            </a:r>
            <a:r>
              <a:rPr sz="2200" spc="50" dirty="0">
                <a:solidFill>
                  <a:srgbClr val="FFFFFF"/>
                </a:solidFill>
                <a:latin typeface="Tw Cen MT Condensed"/>
                <a:cs typeface="Tw Cen MT Condensed"/>
              </a:rPr>
              <a:t>YOUR</a:t>
            </a:r>
            <a:r>
              <a:rPr sz="2200" spc="210" dirty="0">
                <a:solidFill>
                  <a:srgbClr val="FFFFFF"/>
                </a:solidFill>
                <a:latin typeface="Tw Cen MT Condensed"/>
                <a:cs typeface="Tw Cen MT Condensed"/>
              </a:rPr>
              <a:t> </a:t>
            </a:r>
            <a:r>
              <a:rPr sz="2200" spc="75" dirty="0">
                <a:solidFill>
                  <a:srgbClr val="FFFFFF"/>
                </a:solidFill>
                <a:latin typeface="Tw Cen MT Condensed"/>
                <a:cs typeface="Tw Cen MT Condensed"/>
              </a:rPr>
              <a:t>RIGHTS</a:t>
            </a:r>
            <a:r>
              <a:rPr sz="2200" spc="229" dirty="0">
                <a:solidFill>
                  <a:srgbClr val="FFFFFF"/>
                </a:solidFill>
                <a:latin typeface="Tw Cen MT Condensed"/>
                <a:cs typeface="Tw Cen MT Condensed"/>
              </a:rPr>
              <a:t> </a:t>
            </a:r>
            <a:r>
              <a:rPr sz="2200" spc="-5" dirty="0">
                <a:solidFill>
                  <a:srgbClr val="FFFFFF"/>
                </a:solidFill>
                <a:latin typeface="Tw Cen MT Condensed"/>
                <a:cs typeface="Tw Cen MT Condensed"/>
              </a:rPr>
              <a:t>AT</a:t>
            </a:r>
            <a:r>
              <a:rPr sz="2200" spc="204" dirty="0">
                <a:solidFill>
                  <a:srgbClr val="FFFFFF"/>
                </a:solidFill>
                <a:latin typeface="Tw Cen MT Condensed"/>
                <a:cs typeface="Tw Cen MT Condensed"/>
              </a:rPr>
              <a:t> </a:t>
            </a:r>
            <a:r>
              <a:rPr sz="2200" spc="60" dirty="0">
                <a:solidFill>
                  <a:srgbClr val="FFFFFF"/>
                </a:solidFill>
                <a:latin typeface="Tw Cen MT Condensed"/>
                <a:cs typeface="Tw Cen MT Condensed"/>
              </a:rPr>
              <a:t>WORK:</a:t>
            </a:r>
            <a:endParaRPr sz="2200">
              <a:latin typeface="Tw Cen MT Condensed"/>
              <a:cs typeface="Tw Cen MT Condensed"/>
            </a:endParaRPr>
          </a:p>
        </p:txBody>
      </p:sp>
      <p:sp>
        <p:nvSpPr>
          <p:cNvPr id="8" name="object 8"/>
          <p:cNvSpPr/>
          <p:nvPr/>
        </p:nvSpPr>
        <p:spPr>
          <a:xfrm>
            <a:off x="762762" y="826769"/>
            <a:ext cx="0" cy="914400"/>
          </a:xfrm>
          <a:custGeom>
            <a:avLst/>
            <a:gdLst/>
            <a:ahLst/>
            <a:cxnLst/>
            <a:rect l="l" t="t" r="r" b="b"/>
            <a:pathLst>
              <a:path h="914400">
                <a:moveTo>
                  <a:pt x="0" y="914400"/>
                </a:moveTo>
                <a:lnTo>
                  <a:pt x="0" y="0"/>
                </a:lnTo>
              </a:path>
            </a:pathLst>
          </a:custGeom>
          <a:ln w="19050">
            <a:solidFill>
              <a:srgbClr val="FFFFFF"/>
            </a:solidFill>
          </a:ln>
        </p:spPr>
        <p:txBody>
          <a:bodyPr wrap="square" lIns="0" tIns="0" rIns="0" bIns="0" rtlCol="0"/>
          <a:lstStyle/>
          <a:p>
            <a:endParaRPr/>
          </a:p>
        </p:txBody>
      </p:sp>
      <p:sp>
        <p:nvSpPr>
          <p:cNvPr id="9" name="object 9"/>
          <p:cNvSpPr txBox="1"/>
          <p:nvPr/>
        </p:nvSpPr>
        <p:spPr>
          <a:xfrm>
            <a:off x="2072639" y="1591055"/>
            <a:ext cx="1950720" cy="1170940"/>
          </a:xfrm>
          <a:prstGeom prst="rect">
            <a:avLst/>
          </a:prstGeom>
          <a:solidFill>
            <a:srgbClr val="2683C6"/>
          </a:solidFill>
          <a:ln w="15875">
            <a:solidFill>
              <a:srgbClr val="FFFFFF"/>
            </a:solidFill>
          </a:ln>
        </p:spPr>
        <p:txBody>
          <a:bodyPr vert="horz" wrap="square" lIns="0" tIns="1905" rIns="0" bIns="0" rtlCol="0">
            <a:spAutoFit/>
          </a:bodyPr>
          <a:lstStyle/>
          <a:p>
            <a:pPr>
              <a:lnSpc>
                <a:spcPct val="100000"/>
              </a:lnSpc>
              <a:spcBef>
                <a:spcPts val="15"/>
              </a:spcBef>
            </a:pPr>
            <a:endParaRPr sz="2350">
              <a:latin typeface="Times New Roman"/>
              <a:cs typeface="Times New Roman"/>
            </a:endParaRPr>
          </a:p>
          <a:p>
            <a:pPr marL="440055" marR="107950" indent="-325120">
              <a:lnSpc>
                <a:spcPts val="1760"/>
              </a:lnSpc>
              <a:spcBef>
                <a:spcPts val="5"/>
              </a:spcBef>
            </a:pPr>
            <a:r>
              <a:rPr sz="1800" dirty="0">
                <a:solidFill>
                  <a:srgbClr val="FFFFFF"/>
                </a:solidFill>
                <a:latin typeface="Tw Cen MT"/>
                <a:cs typeface="Tw Cen MT"/>
              </a:rPr>
              <a:t>Violence or threats  of</a:t>
            </a:r>
            <a:r>
              <a:rPr sz="1800" spc="-45" dirty="0">
                <a:solidFill>
                  <a:srgbClr val="FFFFFF"/>
                </a:solidFill>
                <a:latin typeface="Tw Cen MT"/>
                <a:cs typeface="Tw Cen MT"/>
              </a:rPr>
              <a:t> </a:t>
            </a:r>
            <a:r>
              <a:rPr sz="1800" dirty="0">
                <a:solidFill>
                  <a:srgbClr val="FFFFFF"/>
                </a:solidFill>
                <a:latin typeface="Tw Cen MT"/>
                <a:cs typeface="Tw Cen MT"/>
              </a:rPr>
              <a:t>violence</a:t>
            </a:r>
            <a:endParaRPr sz="1800">
              <a:latin typeface="Tw Cen MT"/>
              <a:cs typeface="Tw Cen MT"/>
            </a:endParaRPr>
          </a:p>
        </p:txBody>
      </p:sp>
      <p:sp>
        <p:nvSpPr>
          <p:cNvPr id="10" name="object 10"/>
          <p:cNvSpPr txBox="1"/>
          <p:nvPr/>
        </p:nvSpPr>
        <p:spPr>
          <a:xfrm>
            <a:off x="4216908" y="1591055"/>
            <a:ext cx="1950720" cy="1170940"/>
          </a:xfrm>
          <a:prstGeom prst="rect">
            <a:avLst/>
          </a:prstGeom>
          <a:solidFill>
            <a:srgbClr val="27CED7"/>
          </a:solidFill>
          <a:ln w="15875">
            <a:solidFill>
              <a:srgbClr val="FFFFFF"/>
            </a:solidFill>
          </a:ln>
        </p:spPr>
        <p:txBody>
          <a:bodyPr vert="horz" wrap="square" lIns="0" tIns="5715" rIns="0" bIns="0" rtlCol="0">
            <a:spAutoFit/>
          </a:bodyPr>
          <a:lstStyle/>
          <a:p>
            <a:pPr>
              <a:lnSpc>
                <a:spcPct val="100000"/>
              </a:lnSpc>
              <a:spcBef>
                <a:spcPts val="45"/>
              </a:spcBef>
            </a:pPr>
            <a:endParaRPr sz="2750">
              <a:latin typeface="Times New Roman"/>
              <a:cs typeface="Times New Roman"/>
            </a:endParaRPr>
          </a:p>
          <a:p>
            <a:pPr marL="94615">
              <a:lnSpc>
                <a:spcPct val="100000"/>
              </a:lnSpc>
              <a:spcBef>
                <a:spcPts val="5"/>
              </a:spcBef>
            </a:pPr>
            <a:r>
              <a:rPr sz="1800" spc="-10" dirty="0">
                <a:solidFill>
                  <a:srgbClr val="FFFFFF"/>
                </a:solidFill>
                <a:latin typeface="Tw Cen MT"/>
                <a:cs typeface="Tw Cen MT"/>
              </a:rPr>
              <a:t>Sexual</a:t>
            </a:r>
            <a:r>
              <a:rPr sz="1800" spc="-70" dirty="0">
                <a:solidFill>
                  <a:srgbClr val="FFFFFF"/>
                </a:solidFill>
                <a:latin typeface="Tw Cen MT"/>
                <a:cs typeface="Tw Cen MT"/>
              </a:rPr>
              <a:t> </a:t>
            </a:r>
            <a:r>
              <a:rPr sz="1800" spc="-5" dirty="0">
                <a:solidFill>
                  <a:srgbClr val="FFFFFF"/>
                </a:solidFill>
                <a:latin typeface="Tw Cen MT"/>
                <a:cs typeface="Tw Cen MT"/>
              </a:rPr>
              <a:t>harassment</a:t>
            </a:r>
            <a:endParaRPr sz="1800">
              <a:latin typeface="Tw Cen MT"/>
              <a:cs typeface="Tw Cen MT"/>
            </a:endParaRPr>
          </a:p>
        </p:txBody>
      </p:sp>
      <p:sp>
        <p:nvSpPr>
          <p:cNvPr id="11" name="object 11"/>
          <p:cNvSpPr txBox="1"/>
          <p:nvPr/>
        </p:nvSpPr>
        <p:spPr>
          <a:xfrm>
            <a:off x="6362700" y="1591055"/>
            <a:ext cx="1950720" cy="1170940"/>
          </a:xfrm>
          <a:prstGeom prst="rect">
            <a:avLst/>
          </a:prstGeom>
          <a:solidFill>
            <a:srgbClr val="42BA97"/>
          </a:solidFill>
          <a:ln w="15875">
            <a:solidFill>
              <a:srgbClr val="FFFFFF"/>
            </a:solidFill>
          </a:ln>
        </p:spPr>
        <p:txBody>
          <a:bodyPr vert="horz" wrap="square" lIns="0" tIns="0" rIns="0" bIns="0" rtlCol="0">
            <a:spAutoFit/>
          </a:bodyPr>
          <a:lstStyle/>
          <a:p>
            <a:pPr>
              <a:lnSpc>
                <a:spcPct val="100000"/>
              </a:lnSpc>
            </a:pPr>
            <a:endParaRPr sz="2450">
              <a:latin typeface="Times New Roman"/>
              <a:cs typeface="Times New Roman"/>
            </a:endParaRPr>
          </a:p>
          <a:p>
            <a:pPr marL="428625" marR="482600" indent="106680">
              <a:lnSpc>
                <a:spcPts val="1670"/>
              </a:lnSpc>
            </a:pPr>
            <a:r>
              <a:rPr sz="1700" spc="-5" dirty="0">
                <a:solidFill>
                  <a:srgbClr val="FFFFFF"/>
                </a:solidFill>
                <a:latin typeface="Tw Cen MT"/>
                <a:cs typeface="Tw Cen MT"/>
              </a:rPr>
              <a:t>Threats </a:t>
            </a:r>
            <a:r>
              <a:rPr sz="1700" dirty="0">
                <a:solidFill>
                  <a:srgbClr val="FFFFFF"/>
                </a:solidFill>
                <a:latin typeface="Tw Cen MT"/>
                <a:cs typeface="Tw Cen MT"/>
              </a:rPr>
              <a:t>of  deportaiont</a:t>
            </a:r>
            <a:endParaRPr sz="1700">
              <a:latin typeface="Tw Cen MT"/>
              <a:cs typeface="Tw Cen MT"/>
            </a:endParaRPr>
          </a:p>
        </p:txBody>
      </p:sp>
      <p:sp>
        <p:nvSpPr>
          <p:cNvPr id="12" name="object 12"/>
          <p:cNvSpPr txBox="1"/>
          <p:nvPr/>
        </p:nvSpPr>
        <p:spPr>
          <a:xfrm>
            <a:off x="8506968" y="1591055"/>
            <a:ext cx="1950720" cy="1170940"/>
          </a:xfrm>
          <a:prstGeom prst="rect">
            <a:avLst/>
          </a:prstGeom>
          <a:solidFill>
            <a:srgbClr val="3E8853"/>
          </a:solidFill>
          <a:ln w="15875">
            <a:solidFill>
              <a:srgbClr val="FFFFFF"/>
            </a:solidFill>
          </a:ln>
        </p:spPr>
        <p:txBody>
          <a:bodyPr vert="horz" wrap="square" lIns="0" tIns="0" rIns="0" bIns="0" rtlCol="0">
            <a:spAutoFit/>
          </a:bodyPr>
          <a:lstStyle/>
          <a:p>
            <a:pPr>
              <a:lnSpc>
                <a:spcPct val="100000"/>
              </a:lnSpc>
            </a:pPr>
            <a:endParaRPr sz="2450">
              <a:latin typeface="Times New Roman"/>
              <a:cs typeface="Times New Roman"/>
            </a:endParaRPr>
          </a:p>
          <a:p>
            <a:pPr marL="681990" marR="198755" indent="-475615">
              <a:lnSpc>
                <a:spcPts val="1670"/>
              </a:lnSpc>
            </a:pPr>
            <a:r>
              <a:rPr sz="1700" spc="-5" dirty="0">
                <a:solidFill>
                  <a:srgbClr val="FFFFFF"/>
                </a:solidFill>
                <a:latin typeface="Tw Cen MT"/>
                <a:cs typeface="Tw Cen MT"/>
              </a:rPr>
              <a:t>Threats to call the  police</a:t>
            </a:r>
            <a:endParaRPr sz="1700">
              <a:latin typeface="Tw Cen MT"/>
              <a:cs typeface="Tw Cen MT"/>
            </a:endParaRPr>
          </a:p>
        </p:txBody>
      </p:sp>
      <p:sp>
        <p:nvSpPr>
          <p:cNvPr id="13" name="object 13"/>
          <p:cNvSpPr txBox="1"/>
          <p:nvPr/>
        </p:nvSpPr>
        <p:spPr>
          <a:xfrm>
            <a:off x="2072639" y="2956560"/>
            <a:ext cx="1950720" cy="1170940"/>
          </a:xfrm>
          <a:prstGeom prst="rect">
            <a:avLst/>
          </a:prstGeom>
          <a:solidFill>
            <a:srgbClr val="62A39F"/>
          </a:solidFill>
          <a:ln w="15875">
            <a:solidFill>
              <a:srgbClr val="FFFFFF"/>
            </a:solidFill>
          </a:ln>
        </p:spPr>
        <p:txBody>
          <a:bodyPr vert="horz" wrap="square" lIns="0" tIns="6985" rIns="0" bIns="0" rtlCol="0">
            <a:spAutoFit/>
          </a:bodyPr>
          <a:lstStyle/>
          <a:p>
            <a:pPr>
              <a:lnSpc>
                <a:spcPct val="100000"/>
              </a:lnSpc>
              <a:spcBef>
                <a:spcPts val="55"/>
              </a:spcBef>
            </a:pPr>
            <a:endParaRPr sz="2400">
              <a:latin typeface="Times New Roman"/>
              <a:cs typeface="Times New Roman"/>
            </a:endParaRPr>
          </a:p>
          <a:p>
            <a:pPr marL="667385" marR="73025" indent="-588645">
              <a:lnSpc>
                <a:spcPts val="1670"/>
              </a:lnSpc>
            </a:pPr>
            <a:r>
              <a:rPr sz="1700" spc="-5" dirty="0">
                <a:solidFill>
                  <a:srgbClr val="FFFFFF"/>
                </a:solidFill>
                <a:latin typeface="Tw Cen MT"/>
                <a:cs typeface="Tw Cen MT"/>
              </a:rPr>
              <a:t>Threats to </a:t>
            </a:r>
            <a:r>
              <a:rPr sz="1700" spc="5" dirty="0">
                <a:solidFill>
                  <a:srgbClr val="FFFFFF"/>
                </a:solidFill>
                <a:latin typeface="Tw Cen MT"/>
                <a:cs typeface="Tw Cen MT"/>
              </a:rPr>
              <a:t>harm </a:t>
            </a:r>
            <a:r>
              <a:rPr sz="1700" spc="-15" dirty="0">
                <a:solidFill>
                  <a:srgbClr val="FFFFFF"/>
                </a:solidFill>
                <a:latin typeface="Tw Cen MT"/>
                <a:cs typeface="Tw Cen MT"/>
              </a:rPr>
              <a:t>your  </a:t>
            </a:r>
            <a:r>
              <a:rPr sz="1700" spc="-5" dirty="0">
                <a:solidFill>
                  <a:srgbClr val="FFFFFF"/>
                </a:solidFill>
                <a:latin typeface="Tw Cen MT"/>
                <a:cs typeface="Tw Cen MT"/>
              </a:rPr>
              <a:t>family</a:t>
            </a:r>
            <a:endParaRPr sz="1700">
              <a:latin typeface="Tw Cen MT"/>
              <a:cs typeface="Tw Cen MT"/>
            </a:endParaRPr>
          </a:p>
        </p:txBody>
      </p:sp>
      <p:sp>
        <p:nvSpPr>
          <p:cNvPr id="14" name="object 14"/>
          <p:cNvSpPr txBox="1"/>
          <p:nvPr/>
        </p:nvSpPr>
        <p:spPr>
          <a:xfrm>
            <a:off x="4216908" y="2956560"/>
            <a:ext cx="1950720" cy="1170940"/>
          </a:xfrm>
          <a:prstGeom prst="rect">
            <a:avLst/>
          </a:prstGeom>
          <a:solidFill>
            <a:srgbClr val="2683C6"/>
          </a:solidFill>
          <a:ln w="15875">
            <a:solidFill>
              <a:srgbClr val="FFFFFF"/>
            </a:solidFill>
          </a:ln>
        </p:spPr>
        <p:txBody>
          <a:bodyPr vert="horz" wrap="square" lIns="0" tIns="147320" rIns="0" bIns="0" rtlCol="0">
            <a:spAutoFit/>
          </a:bodyPr>
          <a:lstStyle/>
          <a:p>
            <a:pPr marL="74295" marR="125095" indent="59055" algn="ctr">
              <a:lnSpc>
                <a:spcPct val="81600"/>
              </a:lnSpc>
              <a:spcBef>
                <a:spcPts val="1160"/>
              </a:spcBef>
            </a:pPr>
            <a:r>
              <a:rPr sz="1700" dirty="0">
                <a:solidFill>
                  <a:srgbClr val="FFFFFF"/>
                </a:solidFill>
                <a:latin typeface="Tw Cen MT"/>
                <a:cs typeface="Tw Cen MT"/>
              </a:rPr>
              <a:t>Not </a:t>
            </a:r>
            <a:r>
              <a:rPr sz="1700" spc="-5" dirty="0">
                <a:solidFill>
                  <a:srgbClr val="FFFFFF"/>
                </a:solidFill>
                <a:latin typeface="Tw Cen MT"/>
                <a:cs typeface="Tw Cen MT"/>
              </a:rPr>
              <a:t>being </a:t>
            </a:r>
            <a:r>
              <a:rPr sz="1700" spc="-15" dirty="0">
                <a:solidFill>
                  <a:srgbClr val="FFFFFF"/>
                </a:solidFill>
                <a:latin typeface="Tw Cen MT"/>
                <a:cs typeface="Tw Cen MT"/>
              </a:rPr>
              <a:t>allowed  </a:t>
            </a:r>
            <a:r>
              <a:rPr sz="1700" dirty="0">
                <a:solidFill>
                  <a:srgbClr val="FFFFFF"/>
                </a:solidFill>
                <a:latin typeface="Tw Cen MT"/>
                <a:cs typeface="Tw Cen MT"/>
              </a:rPr>
              <a:t>access </a:t>
            </a:r>
            <a:r>
              <a:rPr sz="1700" spc="-5" dirty="0">
                <a:solidFill>
                  <a:srgbClr val="FFFFFF"/>
                </a:solidFill>
                <a:latin typeface="Tw Cen MT"/>
                <a:cs typeface="Tw Cen MT"/>
              </a:rPr>
              <a:t>to </a:t>
            </a:r>
            <a:r>
              <a:rPr sz="1700" spc="-15" dirty="0">
                <a:solidFill>
                  <a:srgbClr val="FFFFFF"/>
                </a:solidFill>
                <a:latin typeface="Tw Cen MT"/>
                <a:cs typeface="Tw Cen MT"/>
              </a:rPr>
              <a:t>your  phone, </a:t>
            </a:r>
            <a:r>
              <a:rPr sz="1700" spc="-35" dirty="0">
                <a:solidFill>
                  <a:srgbClr val="FFFFFF"/>
                </a:solidFill>
                <a:latin typeface="Tw Cen MT"/>
                <a:cs typeface="Tw Cen MT"/>
              </a:rPr>
              <a:t>ID, </a:t>
            </a:r>
            <a:r>
              <a:rPr sz="1700" dirty="0">
                <a:solidFill>
                  <a:srgbClr val="FFFFFF"/>
                </a:solidFill>
                <a:latin typeface="Tw Cen MT"/>
                <a:cs typeface="Tw Cen MT"/>
              </a:rPr>
              <a:t>or </a:t>
            </a:r>
            <a:r>
              <a:rPr sz="1700" spc="-5" dirty="0">
                <a:solidFill>
                  <a:srgbClr val="FFFFFF"/>
                </a:solidFill>
                <a:latin typeface="Tw Cen MT"/>
                <a:cs typeface="Tw Cen MT"/>
              </a:rPr>
              <a:t>other  personal</a:t>
            </a:r>
            <a:r>
              <a:rPr sz="1700" spc="-45" dirty="0">
                <a:solidFill>
                  <a:srgbClr val="FFFFFF"/>
                </a:solidFill>
                <a:latin typeface="Tw Cen MT"/>
                <a:cs typeface="Tw Cen MT"/>
              </a:rPr>
              <a:t> </a:t>
            </a:r>
            <a:r>
              <a:rPr sz="1700" spc="-5" dirty="0">
                <a:solidFill>
                  <a:srgbClr val="FFFFFF"/>
                </a:solidFill>
                <a:latin typeface="Tw Cen MT"/>
                <a:cs typeface="Tw Cen MT"/>
              </a:rPr>
              <a:t>belongings</a:t>
            </a:r>
            <a:endParaRPr sz="1700">
              <a:latin typeface="Tw Cen MT"/>
              <a:cs typeface="Tw Cen MT"/>
            </a:endParaRPr>
          </a:p>
        </p:txBody>
      </p:sp>
      <p:sp>
        <p:nvSpPr>
          <p:cNvPr id="15" name="object 15"/>
          <p:cNvSpPr txBox="1"/>
          <p:nvPr/>
        </p:nvSpPr>
        <p:spPr>
          <a:xfrm>
            <a:off x="6362700" y="2956560"/>
            <a:ext cx="1950720" cy="1170940"/>
          </a:xfrm>
          <a:prstGeom prst="rect">
            <a:avLst/>
          </a:prstGeom>
          <a:solidFill>
            <a:srgbClr val="27CED7"/>
          </a:solidFill>
          <a:ln w="15875">
            <a:solidFill>
              <a:srgbClr val="FFFFFF"/>
            </a:solidFill>
          </a:ln>
        </p:spPr>
        <p:txBody>
          <a:bodyPr vert="horz" wrap="square" lIns="0" tIns="6985" rIns="0" bIns="0" rtlCol="0">
            <a:spAutoFit/>
          </a:bodyPr>
          <a:lstStyle/>
          <a:p>
            <a:pPr>
              <a:lnSpc>
                <a:spcPct val="100000"/>
              </a:lnSpc>
              <a:spcBef>
                <a:spcPts val="55"/>
              </a:spcBef>
            </a:pPr>
            <a:endParaRPr sz="2400">
              <a:latin typeface="Times New Roman"/>
              <a:cs typeface="Times New Roman"/>
            </a:endParaRPr>
          </a:p>
          <a:p>
            <a:pPr marL="521334" marR="135255" indent="-378460">
              <a:lnSpc>
                <a:spcPts val="1670"/>
              </a:lnSpc>
            </a:pPr>
            <a:r>
              <a:rPr sz="1700" spc="-10" dirty="0">
                <a:solidFill>
                  <a:srgbClr val="FFFFFF"/>
                </a:solidFill>
                <a:latin typeface="Tw Cen MT"/>
                <a:cs typeface="Tw Cen MT"/>
              </a:rPr>
              <a:t>Dangerous </a:t>
            </a:r>
            <a:r>
              <a:rPr sz="1700" spc="-5" dirty="0">
                <a:solidFill>
                  <a:srgbClr val="FFFFFF"/>
                </a:solidFill>
                <a:latin typeface="Tw Cen MT"/>
                <a:cs typeface="Tw Cen MT"/>
              </a:rPr>
              <a:t>working  conditions</a:t>
            </a:r>
            <a:endParaRPr sz="1700">
              <a:latin typeface="Tw Cen MT"/>
              <a:cs typeface="Tw Cen MT"/>
            </a:endParaRPr>
          </a:p>
        </p:txBody>
      </p:sp>
      <p:sp>
        <p:nvSpPr>
          <p:cNvPr id="16" name="object 16"/>
          <p:cNvSpPr txBox="1"/>
          <p:nvPr/>
        </p:nvSpPr>
        <p:spPr>
          <a:xfrm>
            <a:off x="8506968" y="2956560"/>
            <a:ext cx="1950720" cy="1170940"/>
          </a:xfrm>
          <a:prstGeom prst="rect">
            <a:avLst/>
          </a:prstGeom>
          <a:solidFill>
            <a:srgbClr val="42BA97"/>
          </a:solidFill>
          <a:ln w="15875">
            <a:solidFill>
              <a:srgbClr val="FFFFFF"/>
            </a:solidFill>
          </a:ln>
        </p:spPr>
        <p:txBody>
          <a:bodyPr vert="horz" wrap="square" lIns="0" tIns="0" rIns="0" bIns="0" rtlCol="0">
            <a:spAutoFit/>
          </a:bodyPr>
          <a:lstStyle/>
          <a:p>
            <a:pPr>
              <a:lnSpc>
                <a:spcPct val="100000"/>
              </a:lnSpc>
            </a:pPr>
            <a:endParaRPr sz="1800">
              <a:latin typeface="Times New Roman"/>
              <a:cs typeface="Times New Roman"/>
            </a:endParaRPr>
          </a:p>
          <a:p>
            <a:pPr marL="417195">
              <a:lnSpc>
                <a:spcPct val="100000"/>
              </a:lnSpc>
              <a:spcBef>
                <a:spcPts val="1215"/>
              </a:spcBef>
            </a:pPr>
            <a:r>
              <a:rPr sz="1700" dirty="0">
                <a:solidFill>
                  <a:srgbClr val="FFFFFF"/>
                </a:solidFill>
                <a:latin typeface="Tw Cen MT"/>
                <a:cs typeface="Tw Cen MT"/>
              </a:rPr>
              <a:t>No </a:t>
            </a:r>
            <a:r>
              <a:rPr sz="1700" spc="-15" dirty="0">
                <a:solidFill>
                  <a:srgbClr val="FFFFFF"/>
                </a:solidFill>
                <a:latin typeface="Tw Cen MT"/>
                <a:cs typeface="Tw Cen MT"/>
              </a:rPr>
              <a:t>days</a:t>
            </a:r>
            <a:r>
              <a:rPr sz="1700" spc="-80" dirty="0">
                <a:solidFill>
                  <a:srgbClr val="FFFFFF"/>
                </a:solidFill>
                <a:latin typeface="Tw Cen MT"/>
                <a:cs typeface="Tw Cen MT"/>
              </a:rPr>
              <a:t> </a:t>
            </a:r>
            <a:r>
              <a:rPr sz="1700" spc="-5" dirty="0">
                <a:solidFill>
                  <a:srgbClr val="FFFFFF"/>
                </a:solidFill>
                <a:latin typeface="Tw Cen MT"/>
                <a:cs typeface="Tw Cen MT"/>
              </a:rPr>
              <a:t>off</a:t>
            </a:r>
            <a:endParaRPr sz="1700">
              <a:latin typeface="Tw Cen MT"/>
              <a:cs typeface="Tw Cen MT"/>
            </a:endParaRPr>
          </a:p>
        </p:txBody>
      </p:sp>
      <p:sp>
        <p:nvSpPr>
          <p:cNvPr id="17" name="object 17"/>
          <p:cNvSpPr/>
          <p:nvPr/>
        </p:nvSpPr>
        <p:spPr>
          <a:xfrm>
            <a:off x="2072639" y="4322064"/>
            <a:ext cx="1950720" cy="1170940"/>
          </a:xfrm>
          <a:custGeom>
            <a:avLst/>
            <a:gdLst/>
            <a:ahLst/>
            <a:cxnLst/>
            <a:rect l="l" t="t" r="r" b="b"/>
            <a:pathLst>
              <a:path w="1950720" h="1170939">
                <a:moveTo>
                  <a:pt x="0" y="0"/>
                </a:moveTo>
                <a:lnTo>
                  <a:pt x="1950719" y="0"/>
                </a:lnTo>
                <a:lnTo>
                  <a:pt x="1950719" y="1170432"/>
                </a:lnTo>
                <a:lnTo>
                  <a:pt x="0" y="1170432"/>
                </a:lnTo>
                <a:lnTo>
                  <a:pt x="0" y="0"/>
                </a:lnTo>
                <a:close/>
              </a:path>
            </a:pathLst>
          </a:custGeom>
          <a:ln w="15875">
            <a:solidFill>
              <a:srgbClr val="FFFFFF"/>
            </a:solidFill>
          </a:ln>
        </p:spPr>
        <p:txBody>
          <a:bodyPr wrap="square" lIns="0" tIns="0" rIns="0" bIns="0" rtlCol="0"/>
          <a:lstStyle/>
          <a:p>
            <a:endParaRPr/>
          </a:p>
        </p:txBody>
      </p:sp>
      <p:sp>
        <p:nvSpPr>
          <p:cNvPr id="18" name="object 18"/>
          <p:cNvSpPr txBox="1"/>
          <p:nvPr/>
        </p:nvSpPr>
        <p:spPr>
          <a:xfrm>
            <a:off x="2072639" y="4322064"/>
            <a:ext cx="1950720" cy="1170940"/>
          </a:xfrm>
          <a:prstGeom prst="rect">
            <a:avLst/>
          </a:prstGeom>
          <a:solidFill>
            <a:srgbClr val="3E8853"/>
          </a:solidFill>
        </p:spPr>
        <p:txBody>
          <a:bodyPr vert="horz" wrap="square" lIns="0" tIns="6985" rIns="0" bIns="0" rtlCol="0">
            <a:spAutoFit/>
          </a:bodyPr>
          <a:lstStyle/>
          <a:p>
            <a:pPr>
              <a:lnSpc>
                <a:spcPct val="100000"/>
              </a:lnSpc>
              <a:spcBef>
                <a:spcPts val="55"/>
              </a:spcBef>
            </a:pPr>
            <a:endParaRPr sz="2450">
              <a:latin typeface="Times New Roman"/>
              <a:cs typeface="Times New Roman"/>
            </a:endParaRPr>
          </a:p>
          <a:p>
            <a:pPr marL="416559" marR="91440" indent="-318770">
              <a:lnSpc>
                <a:spcPts val="1670"/>
              </a:lnSpc>
            </a:pPr>
            <a:r>
              <a:rPr sz="1700" dirty="0">
                <a:solidFill>
                  <a:srgbClr val="FFFFFF"/>
                </a:solidFill>
                <a:latin typeface="Tw Cen MT"/>
                <a:cs typeface="Tw Cen MT"/>
              </a:rPr>
              <a:t>No </a:t>
            </a:r>
            <a:r>
              <a:rPr sz="1700" spc="-5" dirty="0">
                <a:solidFill>
                  <a:srgbClr val="FFFFFF"/>
                </a:solidFill>
                <a:latin typeface="Tw Cen MT"/>
                <a:cs typeface="Tw Cen MT"/>
              </a:rPr>
              <a:t>breaks </a:t>
            </a:r>
            <a:r>
              <a:rPr sz="1700" spc="-15" dirty="0">
                <a:solidFill>
                  <a:srgbClr val="FFFFFF"/>
                </a:solidFill>
                <a:latin typeface="Tw Cen MT"/>
                <a:cs typeface="Tw Cen MT"/>
              </a:rPr>
              <a:t>for</a:t>
            </a:r>
            <a:r>
              <a:rPr sz="1700" spc="-50" dirty="0">
                <a:solidFill>
                  <a:srgbClr val="FFFFFF"/>
                </a:solidFill>
                <a:latin typeface="Tw Cen MT"/>
                <a:cs typeface="Tw Cen MT"/>
              </a:rPr>
              <a:t> </a:t>
            </a:r>
            <a:r>
              <a:rPr sz="1700" spc="-5" dirty="0">
                <a:solidFill>
                  <a:srgbClr val="FFFFFF"/>
                </a:solidFill>
                <a:latin typeface="Tw Cen MT"/>
                <a:cs typeface="Tw Cen MT"/>
              </a:rPr>
              <a:t>meals  </a:t>
            </a:r>
            <a:r>
              <a:rPr sz="1700" dirty="0">
                <a:solidFill>
                  <a:srgbClr val="FFFFFF"/>
                </a:solidFill>
                <a:latin typeface="Tw Cen MT"/>
                <a:cs typeface="Tw Cen MT"/>
              </a:rPr>
              <a:t>or</a:t>
            </a:r>
            <a:r>
              <a:rPr sz="1700" spc="-75" dirty="0">
                <a:solidFill>
                  <a:srgbClr val="FFFFFF"/>
                </a:solidFill>
                <a:latin typeface="Tw Cen MT"/>
                <a:cs typeface="Tw Cen MT"/>
              </a:rPr>
              <a:t> </a:t>
            </a:r>
            <a:r>
              <a:rPr sz="1700" spc="-10" dirty="0">
                <a:solidFill>
                  <a:srgbClr val="FFFFFF"/>
                </a:solidFill>
                <a:latin typeface="Tw Cen MT"/>
                <a:cs typeface="Tw Cen MT"/>
              </a:rPr>
              <a:t>bathroom</a:t>
            </a:r>
            <a:endParaRPr sz="1700">
              <a:latin typeface="Tw Cen MT"/>
              <a:cs typeface="Tw Cen MT"/>
            </a:endParaRPr>
          </a:p>
        </p:txBody>
      </p:sp>
      <p:sp>
        <p:nvSpPr>
          <p:cNvPr id="19" name="object 19"/>
          <p:cNvSpPr/>
          <p:nvPr/>
        </p:nvSpPr>
        <p:spPr>
          <a:xfrm>
            <a:off x="4216908" y="4322064"/>
            <a:ext cx="1950720" cy="1170940"/>
          </a:xfrm>
          <a:custGeom>
            <a:avLst/>
            <a:gdLst/>
            <a:ahLst/>
            <a:cxnLst/>
            <a:rect l="l" t="t" r="r" b="b"/>
            <a:pathLst>
              <a:path w="1950720" h="1170939">
                <a:moveTo>
                  <a:pt x="0" y="0"/>
                </a:moveTo>
                <a:lnTo>
                  <a:pt x="1950719" y="0"/>
                </a:lnTo>
                <a:lnTo>
                  <a:pt x="1950719" y="1170432"/>
                </a:lnTo>
                <a:lnTo>
                  <a:pt x="0" y="1170432"/>
                </a:lnTo>
                <a:lnTo>
                  <a:pt x="0" y="0"/>
                </a:lnTo>
                <a:close/>
              </a:path>
            </a:pathLst>
          </a:custGeom>
          <a:ln w="15875">
            <a:solidFill>
              <a:srgbClr val="FFFFFF"/>
            </a:solidFill>
          </a:ln>
        </p:spPr>
        <p:txBody>
          <a:bodyPr wrap="square" lIns="0" tIns="0" rIns="0" bIns="0" rtlCol="0"/>
          <a:lstStyle/>
          <a:p>
            <a:endParaRPr/>
          </a:p>
        </p:txBody>
      </p:sp>
      <p:sp>
        <p:nvSpPr>
          <p:cNvPr id="20" name="object 20"/>
          <p:cNvSpPr txBox="1"/>
          <p:nvPr/>
        </p:nvSpPr>
        <p:spPr>
          <a:xfrm>
            <a:off x="4216908" y="4322064"/>
            <a:ext cx="1950720" cy="1170940"/>
          </a:xfrm>
          <a:prstGeom prst="rect">
            <a:avLst/>
          </a:prstGeom>
          <a:solidFill>
            <a:srgbClr val="62A39F"/>
          </a:solidFill>
        </p:spPr>
        <p:txBody>
          <a:bodyPr vert="horz" wrap="square" lIns="0" tIns="3175" rIns="0" bIns="0" rtlCol="0">
            <a:spAutoFit/>
          </a:bodyPr>
          <a:lstStyle/>
          <a:p>
            <a:pPr>
              <a:lnSpc>
                <a:spcPct val="100000"/>
              </a:lnSpc>
              <a:spcBef>
                <a:spcPts val="25"/>
              </a:spcBef>
            </a:pPr>
            <a:endParaRPr sz="1750">
              <a:latin typeface="Times New Roman"/>
              <a:cs typeface="Times New Roman"/>
            </a:endParaRPr>
          </a:p>
          <a:p>
            <a:pPr marL="128905" marR="120014" algn="ctr">
              <a:lnSpc>
                <a:spcPts val="1670"/>
              </a:lnSpc>
              <a:spcBef>
                <a:spcPts val="5"/>
              </a:spcBef>
            </a:pPr>
            <a:r>
              <a:rPr sz="1700" spc="-5" dirty="0">
                <a:solidFill>
                  <a:srgbClr val="FFFFFF"/>
                </a:solidFill>
                <a:latin typeface="Tw Cen MT"/>
                <a:cs typeface="Tw Cen MT"/>
              </a:rPr>
              <a:t>Being required to  miss </a:t>
            </a:r>
            <a:r>
              <a:rPr sz="1700" spc="10" dirty="0">
                <a:solidFill>
                  <a:srgbClr val="FFFFFF"/>
                </a:solidFill>
                <a:latin typeface="Tw Cen MT"/>
                <a:cs typeface="Tw Cen MT"/>
              </a:rPr>
              <a:t>school </a:t>
            </a:r>
            <a:r>
              <a:rPr sz="1700" spc="-5" dirty="0">
                <a:solidFill>
                  <a:srgbClr val="FFFFFF"/>
                </a:solidFill>
                <a:latin typeface="Tw Cen MT"/>
                <a:cs typeface="Tw Cen MT"/>
              </a:rPr>
              <a:t>if</a:t>
            </a:r>
            <a:r>
              <a:rPr sz="1700" spc="-30" dirty="0">
                <a:solidFill>
                  <a:srgbClr val="FFFFFF"/>
                </a:solidFill>
                <a:latin typeface="Tw Cen MT"/>
                <a:cs typeface="Tw Cen MT"/>
              </a:rPr>
              <a:t> </a:t>
            </a:r>
            <a:r>
              <a:rPr sz="1700" spc="-10" dirty="0">
                <a:solidFill>
                  <a:srgbClr val="FFFFFF"/>
                </a:solidFill>
                <a:latin typeface="Tw Cen MT"/>
                <a:cs typeface="Tw Cen MT"/>
              </a:rPr>
              <a:t>you’re  </a:t>
            </a:r>
            <a:r>
              <a:rPr sz="1700" dirty="0">
                <a:solidFill>
                  <a:srgbClr val="FFFFFF"/>
                </a:solidFill>
                <a:latin typeface="Tw Cen MT"/>
                <a:cs typeface="Tw Cen MT"/>
              </a:rPr>
              <a:t>a</a:t>
            </a:r>
            <a:r>
              <a:rPr sz="1700" spc="-80" dirty="0">
                <a:solidFill>
                  <a:srgbClr val="FFFFFF"/>
                </a:solidFill>
                <a:latin typeface="Tw Cen MT"/>
                <a:cs typeface="Tw Cen MT"/>
              </a:rPr>
              <a:t> </a:t>
            </a:r>
            <a:r>
              <a:rPr sz="1700" spc="-5" dirty="0">
                <a:solidFill>
                  <a:srgbClr val="FFFFFF"/>
                </a:solidFill>
                <a:latin typeface="Tw Cen MT"/>
                <a:cs typeface="Tw Cen MT"/>
              </a:rPr>
              <a:t>minor</a:t>
            </a:r>
            <a:endParaRPr sz="1700">
              <a:latin typeface="Tw Cen MT"/>
              <a:cs typeface="Tw Cen MT"/>
            </a:endParaRPr>
          </a:p>
        </p:txBody>
      </p:sp>
      <p:sp>
        <p:nvSpPr>
          <p:cNvPr id="21" name="object 21"/>
          <p:cNvSpPr/>
          <p:nvPr/>
        </p:nvSpPr>
        <p:spPr>
          <a:xfrm>
            <a:off x="6362700" y="4322064"/>
            <a:ext cx="1950720" cy="1170940"/>
          </a:xfrm>
          <a:custGeom>
            <a:avLst/>
            <a:gdLst/>
            <a:ahLst/>
            <a:cxnLst/>
            <a:rect l="l" t="t" r="r" b="b"/>
            <a:pathLst>
              <a:path w="1950720" h="1170939">
                <a:moveTo>
                  <a:pt x="0" y="0"/>
                </a:moveTo>
                <a:lnTo>
                  <a:pt x="1950720" y="0"/>
                </a:lnTo>
                <a:lnTo>
                  <a:pt x="1950720" y="1170432"/>
                </a:lnTo>
                <a:lnTo>
                  <a:pt x="0" y="1170432"/>
                </a:lnTo>
                <a:lnTo>
                  <a:pt x="0" y="0"/>
                </a:lnTo>
                <a:close/>
              </a:path>
            </a:pathLst>
          </a:custGeom>
          <a:ln w="15875">
            <a:solidFill>
              <a:srgbClr val="FFFFFF"/>
            </a:solidFill>
          </a:ln>
        </p:spPr>
        <p:txBody>
          <a:bodyPr wrap="square" lIns="0" tIns="0" rIns="0" bIns="0" rtlCol="0"/>
          <a:lstStyle/>
          <a:p>
            <a:endParaRPr/>
          </a:p>
        </p:txBody>
      </p:sp>
      <p:sp>
        <p:nvSpPr>
          <p:cNvPr id="22" name="object 22"/>
          <p:cNvSpPr txBox="1"/>
          <p:nvPr/>
        </p:nvSpPr>
        <p:spPr>
          <a:xfrm>
            <a:off x="6362700" y="4322064"/>
            <a:ext cx="1950720" cy="1170940"/>
          </a:xfrm>
          <a:prstGeom prst="rect">
            <a:avLst/>
          </a:prstGeom>
          <a:solidFill>
            <a:srgbClr val="2683C6"/>
          </a:solidFill>
        </p:spPr>
        <p:txBody>
          <a:bodyPr vert="horz" wrap="square" lIns="0" tIns="6985" rIns="0" bIns="0" rtlCol="0">
            <a:spAutoFit/>
          </a:bodyPr>
          <a:lstStyle/>
          <a:p>
            <a:pPr>
              <a:lnSpc>
                <a:spcPct val="100000"/>
              </a:lnSpc>
              <a:spcBef>
                <a:spcPts val="55"/>
              </a:spcBef>
            </a:pPr>
            <a:endParaRPr sz="2450">
              <a:latin typeface="Times New Roman"/>
              <a:cs typeface="Times New Roman"/>
            </a:endParaRPr>
          </a:p>
          <a:p>
            <a:pPr marL="276225" marR="288925" indent="19685">
              <a:lnSpc>
                <a:spcPts val="1670"/>
              </a:lnSpc>
            </a:pPr>
            <a:r>
              <a:rPr sz="1700" spc="-5" dirty="0">
                <a:solidFill>
                  <a:srgbClr val="FFFFFF"/>
                </a:solidFill>
                <a:latin typeface="Tw Cen MT"/>
                <a:cs typeface="Tw Cen MT"/>
              </a:rPr>
              <a:t>Being told to</a:t>
            </a:r>
            <a:r>
              <a:rPr sz="1700" spc="-50" dirty="0">
                <a:solidFill>
                  <a:srgbClr val="FFFFFF"/>
                </a:solidFill>
                <a:latin typeface="Tw Cen MT"/>
                <a:cs typeface="Tw Cen MT"/>
              </a:rPr>
              <a:t> </a:t>
            </a:r>
            <a:r>
              <a:rPr sz="1700" spc="-5" dirty="0">
                <a:solidFill>
                  <a:srgbClr val="FFFFFF"/>
                </a:solidFill>
                <a:latin typeface="Tw Cen MT"/>
                <a:cs typeface="Tw Cen MT"/>
              </a:rPr>
              <a:t>lie  about </a:t>
            </a:r>
            <a:r>
              <a:rPr sz="1700" spc="-15" dirty="0">
                <a:solidFill>
                  <a:srgbClr val="FFFFFF"/>
                </a:solidFill>
                <a:latin typeface="Tw Cen MT"/>
                <a:cs typeface="Tw Cen MT"/>
              </a:rPr>
              <a:t>your</a:t>
            </a:r>
            <a:r>
              <a:rPr sz="1700" spc="-80" dirty="0">
                <a:solidFill>
                  <a:srgbClr val="FFFFFF"/>
                </a:solidFill>
                <a:latin typeface="Tw Cen MT"/>
                <a:cs typeface="Tw Cen MT"/>
              </a:rPr>
              <a:t> </a:t>
            </a:r>
            <a:r>
              <a:rPr sz="1700" spc="-15" dirty="0">
                <a:solidFill>
                  <a:srgbClr val="FFFFFF"/>
                </a:solidFill>
                <a:latin typeface="Tw Cen MT"/>
                <a:cs typeface="Tw Cen MT"/>
              </a:rPr>
              <a:t>age</a:t>
            </a:r>
            <a:endParaRPr sz="1700">
              <a:latin typeface="Tw Cen MT"/>
              <a:cs typeface="Tw Cen MT"/>
            </a:endParaRPr>
          </a:p>
        </p:txBody>
      </p:sp>
      <p:sp>
        <p:nvSpPr>
          <p:cNvPr id="23" name="object 23"/>
          <p:cNvSpPr/>
          <p:nvPr/>
        </p:nvSpPr>
        <p:spPr>
          <a:xfrm>
            <a:off x="8506968" y="4322064"/>
            <a:ext cx="1950720" cy="1170940"/>
          </a:xfrm>
          <a:custGeom>
            <a:avLst/>
            <a:gdLst/>
            <a:ahLst/>
            <a:cxnLst/>
            <a:rect l="l" t="t" r="r" b="b"/>
            <a:pathLst>
              <a:path w="1950720" h="1170939">
                <a:moveTo>
                  <a:pt x="0" y="0"/>
                </a:moveTo>
                <a:lnTo>
                  <a:pt x="1950720" y="0"/>
                </a:lnTo>
                <a:lnTo>
                  <a:pt x="1950720" y="1170432"/>
                </a:lnTo>
                <a:lnTo>
                  <a:pt x="0" y="1170432"/>
                </a:lnTo>
                <a:lnTo>
                  <a:pt x="0" y="0"/>
                </a:lnTo>
                <a:close/>
              </a:path>
            </a:pathLst>
          </a:custGeom>
          <a:ln w="15875">
            <a:solidFill>
              <a:srgbClr val="FFFFFF"/>
            </a:solidFill>
          </a:ln>
        </p:spPr>
        <p:txBody>
          <a:bodyPr wrap="square" lIns="0" tIns="0" rIns="0" bIns="0" rtlCol="0"/>
          <a:lstStyle/>
          <a:p>
            <a:endParaRPr/>
          </a:p>
        </p:txBody>
      </p:sp>
      <p:sp>
        <p:nvSpPr>
          <p:cNvPr id="24" name="object 24"/>
          <p:cNvSpPr txBox="1"/>
          <p:nvPr/>
        </p:nvSpPr>
        <p:spPr>
          <a:xfrm>
            <a:off x="8506968" y="4322064"/>
            <a:ext cx="1950720" cy="1170940"/>
          </a:xfrm>
          <a:prstGeom prst="rect">
            <a:avLst/>
          </a:prstGeom>
          <a:solidFill>
            <a:srgbClr val="27CED7"/>
          </a:solidFill>
        </p:spPr>
        <p:txBody>
          <a:bodyPr vert="horz" wrap="square" lIns="0" tIns="0" rIns="0" bIns="0" rtlCol="0">
            <a:spAutoFit/>
          </a:bodyPr>
          <a:lstStyle/>
          <a:p>
            <a:pPr>
              <a:lnSpc>
                <a:spcPct val="100000"/>
              </a:lnSpc>
            </a:pPr>
            <a:endParaRPr sz="1800">
              <a:latin typeface="Times New Roman"/>
              <a:cs typeface="Times New Roman"/>
            </a:endParaRPr>
          </a:p>
          <a:p>
            <a:pPr marL="228600">
              <a:lnSpc>
                <a:spcPct val="100000"/>
              </a:lnSpc>
              <a:spcBef>
                <a:spcPts val="1270"/>
              </a:spcBef>
            </a:pPr>
            <a:r>
              <a:rPr sz="1700" dirty="0">
                <a:solidFill>
                  <a:srgbClr val="FFFFFF"/>
                </a:solidFill>
                <a:latin typeface="Tw Cen MT"/>
                <a:cs typeface="Tw Cen MT"/>
              </a:rPr>
              <a:t>Not </a:t>
            </a:r>
            <a:r>
              <a:rPr sz="1700" spc="-10" dirty="0">
                <a:solidFill>
                  <a:srgbClr val="FFFFFF"/>
                </a:solidFill>
                <a:latin typeface="Tw Cen MT"/>
                <a:cs typeface="Tw Cen MT"/>
              </a:rPr>
              <a:t>getting</a:t>
            </a:r>
            <a:r>
              <a:rPr sz="1700" spc="-85" dirty="0">
                <a:solidFill>
                  <a:srgbClr val="FFFFFF"/>
                </a:solidFill>
                <a:latin typeface="Tw Cen MT"/>
                <a:cs typeface="Tw Cen MT"/>
              </a:rPr>
              <a:t> </a:t>
            </a:r>
            <a:r>
              <a:rPr sz="1700" spc="-5" dirty="0">
                <a:solidFill>
                  <a:srgbClr val="FFFFFF"/>
                </a:solidFill>
                <a:latin typeface="Tw Cen MT"/>
                <a:cs typeface="Tw Cen MT"/>
              </a:rPr>
              <a:t>paid</a:t>
            </a:r>
            <a:endParaRPr sz="1700">
              <a:latin typeface="Tw Cen MT"/>
              <a:cs typeface="Tw Cen MT"/>
            </a:endParaRPr>
          </a:p>
        </p:txBody>
      </p:sp>
      <p:sp>
        <p:nvSpPr>
          <p:cNvPr id="25" name="object 25"/>
          <p:cNvSpPr/>
          <p:nvPr/>
        </p:nvSpPr>
        <p:spPr>
          <a:xfrm>
            <a:off x="1961388" y="5687567"/>
            <a:ext cx="8608060" cy="1169035"/>
          </a:xfrm>
          <a:custGeom>
            <a:avLst/>
            <a:gdLst/>
            <a:ahLst/>
            <a:cxnLst/>
            <a:rect l="l" t="t" r="r" b="b"/>
            <a:pathLst>
              <a:path w="8608060" h="1169034">
                <a:moveTo>
                  <a:pt x="0" y="1168908"/>
                </a:moveTo>
                <a:lnTo>
                  <a:pt x="8607552" y="1168908"/>
                </a:lnTo>
                <a:lnTo>
                  <a:pt x="8607552" y="0"/>
                </a:lnTo>
                <a:lnTo>
                  <a:pt x="0" y="0"/>
                </a:lnTo>
                <a:lnTo>
                  <a:pt x="0" y="1168908"/>
                </a:lnTo>
                <a:close/>
              </a:path>
            </a:pathLst>
          </a:custGeom>
          <a:solidFill>
            <a:srgbClr val="42BA97"/>
          </a:solidFill>
        </p:spPr>
        <p:txBody>
          <a:bodyPr wrap="square" lIns="0" tIns="0" rIns="0" bIns="0" rtlCol="0"/>
          <a:lstStyle/>
          <a:p>
            <a:endParaRPr/>
          </a:p>
        </p:txBody>
      </p:sp>
      <p:sp>
        <p:nvSpPr>
          <p:cNvPr id="26" name="object 26"/>
          <p:cNvSpPr/>
          <p:nvPr/>
        </p:nvSpPr>
        <p:spPr>
          <a:xfrm>
            <a:off x="1961388" y="5687567"/>
            <a:ext cx="8608060" cy="1169035"/>
          </a:xfrm>
          <a:custGeom>
            <a:avLst/>
            <a:gdLst/>
            <a:ahLst/>
            <a:cxnLst/>
            <a:rect l="l" t="t" r="r" b="b"/>
            <a:pathLst>
              <a:path w="8608060" h="1169034">
                <a:moveTo>
                  <a:pt x="0" y="0"/>
                </a:moveTo>
                <a:lnTo>
                  <a:pt x="8607552" y="0"/>
                </a:lnTo>
                <a:lnTo>
                  <a:pt x="8607552" y="1168907"/>
                </a:lnTo>
                <a:lnTo>
                  <a:pt x="0" y="1168907"/>
                </a:lnTo>
                <a:lnTo>
                  <a:pt x="0" y="0"/>
                </a:lnTo>
                <a:close/>
              </a:path>
            </a:pathLst>
          </a:custGeom>
          <a:ln w="15875">
            <a:solidFill>
              <a:srgbClr val="FFFFFF"/>
            </a:solidFill>
          </a:ln>
        </p:spPr>
        <p:txBody>
          <a:bodyPr wrap="square" lIns="0" tIns="0" rIns="0" bIns="0" rtlCol="0"/>
          <a:lstStyle/>
          <a:p>
            <a:endParaRPr/>
          </a:p>
        </p:txBody>
      </p:sp>
      <p:sp>
        <p:nvSpPr>
          <p:cNvPr id="27" name="object 27"/>
          <p:cNvSpPr txBox="1"/>
          <p:nvPr/>
        </p:nvSpPr>
        <p:spPr>
          <a:xfrm>
            <a:off x="2451162" y="6052156"/>
            <a:ext cx="7628890" cy="445134"/>
          </a:xfrm>
          <a:prstGeom prst="rect">
            <a:avLst/>
          </a:prstGeom>
        </p:spPr>
        <p:txBody>
          <a:bodyPr vert="horz" wrap="square" lIns="0" tIns="0" rIns="0" bIns="0" rtlCol="0">
            <a:spAutoFit/>
          </a:bodyPr>
          <a:lstStyle/>
          <a:p>
            <a:pPr marL="2176780" marR="5080" indent="-2164080">
              <a:lnSpc>
                <a:spcPts val="1670"/>
              </a:lnSpc>
            </a:pPr>
            <a:r>
              <a:rPr sz="1700" spc="-5" dirty="0">
                <a:solidFill>
                  <a:srgbClr val="FFFFFF"/>
                </a:solidFill>
                <a:latin typeface="Tw Cen MT"/>
                <a:cs typeface="Tw Cen MT"/>
              </a:rPr>
              <a:t>If </a:t>
            </a:r>
            <a:r>
              <a:rPr sz="1700" spc="-15" dirty="0">
                <a:solidFill>
                  <a:srgbClr val="FFFFFF"/>
                </a:solidFill>
                <a:latin typeface="Tw Cen MT"/>
                <a:cs typeface="Tw Cen MT"/>
              </a:rPr>
              <a:t>you </a:t>
            </a:r>
            <a:r>
              <a:rPr sz="1700" spc="-10" dirty="0">
                <a:solidFill>
                  <a:srgbClr val="FFFFFF"/>
                </a:solidFill>
                <a:latin typeface="Tw Cen MT"/>
                <a:cs typeface="Tw Cen MT"/>
              </a:rPr>
              <a:t>experience </a:t>
            </a:r>
            <a:r>
              <a:rPr sz="1700" spc="-20" dirty="0">
                <a:solidFill>
                  <a:srgbClr val="FFFFFF"/>
                </a:solidFill>
                <a:latin typeface="Tw Cen MT"/>
                <a:cs typeface="Tw Cen MT"/>
              </a:rPr>
              <a:t>any </a:t>
            </a:r>
            <a:r>
              <a:rPr sz="1700" dirty="0">
                <a:solidFill>
                  <a:srgbClr val="FFFFFF"/>
                </a:solidFill>
                <a:latin typeface="Tw Cen MT"/>
                <a:cs typeface="Tw Cen MT"/>
              </a:rPr>
              <a:t>of </a:t>
            </a:r>
            <a:r>
              <a:rPr sz="1700" spc="-5" dirty="0">
                <a:solidFill>
                  <a:srgbClr val="FFFFFF"/>
                </a:solidFill>
                <a:latin typeface="Tw Cen MT"/>
                <a:cs typeface="Tw Cen MT"/>
              </a:rPr>
              <a:t>these </a:t>
            </a:r>
            <a:r>
              <a:rPr sz="1700" dirty="0">
                <a:solidFill>
                  <a:srgbClr val="FFFFFF"/>
                </a:solidFill>
                <a:latin typeface="Tw Cen MT"/>
                <a:cs typeface="Tw Cen MT"/>
              </a:rPr>
              <a:t>or </a:t>
            </a:r>
            <a:r>
              <a:rPr sz="1700" spc="-5" dirty="0">
                <a:solidFill>
                  <a:srgbClr val="FFFFFF"/>
                </a:solidFill>
                <a:latin typeface="Tw Cen MT"/>
                <a:cs typeface="Tw Cen MT"/>
              </a:rPr>
              <a:t>other behaviors while working in the United </a:t>
            </a:r>
            <a:r>
              <a:rPr sz="1700" spc="-10" dirty="0">
                <a:solidFill>
                  <a:srgbClr val="FFFFFF"/>
                </a:solidFill>
                <a:latin typeface="Tw Cen MT"/>
                <a:cs typeface="Tw Cen MT"/>
              </a:rPr>
              <a:t>States, </a:t>
            </a:r>
            <a:r>
              <a:rPr sz="1700" spc="-5" dirty="0">
                <a:solidFill>
                  <a:srgbClr val="FFFFFF"/>
                </a:solidFill>
                <a:latin typeface="Tw Cen MT"/>
                <a:cs typeface="Tw Cen MT"/>
              </a:rPr>
              <a:t>it is  </a:t>
            </a:r>
            <a:r>
              <a:rPr sz="1700" dirty="0">
                <a:solidFill>
                  <a:srgbClr val="FFFFFF"/>
                </a:solidFill>
                <a:latin typeface="Tw Cen MT"/>
                <a:cs typeface="Tw Cen MT"/>
              </a:rPr>
              <a:t>important </a:t>
            </a:r>
            <a:r>
              <a:rPr sz="1700" spc="-5" dirty="0">
                <a:solidFill>
                  <a:srgbClr val="FFFFFF"/>
                </a:solidFill>
                <a:latin typeface="Tw Cen MT"/>
                <a:cs typeface="Tw Cen MT"/>
              </a:rPr>
              <a:t>that </a:t>
            </a:r>
            <a:r>
              <a:rPr sz="1700" spc="-15" dirty="0">
                <a:solidFill>
                  <a:srgbClr val="FFFFFF"/>
                </a:solidFill>
                <a:latin typeface="Tw Cen MT"/>
                <a:cs typeface="Tw Cen MT"/>
              </a:rPr>
              <a:t>you </a:t>
            </a:r>
            <a:r>
              <a:rPr sz="1700" spc="-5" dirty="0">
                <a:solidFill>
                  <a:srgbClr val="FFFFFF"/>
                </a:solidFill>
                <a:latin typeface="Tw Cen MT"/>
                <a:cs typeface="Tw Cen MT"/>
              </a:rPr>
              <a:t>talk to an</a:t>
            </a:r>
            <a:r>
              <a:rPr sz="1700" spc="-25" dirty="0">
                <a:solidFill>
                  <a:srgbClr val="FFFFFF"/>
                </a:solidFill>
                <a:latin typeface="Tw Cen MT"/>
                <a:cs typeface="Tw Cen MT"/>
              </a:rPr>
              <a:t> </a:t>
            </a:r>
            <a:r>
              <a:rPr sz="1700" spc="-20" dirty="0">
                <a:solidFill>
                  <a:srgbClr val="FFFFFF"/>
                </a:solidFill>
                <a:latin typeface="Tw Cen MT"/>
                <a:cs typeface="Tw Cen MT"/>
              </a:rPr>
              <a:t>attorney.</a:t>
            </a:r>
            <a:endParaRPr sz="1700">
              <a:latin typeface="Tw Cen MT"/>
              <a:cs typeface="Tw Cen M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335B74"/>
          </a:solidFill>
        </p:spPr>
        <p:txBody>
          <a:bodyPr wrap="square" lIns="0" tIns="0" rIns="0" bIns="0" rtlCol="0"/>
          <a:lstStyle/>
          <a:p>
            <a:endParaRPr/>
          </a:p>
        </p:txBody>
      </p:sp>
      <p:sp>
        <p:nvSpPr>
          <p:cNvPr id="3" name="object 3"/>
          <p:cNvSpPr/>
          <p:nvPr/>
        </p:nvSpPr>
        <p:spPr>
          <a:xfrm>
            <a:off x="753237" y="826769"/>
            <a:ext cx="19050" cy="914400"/>
          </a:xfrm>
          <a:custGeom>
            <a:avLst/>
            <a:gdLst/>
            <a:ahLst/>
            <a:cxnLst/>
            <a:rect l="l" t="t" r="r" b="b"/>
            <a:pathLst>
              <a:path w="19050" h="914400">
                <a:moveTo>
                  <a:pt x="0" y="914400"/>
                </a:moveTo>
                <a:lnTo>
                  <a:pt x="19050" y="914400"/>
                </a:lnTo>
                <a:lnTo>
                  <a:pt x="19050" y="0"/>
                </a:lnTo>
                <a:lnTo>
                  <a:pt x="0" y="0"/>
                </a:lnTo>
                <a:lnTo>
                  <a:pt x="0" y="914400"/>
                </a:lnTo>
                <a:close/>
              </a:path>
            </a:pathLst>
          </a:custGeom>
          <a:solidFill>
            <a:srgbClr val="1CADE4"/>
          </a:solidFill>
        </p:spPr>
        <p:txBody>
          <a:bodyPr wrap="square" lIns="0" tIns="0" rIns="0" bIns="0" rtlCol="0"/>
          <a:lstStyle/>
          <a:p>
            <a:endParaRPr/>
          </a:p>
        </p:txBody>
      </p:sp>
      <p:sp>
        <p:nvSpPr>
          <p:cNvPr id="4" name="object 4"/>
          <p:cNvSpPr/>
          <p:nvPr/>
        </p:nvSpPr>
        <p:spPr>
          <a:xfrm>
            <a:off x="753237" y="826769"/>
            <a:ext cx="19050" cy="914400"/>
          </a:xfrm>
          <a:custGeom>
            <a:avLst/>
            <a:gdLst/>
            <a:ahLst/>
            <a:cxnLst/>
            <a:rect l="l" t="t" r="r" b="b"/>
            <a:pathLst>
              <a:path w="19050" h="914400">
                <a:moveTo>
                  <a:pt x="0" y="914400"/>
                </a:moveTo>
                <a:lnTo>
                  <a:pt x="19050" y="914400"/>
                </a:lnTo>
                <a:lnTo>
                  <a:pt x="19050" y="0"/>
                </a:lnTo>
                <a:lnTo>
                  <a:pt x="0" y="0"/>
                </a:lnTo>
                <a:lnTo>
                  <a:pt x="0" y="914400"/>
                </a:lnTo>
                <a:close/>
              </a:path>
            </a:pathLst>
          </a:custGeom>
          <a:solidFill>
            <a:srgbClr val="1CADE4"/>
          </a:solidFill>
        </p:spPr>
        <p:txBody>
          <a:bodyPr wrap="square" lIns="0" tIns="0" rIns="0" bIns="0" rtlCol="0"/>
          <a:lstStyle/>
          <a:p>
            <a:endParaRPr/>
          </a:p>
        </p:txBody>
      </p:sp>
      <p:sp>
        <p:nvSpPr>
          <p:cNvPr id="5" name="object 5"/>
          <p:cNvSpPr/>
          <p:nvPr/>
        </p:nvSpPr>
        <p:spPr>
          <a:xfrm>
            <a:off x="0" y="0"/>
            <a:ext cx="12192000" cy="6857999"/>
          </a:xfrm>
          <a:prstGeom prst="rect">
            <a:avLst/>
          </a:prstGeom>
          <a:blipFill>
            <a:blip r:embed="rId3"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1102867" y="842613"/>
            <a:ext cx="2672715" cy="801370"/>
          </a:xfrm>
          <a:prstGeom prst="rect">
            <a:avLst/>
          </a:prstGeom>
        </p:spPr>
        <p:txBody>
          <a:bodyPr vert="horz" wrap="square" lIns="0" tIns="0" rIns="0" bIns="0" rtlCol="0">
            <a:spAutoFit/>
          </a:bodyPr>
          <a:lstStyle/>
          <a:p>
            <a:pPr marL="12700">
              <a:lnSpc>
                <a:spcPct val="100000"/>
              </a:lnSpc>
            </a:pPr>
            <a:r>
              <a:rPr sz="5000" spc="50" dirty="0">
                <a:solidFill>
                  <a:srgbClr val="FFFFFF"/>
                </a:solidFill>
                <a:latin typeface="Tw Cen MT Condensed"/>
                <a:cs typeface="Tw Cen MT Condensed"/>
              </a:rPr>
              <a:t>BASIC</a:t>
            </a:r>
            <a:r>
              <a:rPr sz="5000" spc="135" dirty="0">
                <a:solidFill>
                  <a:srgbClr val="FFFFFF"/>
                </a:solidFill>
                <a:latin typeface="Tw Cen MT Condensed"/>
                <a:cs typeface="Tw Cen MT Condensed"/>
              </a:rPr>
              <a:t> </a:t>
            </a:r>
            <a:r>
              <a:rPr sz="5000" spc="90" dirty="0">
                <a:solidFill>
                  <a:srgbClr val="FFFFFF"/>
                </a:solidFill>
                <a:latin typeface="Tw Cen MT Condensed"/>
                <a:cs typeface="Tw Cen MT Condensed"/>
              </a:rPr>
              <a:t>RIGHTS</a:t>
            </a:r>
            <a:endParaRPr sz="5000">
              <a:latin typeface="Tw Cen MT Condensed"/>
              <a:cs typeface="Tw Cen MT Condensed"/>
            </a:endParaRPr>
          </a:p>
        </p:txBody>
      </p:sp>
      <p:sp>
        <p:nvSpPr>
          <p:cNvPr id="7" name="object 7"/>
          <p:cNvSpPr/>
          <p:nvPr/>
        </p:nvSpPr>
        <p:spPr>
          <a:xfrm>
            <a:off x="762762" y="826769"/>
            <a:ext cx="0" cy="914400"/>
          </a:xfrm>
          <a:custGeom>
            <a:avLst/>
            <a:gdLst/>
            <a:ahLst/>
            <a:cxnLst/>
            <a:rect l="l" t="t" r="r" b="b"/>
            <a:pathLst>
              <a:path h="914400">
                <a:moveTo>
                  <a:pt x="0" y="914400"/>
                </a:moveTo>
                <a:lnTo>
                  <a:pt x="0" y="0"/>
                </a:lnTo>
              </a:path>
            </a:pathLst>
          </a:custGeom>
          <a:ln w="19050">
            <a:solidFill>
              <a:srgbClr val="FFFFFF"/>
            </a:solidFill>
          </a:ln>
        </p:spPr>
        <p:txBody>
          <a:bodyPr wrap="square" lIns="0" tIns="0" rIns="0" bIns="0" rtlCol="0"/>
          <a:lstStyle/>
          <a:p>
            <a:endParaRPr/>
          </a:p>
        </p:txBody>
      </p:sp>
      <p:sp>
        <p:nvSpPr>
          <p:cNvPr id="8" name="object 8"/>
          <p:cNvSpPr txBox="1"/>
          <p:nvPr/>
        </p:nvSpPr>
        <p:spPr>
          <a:xfrm>
            <a:off x="337822" y="1847850"/>
            <a:ext cx="10591800" cy="4613910"/>
          </a:xfrm>
          <a:prstGeom prst="rect">
            <a:avLst/>
          </a:prstGeom>
        </p:spPr>
        <p:txBody>
          <a:bodyPr vert="horz" wrap="square" lIns="0" tIns="0" rIns="0" bIns="0" rtlCol="0">
            <a:spAutoFit/>
          </a:bodyPr>
          <a:lstStyle/>
          <a:p>
            <a:pPr marL="12700">
              <a:lnSpc>
                <a:spcPct val="100000"/>
              </a:lnSpc>
            </a:pPr>
            <a:r>
              <a:rPr sz="1800" spc="-20" dirty="0">
                <a:solidFill>
                  <a:srgbClr val="1CADE4"/>
                </a:solidFill>
                <a:latin typeface="Wingdings"/>
                <a:cs typeface="Wingdings"/>
              </a:rPr>
              <a:t></a:t>
            </a:r>
            <a:r>
              <a:rPr sz="1800" spc="-20" dirty="0">
                <a:solidFill>
                  <a:srgbClr val="FFFFFF"/>
                </a:solidFill>
                <a:latin typeface="Lucida Sans Unicode"/>
                <a:cs typeface="Lucida Sans Unicode"/>
              </a:rPr>
              <a:t>Food</a:t>
            </a:r>
            <a:endParaRPr sz="1800">
              <a:latin typeface="Lucida Sans Unicode"/>
              <a:cs typeface="Lucida Sans Unicode"/>
            </a:endParaRPr>
          </a:p>
          <a:p>
            <a:pPr marL="12700">
              <a:lnSpc>
                <a:spcPct val="100000"/>
              </a:lnSpc>
              <a:spcBef>
                <a:spcPts val="745"/>
              </a:spcBef>
            </a:pPr>
            <a:r>
              <a:rPr sz="1800" spc="-15" dirty="0">
                <a:solidFill>
                  <a:srgbClr val="1CADE4"/>
                </a:solidFill>
                <a:latin typeface="Wingdings"/>
                <a:cs typeface="Wingdings"/>
              </a:rPr>
              <a:t></a:t>
            </a:r>
            <a:r>
              <a:rPr sz="1800" spc="-15" dirty="0">
                <a:solidFill>
                  <a:srgbClr val="FFFFFF"/>
                </a:solidFill>
                <a:latin typeface="Lucida Sans Unicode"/>
                <a:cs typeface="Lucida Sans Unicode"/>
              </a:rPr>
              <a:t>School</a:t>
            </a:r>
            <a:endParaRPr sz="1800">
              <a:latin typeface="Lucida Sans Unicode"/>
              <a:cs typeface="Lucida Sans Unicode"/>
            </a:endParaRPr>
          </a:p>
          <a:p>
            <a:pPr marL="12700">
              <a:lnSpc>
                <a:spcPct val="100000"/>
              </a:lnSpc>
              <a:spcBef>
                <a:spcPts val="755"/>
              </a:spcBef>
            </a:pPr>
            <a:r>
              <a:rPr sz="1800" spc="-20" dirty="0">
                <a:solidFill>
                  <a:srgbClr val="1CADE4"/>
                </a:solidFill>
                <a:latin typeface="Wingdings"/>
                <a:cs typeface="Wingdings"/>
              </a:rPr>
              <a:t></a:t>
            </a:r>
            <a:r>
              <a:rPr sz="1800" spc="-20" dirty="0">
                <a:solidFill>
                  <a:srgbClr val="FFFFFF"/>
                </a:solidFill>
                <a:latin typeface="Lucida Sans Unicode"/>
                <a:cs typeface="Lucida Sans Unicode"/>
              </a:rPr>
              <a:t>Recreation;</a:t>
            </a:r>
            <a:r>
              <a:rPr sz="1800" spc="-125" dirty="0">
                <a:solidFill>
                  <a:srgbClr val="FFFFFF"/>
                </a:solidFill>
                <a:latin typeface="Lucida Sans Unicode"/>
                <a:cs typeface="Lucida Sans Unicode"/>
              </a:rPr>
              <a:t> </a:t>
            </a:r>
            <a:r>
              <a:rPr sz="1800" spc="-35" dirty="0">
                <a:solidFill>
                  <a:srgbClr val="FFFFFF"/>
                </a:solidFill>
                <a:latin typeface="Lucida Sans Unicode"/>
                <a:cs typeface="Lucida Sans Unicode"/>
              </a:rPr>
              <a:t>decision</a:t>
            </a:r>
            <a:r>
              <a:rPr sz="1800" spc="-150" dirty="0">
                <a:solidFill>
                  <a:srgbClr val="FFFFFF"/>
                </a:solidFill>
                <a:latin typeface="Lucida Sans Unicode"/>
                <a:cs typeface="Lucida Sans Unicode"/>
              </a:rPr>
              <a:t> </a:t>
            </a:r>
            <a:r>
              <a:rPr sz="1800" spc="30" dirty="0">
                <a:solidFill>
                  <a:srgbClr val="FFFFFF"/>
                </a:solidFill>
                <a:latin typeface="Lucida Sans Unicode"/>
                <a:cs typeface="Lucida Sans Unicode"/>
              </a:rPr>
              <a:t>to</a:t>
            </a:r>
            <a:r>
              <a:rPr sz="1800" spc="-125" dirty="0">
                <a:solidFill>
                  <a:srgbClr val="FFFFFF"/>
                </a:solidFill>
                <a:latin typeface="Lucida Sans Unicode"/>
                <a:cs typeface="Lucida Sans Unicode"/>
              </a:rPr>
              <a:t> </a:t>
            </a:r>
            <a:r>
              <a:rPr sz="1800" spc="-10" dirty="0">
                <a:solidFill>
                  <a:srgbClr val="FFFFFF"/>
                </a:solidFill>
                <a:latin typeface="Lucida Sans Unicode"/>
                <a:cs typeface="Lucida Sans Unicode"/>
              </a:rPr>
              <a:t>go</a:t>
            </a:r>
            <a:r>
              <a:rPr sz="1800" spc="-125" dirty="0">
                <a:solidFill>
                  <a:srgbClr val="FFFFFF"/>
                </a:solidFill>
                <a:latin typeface="Lucida Sans Unicode"/>
                <a:cs typeface="Lucida Sans Unicode"/>
              </a:rPr>
              <a:t> </a:t>
            </a:r>
            <a:r>
              <a:rPr sz="1800" spc="-15" dirty="0">
                <a:solidFill>
                  <a:srgbClr val="FFFFFF"/>
                </a:solidFill>
                <a:latin typeface="Lucida Sans Unicode"/>
                <a:cs typeface="Lucida Sans Unicode"/>
              </a:rPr>
              <a:t>or</a:t>
            </a:r>
            <a:r>
              <a:rPr sz="1800" spc="-130" dirty="0">
                <a:solidFill>
                  <a:srgbClr val="FFFFFF"/>
                </a:solidFill>
                <a:latin typeface="Lucida Sans Unicode"/>
                <a:cs typeface="Lucida Sans Unicode"/>
              </a:rPr>
              <a:t> </a:t>
            </a:r>
            <a:r>
              <a:rPr sz="1800" spc="10" dirty="0">
                <a:solidFill>
                  <a:srgbClr val="FFFFFF"/>
                </a:solidFill>
                <a:latin typeface="Lucida Sans Unicode"/>
                <a:cs typeface="Lucida Sans Unicode"/>
              </a:rPr>
              <a:t>not</a:t>
            </a:r>
            <a:r>
              <a:rPr sz="1800" spc="-130" dirty="0">
                <a:solidFill>
                  <a:srgbClr val="FFFFFF"/>
                </a:solidFill>
                <a:latin typeface="Lucida Sans Unicode"/>
                <a:cs typeface="Lucida Sans Unicode"/>
              </a:rPr>
              <a:t> </a:t>
            </a:r>
            <a:r>
              <a:rPr sz="1800" spc="30" dirty="0">
                <a:solidFill>
                  <a:srgbClr val="FFFFFF"/>
                </a:solidFill>
                <a:latin typeface="Lucida Sans Unicode"/>
                <a:cs typeface="Lucida Sans Unicode"/>
              </a:rPr>
              <a:t>to</a:t>
            </a:r>
            <a:r>
              <a:rPr sz="1800" spc="-140" dirty="0">
                <a:solidFill>
                  <a:srgbClr val="FFFFFF"/>
                </a:solidFill>
                <a:latin typeface="Lucida Sans Unicode"/>
                <a:cs typeface="Lucida Sans Unicode"/>
              </a:rPr>
              <a:t> </a:t>
            </a:r>
            <a:r>
              <a:rPr sz="1800" spc="-10" dirty="0">
                <a:solidFill>
                  <a:srgbClr val="FFFFFF"/>
                </a:solidFill>
                <a:latin typeface="Lucida Sans Unicode"/>
                <a:cs typeface="Lucida Sans Unicode"/>
              </a:rPr>
              <a:t>go</a:t>
            </a:r>
            <a:r>
              <a:rPr sz="1800" spc="-125" dirty="0">
                <a:solidFill>
                  <a:srgbClr val="FFFFFF"/>
                </a:solidFill>
                <a:latin typeface="Lucida Sans Unicode"/>
                <a:cs typeface="Lucida Sans Unicode"/>
              </a:rPr>
              <a:t> </a:t>
            </a:r>
            <a:r>
              <a:rPr sz="1800" spc="30" dirty="0">
                <a:solidFill>
                  <a:srgbClr val="FFFFFF"/>
                </a:solidFill>
                <a:latin typeface="Lucida Sans Unicode"/>
                <a:cs typeface="Lucida Sans Unicode"/>
              </a:rPr>
              <a:t>to</a:t>
            </a:r>
            <a:r>
              <a:rPr sz="1800" spc="-125" dirty="0">
                <a:solidFill>
                  <a:srgbClr val="FFFFFF"/>
                </a:solidFill>
                <a:latin typeface="Lucida Sans Unicode"/>
                <a:cs typeface="Lucida Sans Unicode"/>
              </a:rPr>
              <a:t> </a:t>
            </a:r>
            <a:r>
              <a:rPr sz="1800" spc="-35" dirty="0">
                <a:solidFill>
                  <a:srgbClr val="FFFFFF"/>
                </a:solidFill>
                <a:latin typeface="Lucida Sans Unicode"/>
                <a:cs typeface="Lucida Sans Unicode"/>
              </a:rPr>
              <a:t>church</a:t>
            </a:r>
            <a:endParaRPr sz="1800">
              <a:latin typeface="Lucida Sans Unicode"/>
              <a:cs typeface="Lucida Sans Unicode"/>
            </a:endParaRPr>
          </a:p>
          <a:p>
            <a:pPr marL="12700">
              <a:lnSpc>
                <a:spcPct val="100000"/>
              </a:lnSpc>
              <a:spcBef>
                <a:spcPts val="750"/>
              </a:spcBef>
            </a:pPr>
            <a:r>
              <a:rPr sz="1800" spc="-15" dirty="0">
                <a:solidFill>
                  <a:srgbClr val="1CADE4"/>
                </a:solidFill>
                <a:latin typeface="Wingdings"/>
                <a:cs typeface="Wingdings"/>
              </a:rPr>
              <a:t></a:t>
            </a:r>
            <a:r>
              <a:rPr sz="1800" spc="-15" dirty="0">
                <a:solidFill>
                  <a:srgbClr val="FFFFFF"/>
                </a:solidFill>
                <a:latin typeface="Lucida Sans Unicode"/>
                <a:cs typeface="Lucida Sans Unicode"/>
              </a:rPr>
              <a:t>Contact</a:t>
            </a:r>
            <a:r>
              <a:rPr sz="1800" spc="-155" dirty="0">
                <a:solidFill>
                  <a:srgbClr val="FFFFFF"/>
                </a:solidFill>
                <a:latin typeface="Lucida Sans Unicode"/>
                <a:cs typeface="Lucida Sans Unicode"/>
              </a:rPr>
              <a:t> </a:t>
            </a:r>
            <a:r>
              <a:rPr sz="1800" spc="35" dirty="0">
                <a:solidFill>
                  <a:srgbClr val="FFFFFF"/>
                </a:solidFill>
                <a:latin typeface="Lucida Sans Unicode"/>
                <a:cs typeface="Lucida Sans Unicode"/>
              </a:rPr>
              <a:t>with</a:t>
            </a:r>
            <a:r>
              <a:rPr sz="1800" spc="-160" dirty="0">
                <a:solidFill>
                  <a:srgbClr val="FFFFFF"/>
                </a:solidFill>
                <a:latin typeface="Lucida Sans Unicode"/>
                <a:cs typeface="Lucida Sans Unicode"/>
              </a:rPr>
              <a:t> </a:t>
            </a:r>
            <a:r>
              <a:rPr sz="1800" spc="-5" dirty="0">
                <a:solidFill>
                  <a:srgbClr val="FFFFFF"/>
                </a:solidFill>
                <a:latin typeface="Lucida Sans Unicode"/>
                <a:cs typeface="Lucida Sans Unicode"/>
              </a:rPr>
              <a:t>your</a:t>
            </a:r>
            <a:r>
              <a:rPr sz="1800" spc="-150" dirty="0">
                <a:solidFill>
                  <a:srgbClr val="FFFFFF"/>
                </a:solidFill>
                <a:latin typeface="Lucida Sans Unicode"/>
                <a:cs typeface="Lucida Sans Unicode"/>
              </a:rPr>
              <a:t> </a:t>
            </a:r>
            <a:r>
              <a:rPr sz="1800" spc="5" dirty="0">
                <a:solidFill>
                  <a:srgbClr val="FFFFFF"/>
                </a:solidFill>
                <a:latin typeface="Lucida Sans Unicode"/>
                <a:cs typeface="Lucida Sans Unicode"/>
              </a:rPr>
              <a:t>family</a:t>
            </a:r>
            <a:endParaRPr sz="1800">
              <a:latin typeface="Lucida Sans Unicode"/>
              <a:cs typeface="Lucida Sans Unicode"/>
            </a:endParaRPr>
          </a:p>
          <a:p>
            <a:pPr marL="12700">
              <a:lnSpc>
                <a:spcPct val="100000"/>
              </a:lnSpc>
              <a:spcBef>
                <a:spcPts val="740"/>
              </a:spcBef>
            </a:pPr>
            <a:r>
              <a:rPr sz="1800" dirty="0">
                <a:solidFill>
                  <a:srgbClr val="1CADE4"/>
                </a:solidFill>
                <a:latin typeface="Wingdings"/>
                <a:cs typeface="Wingdings"/>
              </a:rPr>
              <a:t></a:t>
            </a:r>
            <a:r>
              <a:rPr sz="1800" dirty="0">
                <a:solidFill>
                  <a:srgbClr val="FFFFFF"/>
                </a:solidFill>
                <a:latin typeface="Lucida Sans Unicode"/>
                <a:cs typeface="Lucida Sans Unicode"/>
              </a:rPr>
              <a:t>Medical</a:t>
            </a:r>
            <a:r>
              <a:rPr sz="1800" spc="-204" dirty="0">
                <a:solidFill>
                  <a:srgbClr val="FFFFFF"/>
                </a:solidFill>
                <a:latin typeface="Lucida Sans Unicode"/>
                <a:cs typeface="Lucida Sans Unicode"/>
              </a:rPr>
              <a:t> </a:t>
            </a:r>
            <a:r>
              <a:rPr sz="1800" spc="-20" dirty="0">
                <a:solidFill>
                  <a:srgbClr val="FFFFFF"/>
                </a:solidFill>
                <a:latin typeface="Lucida Sans Unicode"/>
                <a:cs typeface="Lucida Sans Unicode"/>
              </a:rPr>
              <a:t>care</a:t>
            </a:r>
            <a:endParaRPr sz="1800">
              <a:latin typeface="Lucida Sans Unicode"/>
              <a:cs typeface="Lucida Sans Unicode"/>
            </a:endParaRPr>
          </a:p>
          <a:p>
            <a:pPr marL="12700">
              <a:lnSpc>
                <a:spcPct val="100000"/>
              </a:lnSpc>
              <a:spcBef>
                <a:spcPts val="755"/>
              </a:spcBef>
            </a:pPr>
            <a:r>
              <a:rPr sz="1800" dirty="0">
                <a:solidFill>
                  <a:srgbClr val="1CADE4"/>
                </a:solidFill>
                <a:latin typeface="Wingdings"/>
                <a:cs typeface="Wingdings"/>
              </a:rPr>
              <a:t></a:t>
            </a:r>
            <a:r>
              <a:rPr sz="1800" dirty="0">
                <a:solidFill>
                  <a:srgbClr val="FFFFFF"/>
                </a:solidFill>
                <a:latin typeface="Lucida Sans Unicode"/>
                <a:cs typeface="Lucida Sans Unicode"/>
              </a:rPr>
              <a:t>Right</a:t>
            </a:r>
            <a:r>
              <a:rPr sz="1800" spc="-150" dirty="0">
                <a:solidFill>
                  <a:srgbClr val="FFFFFF"/>
                </a:solidFill>
                <a:latin typeface="Lucida Sans Unicode"/>
                <a:cs typeface="Lucida Sans Unicode"/>
              </a:rPr>
              <a:t> </a:t>
            </a:r>
            <a:r>
              <a:rPr sz="1800" spc="30" dirty="0">
                <a:solidFill>
                  <a:srgbClr val="FFFFFF"/>
                </a:solidFill>
                <a:latin typeface="Lucida Sans Unicode"/>
                <a:cs typeface="Lucida Sans Unicode"/>
              </a:rPr>
              <a:t>to</a:t>
            </a:r>
            <a:r>
              <a:rPr sz="1800" spc="-140" dirty="0">
                <a:solidFill>
                  <a:srgbClr val="FFFFFF"/>
                </a:solidFill>
                <a:latin typeface="Lucida Sans Unicode"/>
                <a:cs typeface="Lucida Sans Unicode"/>
              </a:rPr>
              <a:t> </a:t>
            </a:r>
            <a:r>
              <a:rPr sz="1800" spc="-35" dirty="0">
                <a:solidFill>
                  <a:srgbClr val="FFFFFF"/>
                </a:solidFill>
                <a:latin typeface="Lucida Sans Unicode"/>
                <a:cs typeface="Lucida Sans Unicode"/>
              </a:rPr>
              <a:t>speak</a:t>
            </a:r>
            <a:r>
              <a:rPr sz="1800" spc="-150" dirty="0">
                <a:solidFill>
                  <a:srgbClr val="FFFFFF"/>
                </a:solidFill>
                <a:latin typeface="Lucida Sans Unicode"/>
                <a:cs typeface="Lucida Sans Unicode"/>
              </a:rPr>
              <a:t> </a:t>
            </a:r>
            <a:r>
              <a:rPr sz="1800" spc="30" dirty="0">
                <a:solidFill>
                  <a:srgbClr val="FFFFFF"/>
                </a:solidFill>
                <a:latin typeface="Lucida Sans Unicode"/>
                <a:cs typeface="Lucida Sans Unicode"/>
              </a:rPr>
              <a:t>to</a:t>
            </a:r>
            <a:r>
              <a:rPr sz="1800" spc="-130" dirty="0">
                <a:solidFill>
                  <a:srgbClr val="FFFFFF"/>
                </a:solidFill>
                <a:latin typeface="Lucida Sans Unicode"/>
                <a:cs typeface="Lucida Sans Unicode"/>
              </a:rPr>
              <a:t> </a:t>
            </a:r>
            <a:r>
              <a:rPr sz="1800" dirty="0">
                <a:solidFill>
                  <a:srgbClr val="FFFFFF"/>
                </a:solidFill>
                <a:latin typeface="Lucida Sans Unicode"/>
                <a:cs typeface="Lucida Sans Unicode"/>
              </a:rPr>
              <a:t>an</a:t>
            </a:r>
            <a:r>
              <a:rPr sz="1800" spc="-114" dirty="0">
                <a:solidFill>
                  <a:srgbClr val="FFFFFF"/>
                </a:solidFill>
                <a:latin typeface="Lucida Sans Unicode"/>
                <a:cs typeface="Lucida Sans Unicode"/>
              </a:rPr>
              <a:t> </a:t>
            </a:r>
            <a:r>
              <a:rPr sz="1800" spc="5" dirty="0">
                <a:solidFill>
                  <a:srgbClr val="FFFFFF"/>
                </a:solidFill>
                <a:latin typeface="Lucida Sans Unicode"/>
                <a:cs typeface="Lucida Sans Unicode"/>
              </a:rPr>
              <a:t>attorney</a:t>
            </a:r>
            <a:endParaRPr sz="1800">
              <a:latin typeface="Lucida Sans Unicode"/>
              <a:cs typeface="Lucida Sans Unicode"/>
            </a:endParaRPr>
          </a:p>
          <a:p>
            <a:pPr marL="12700">
              <a:lnSpc>
                <a:spcPct val="100000"/>
              </a:lnSpc>
              <a:spcBef>
                <a:spcPts val="755"/>
              </a:spcBef>
            </a:pPr>
            <a:r>
              <a:rPr sz="1800" dirty="0">
                <a:solidFill>
                  <a:srgbClr val="1CADE4"/>
                </a:solidFill>
                <a:latin typeface="Wingdings"/>
                <a:cs typeface="Wingdings"/>
              </a:rPr>
              <a:t></a:t>
            </a:r>
            <a:r>
              <a:rPr sz="1800" dirty="0">
                <a:solidFill>
                  <a:srgbClr val="FFFFFF"/>
                </a:solidFill>
                <a:latin typeface="Lucida Sans Unicode"/>
                <a:cs typeface="Lucida Sans Unicode"/>
              </a:rPr>
              <a:t>Right</a:t>
            </a:r>
            <a:r>
              <a:rPr sz="1800" spc="-145" dirty="0">
                <a:solidFill>
                  <a:srgbClr val="FFFFFF"/>
                </a:solidFill>
                <a:latin typeface="Lucida Sans Unicode"/>
                <a:cs typeface="Lucida Sans Unicode"/>
              </a:rPr>
              <a:t> </a:t>
            </a:r>
            <a:r>
              <a:rPr sz="1800" spc="5" dirty="0">
                <a:solidFill>
                  <a:srgbClr val="FFFFFF"/>
                </a:solidFill>
                <a:latin typeface="Lucida Sans Unicode"/>
                <a:cs typeface="Lucida Sans Unicode"/>
              </a:rPr>
              <a:t>not</a:t>
            </a:r>
            <a:r>
              <a:rPr sz="1800" spc="-130" dirty="0">
                <a:solidFill>
                  <a:srgbClr val="FFFFFF"/>
                </a:solidFill>
                <a:latin typeface="Lucida Sans Unicode"/>
                <a:cs typeface="Lucida Sans Unicode"/>
              </a:rPr>
              <a:t> </a:t>
            </a:r>
            <a:r>
              <a:rPr sz="1800" spc="30" dirty="0">
                <a:solidFill>
                  <a:srgbClr val="FFFFFF"/>
                </a:solidFill>
                <a:latin typeface="Lucida Sans Unicode"/>
                <a:cs typeface="Lucida Sans Unicode"/>
              </a:rPr>
              <a:t>to</a:t>
            </a:r>
            <a:r>
              <a:rPr sz="1800" spc="-125" dirty="0">
                <a:solidFill>
                  <a:srgbClr val="FFFFFF"/>
                </a:solidFill>
                <a:latin typeface="Lucida Sans Unicode"/>
                <a:cs typeface="Lucida Sans Unicode"/>
              </a:rPr>
              <a:t> </a:t>
            </a:r>
            <a:r>
              <a:rPr sz="1800" spc="-35" dirty="0">
                <a:solidFill>
                  <a:srgbClr val="FFFFFF"/>
                </a:solidFill>
                <a:latin typeface="Lucida Sans Unicode"/>
                <a:cs typeface="Lucida Sans Unicode"/>
              </a:rPr>
              <a:t>speak</a:t>
            </a:r>
            <a:r>
              <a:rPr sz="1800" spc="-130" dirty="0">
                <a:solidFill>
                  <a:srgbClr val="FFFFFF"/>
                </a:solidFill>
                <a:latin typeface="Lucida Sans Unicode"/>
                <a:cs typeface="Lucida Sans Unicode"/>
              </a:rPr>
              <a:t> </a:t>
            </a:r>
            <a:r>
              <a:rPr sz="1800" spc="30" dirty="0">
                <a:solidFill>
                  <a:srgbClr val="FFFFFF"/>
                </a:solidFill>
                <a:latin typeface="Lucida Sans Unicode"/>
                <a:cs typeface="Lucida Sans Unicode"/>
              </a:rPr>
              <a:t>to</a:t>
            </a:r>
            <a:r>
              <a:rPr sz="1800" spc="-140" dirty="0">
                <a:solidFill>
                  <a:srgbClr val="FFFFFF"/>
                </a:solidFill>
                <a:latin typeface="Lucida Sans Unicode"/>
                <a:cs typeface="Lucida Sans Unicode"/>
              </a:rPr>
              <a:t> </a:t>
            </a:r>
            <a:r>
              <a:rPr sz="1800" dirty="0">
                <a:solidFill>
                  <a:srgbClr val="FFFFFF"/>
                </a:solidFill>
                <a:latin typeface="Lucida Sans Unicode"/>
                <a:cs typeface="Lucida Sans Unicode"/>
              </a:rPr>
              <a:t>anyone</a:t>
            </a:r>
            <a:r>
              <a:rPr sz="1800" spc="-145" dirty="0">
                <a:solidFill>
                  <a:srgbClr val="FFFFFF"/>
                </a:solidFill>
                <a:latin typeface="Lucida Sans Unicode"/>
                <a:cs typeface="Lucida Sans Unicode"/>
              </a:rPr>
              <a:t> </a:t>
            </a:r>
            <a:r>
              <a:rPr sz="1800" spc="15" dirty="0">
                <a:solidFill>
                  <a:srgbClr val="FFFFFF"/>
                </a:solidFill>
                <a:latin typeface="Lucida Sans Unicode"/>
                <a:cs typeface="Lucida Sans Unicode"/>
              </a:rPr>
              <a:t>if</a:t>
            </a:r>
            <a:r>
              <a:rPr sz="1800" spc="-125" dirty="0">
                <a:solidFill>
                  <a:srgbClr val="FFFFFF"/>
                </a:solidFill>
                <a:latin typeface="Lucida Sans Unicode"/>
                <a:cs typeface="Lucida Sans Unicode"/>
              </a:rPr>
              <a:t> </a:t>
            </a:r>
            <a:r>
              <a:rPr sz="1800" spc="15" dirty="0">
                <a:solidFill>
                  <a:srgbClr val="FFFFFF"/>
                </a:solidFill>
                <a:latin typeface="Lucida Sans Unicode"/>
                <a:cs typeface="Lucida Sans Unicode"/>
              </a:rPr>
              <a:t>you</a:t>
            </a:r>
            <a:r>
              <a:rPr sz="1800" spc="-150" dirty="0">
                <a:solidFill>
                  <a:srgbClr val="FFFFFF"/>
                </a:solidFill>
                <a:latin typeface="Lucida Sans Unicode"/>
                <a:cs typeface="Lucida Sans Unicode"/>
              </a:rPr>
              <a:t> </a:t>
            </a:r>
            <a:r>
              <a:rPr sz="1800" spc="30" dirty="0">
                <a:solidFill>
                  <a:srgbClr val="FFFFFF"/>
                </a:solidFill>
                <a:latin typeface="Lucida Sans Unicode"/>
                <a:cs typeface="Lucida Sans Unicode"/>
              </a:rPr>
              <a:t>don't</a:t>
            </a:r>
            <a:r>
              <a:rPr sz="1800" spc="-145" dirty="0">
                <a:solidFill>
                  <a:srgbClr val="FFFFFF"/>
                </a:solidFill>
                <a:latin typeface="Lucida Sans Unicode"/>
                <a:cs typeface="Lucida Sans Unicode"/>
              </a:rPr>
              <a:t> </a:t>
            </a:r>
            <a:r>
              <a:rPr sz="1800" spc="40" dirty="0">
                <a:solidFill>
                  <a:srgbClr val="FFFFFF"/>
                </a:solidFill>
                <a:latin typeface="Lucida Sans Unicode"/>
                <a:cs typeface="Lucida Sans Unicode"/>
              </a:rPr>
              <a:t>want</a:t>
            </a:r>
            <a:r>
              <a:rPr sz="1800" spc="-145" dirty="0">
                <a:solidFill>
                  <a:srgbClr val="FFFFFF"/>
                </a:solidFill>
                <a:latin typeface="Lucida Sans Unicode"/>
                <a:cs typeface="Lucida Sans Unicode"/>
              </a:rPr>
              <a:t> </a:t>
            </a:r>
            <a:r>
              <a:rPr sz="1800" spc="30" dirty="0">
                <a:solidFill>
                  <a:srgbClr val="FFFFFF"/>
                </a:solidFill>
                <a:latin typeface="Lucida Sans Unicode"/>
                <a:cs typeface="Lucida Sans Unicode"/>
              </a:rPr>
              <a:t>to</a:t>
            </a:r>
            <a:endParaRPr sz="1800">
              <a:latin typeface="Lucida Sans Unicode"/>
              <a:cs typeface="Lucida Sans Unicode"/>
            </a:endParaRPr>
          </a:p>
          <a:p>
            <a:pPr marL="12700">
              <a:lnSpc>
                <a:spcPct val="100000"/>
              </a:lnSpc>
              <a:spcBef>
                <a:spcPts val="740"/>
              </a:spcBef>
            </a:pPr>
            <a:r>
              <a:rPr sz="1800" spc="-10" dirty="0">
                <a:solidFill>
                  <a:srgbClr val="1CADE4"/>
                </a:solidFill>
                <a:latin typeface="Wingdings"/>
                <a:cs typeface="Wingdings"/>
              </a:rPr>
              <a:t></a:t>
            </a:r>
            <a:r>
              <a:rPr sz="1800" spc="-10" dirty="0">
                <a:solidFill>
                  <a:srgbClr val="FFFFFF"/>
                </a:solidFill>
                <a:latin typeface="Lucida Sans Unicode"/>
                <a:cs typeface="Lucida Sans Unicode"/>
              </a:rPr>
              <a:t>Reunification</a:t>
            </a:r>
            <a:r>
              <a:rPr sz="1800" spc="-155" dirty="0">
                <a:solidFill>
                  <a:srgbClr val="FFFFFF"/>
                </a:solidFill>
                <a:latin typeface="Lucida Sans Unicode"/>
                <a:cs typeface="Lucida Sans Unicode"/>
              </a:rPr>
              <a:t> </a:t>
            </a:r>
            <a:r>
              <a:rPr sz="1800" spc="35" dirty="0">
                <a:solidFill>
                  <a:srgbClr val="FFFFFF"/>
                </a:solidFill>
                <a:latin typeface="Lucida Sans Unicode"/>
                <a:cs typeface="Lucida Sans Unicode"/>
              </a:rPr>
              <a:t>with</a:t>
            </a:r>
            <a:r>
              <a:rPr sz="1800" spc="-140" dirty="0">
                <a:solidFill>
                  <a:srgbClr val="FFFFFF"/>
                </a:solidFill>
                <a:latin typeface="Lucida Sans Unicode"/>
                <a:cs typeface="Lucida Sans Unicode"/>
              </a:rPr>
              <a:t> </a:t>
            </a:r>
            <a:r>
              <a:rPr sz="1800" spc="-5" dirty="0">
                <a:solidFill>
                  <a:srgbClr val="FFFFFF"/>
                </a:solidFill>
                <a:latin typeface="Lucida Sans Unicode"/>
                <a:cs typeface="Lucida Sans Unicode"/>
              </a:rPr>
              <a:t>your</a:t>
            </a:r>
            <a:r>
              <a:rPr sz="1800" spc="-150" dirty="0">
                <a:solidFill>
                  <a:srgbClr val="FFFFFF"/>
                </a:solidFill>
                <a:latin typeface="Lucida Sans Unicode"/>
                <a:cs typeface="Lucida Sans Unicode"/>
              </a:rPr>
              <a:t> </a:t>
            </a:r>
            <a:r>
              <a:rPr sz="1800" spc="5" dirty="0">
                <a:solidFill>
                  <a:srgbClr val="FFFFFF"/>
                </a:solidFill>
                <a:latin typeface="Lucida Sans Unicode"/>
                <a:cs typeface="Lucida Sans Unicode"/>
              </a:rPr>
              <a:t>family</a:t>
            </a:r>
            <a:r>
              <a:rPr sz="1800" spc="-145" dirty="0">
                <a:solidFill>
                  <a:srgbClr val="FFFFFF"/>
                </a:solidFill>
                <a:latin typeface="Lucida Sans Unicode"/>
                <a:cs typeface="Lucida Sans Unicode"/>
              </a:rPr>
              <a:t> </a:t>
            </a:r>
            <a:r>
              <a:rPr sz="1800" spc="-15" dirty="0">
                <a:solidFill>
                  <a:srgbClr val="FFFFFF"/>
                </a:solidFill>
                <a:latin typeface="Lucida Sans Unicode"/>
                <a:cs typeface="Lucida Sans Unicode"/>
              </a:rPr>
              <a:t>or</a:t>
            </a:r>
            <a:r>
              <a:rPr sz="1800" spc="-125" dirty="0">
                <a:solidFill>
                  <a:srgbClr val="FFFFFF"/>
                </a:solidFill>
                <a:latin typeface="Lucida Sans Unicode"/>
                <a:cs typeface="Lucida Sans Unicode"/>
              </a:rPr>
              <a:t> </a:t>
            </a:r>
            <a:r>
              <a:rPr sz="1800" spc="-50" dirty="0">
                <a:solidFill>
                  <a:srgbClr val="FFFFFF"/>
                </a:solidFill>
                <a:latin typeface="Lucida Sans Unicode"/>
                <a:cs typeface="Lucida Sans Unicode"/>
              </a:rPr>
              <a:t>sponsor</a:t>
            </a:r>
            <a:endParaRPr sz="1800">
              <a:latin typeface="Lucida Sans Unicode"/>
              <a:cs typeface="Lucida Sans Unicode"/>
            </a:endParaRPr>
          </a:p>
          <a:p>
            <a:pPr marL="12700">
              <a:lnSpc>
                <a:spcPct val="100000"/>
              </a:lnSpc>
              <a:spcBef>
                <a:spcPts val="750"/>
              </a:spcBef>
            </a:pPr>
            <a:r>
              <a:rPr sz="1800" spc="-20" dirty="0">
                <a:solidFill>
                  <a:srgbClr val="1CADE4"/>
                </a:solidFill>
                <a:latin typeface="Wingdings"/>
                <a:cs typeface="Wingdings"/>
              </a:rPr>
              <a:t></a:t>
            </a:r>
            <a:r>
              <a:rPr sz="1800" spc="-20" dirty="0">
                <a:solidFill>
                  <a:srgbClr val="FFFFFF"/>
                </a:solidFill>
                <a:latin typeface="Lucida Sans Unicode"/>
                <a:cs typeface="Lucida Sans Unicode"/>
              </a:rPr>
              <a:t>To</a:t>
            </a:r>
            <a:r>
              <a:rPr sz="1800" spc="-114" dirty="0">
                <a:solidFill>
                  <a:srgbClr val="FFFFFF"/>
                </a:solidFill>
                <a:latin typeface="Lucida Sans Unicode"/>
                <a:cs typeface="Lucida Sans Unicode"/>
              </a:rPr>
              <a:t> </a:t>
            </a:r>
            <a:r>
              <a:rPr sz="1800" spc="-15" dirty="0">
                <a:solidFill>
                  <a:srgbClr val="FFFFFF"/>
                </a:solidFill>
                <a:latin typeface="Lucida Sans Unicode"/>
                <a:cs typeface="Lucida Sans Unicode"/>
              </a:rPr>
              <a:t>be</a:t>
            </a:r>
            <a:r>
              <a:rPr sz="1800" spc="-120" dirty="0">
                <a:solidFill>
                  <a:srgbClr val="FFFFFF"/>
                </a:solidFill>
                <a:latin typeface="Lucida Sans Unicode"/>
                <a:cs typeface="Lucida Sans Unicode"/>
              </a:rPr>
              <a:t> </a:t>
            </a:r>
            <a:r>
              <a:rPr sz="1800" spc="-40" dirty="0">
                <a:solidFill>
                  <a:srgbClr val="FFFFFF"/>
                </a:solidFill>
                <a:latin typeface="Lucida Sans Unicode"/>
                <a:cs typeface="Lucida Sans Unicode"/>
              </a:rPr>
              <a:t>respected,</a:t>
            </a:r>
            <a:r>
              <a:rPr sz="1800" spc="-130" dirty="0">
                <a:solidFill>
                  <a:srgbClr val="FFFFFF"/>
                </a:solidFill>
                <a:latin typeface="Lucida Sans Unicode"/>
                <a:cs typeface="Lucida Sans Unicode"/>
              </a:rPr>
              <a:t> </a:t>
            </a:r>
            <a:r>
              <a:rPr sz="1800" spc="-25" dirty="0">
                <a:solidFill>
                  <a:srgbClr val="FFFFFF"/>
                </a:solidFill>
                <a:latin typeface="Lucida Sans Unicode"/>
                <a:cs typeface="Lucida Sans Unicode"/>
              </a:rPr>
              <a:t>cared</a:t>
            </a:r>
            <a:r>
              <a:rPr sz="1800" spc="-140" dirty="0">
                <a:solidFill>
                  <a:srgbClr val="FFFFFF"/>
                </a:solidFill>
                <a:latin typeface="Lucida Sans Unicode"/>
                <a:cs typeface="Lucida Sans Unicode"/>
              </a:rPr>
              <a:t> </a:t>
            </a:r>
            <a:r>
              <a:rPr sz="1800" spc="-5" dirty="0">
                <a:solidFill>
                  <a:srgbClr val="FFFFFF"/>
                </a:solidFill>
                <a:latin typeface="Lucida Sans Unicode"/>
                <a:cs typeface="Lucida Sans Unicode"/>
              </a:rPr>
              <a:t>for</a:t>
            </a:r>
            <a:r>
              <a:rPr sz="1800" spc="-120" dirty="0">
                <a:solidFill>
                  <a:srgbClr val="FFFFFF"/>
                </a:solidFill>
                <a:latin typeface="Lucida Sans Unicode"/>
                <a:cs typeface="Lucida Sans Unicode"/>
              </a:rPr>
              <a:t> </a:t>
            </a:r>
            <a:r>
              <a:rPr sz="1800" spc="-10" dirty="0">
                <a:solidFill>
                  <a:srgbClr val="FFFFFF"/>
                </a:solidFill>
                <a:latin typeface="Lucida Sans Unicode"/>
                <a:cs typeface="Lucida Sans Unicode"/>
              </a:rPr>
              <a:t>and</a:t>
            </a:r>
            <a:r>
              <a:rPr sz="1800" spc="-125" dirty="0">
                <a:solidFill>
                  <a:srgbClr val="FFFFFF"/>
                </a:solidFill>
                <a:latin typeface="Lucida Sans Unicode"/>
                <a:cs typeface="Lucida Sans Unicode"/>
              </a:rPr>
              <a:t> </a:t>
            </a:r>
            <a:r>
              <a:rPr sz="1800" spc="-15" dirty="0">
                <a:solidFill>
                  <a:srgbClr val="FFFFFF"/>
                </a:solidFill>
                <a:latin typeface="Lucida Sans Unicode"/>
                <a:cs typeface="Lucida Sans Unicode"/>
              </a:rPr>
              <a:t>protected</a:t>
            </a:r>
            <a:r>
              <a:rPr sz="1800" spc="-140" dirty="0">
                <a:solidFill>
                  <a:srgbClr val="FFFFFF"/>
                </a:solidFill>
                <a:latin typeface="Lucida Sans Unicode"/>
                <a:cs typeface="Lucida Sans Unicode"/>
              </a:rPr>
              <a:t> </a:t>
            </a:r>
            <a:r>
              <a:rPr sz="1800" spc="-5" dirty="0">
                <a:solidFill>
                  <a:srgbClr val="FFFFFF"/>
                </a:solidFill>
                <a:latin typeface="Lucida Sans Unicode"/>
                <a:cs typeface="Lucida Sans Unicode"/>
              </a:rPr>
              <a:t>in</a:t>
            </a:r>
            <a:r>
              <a:rPr sz="1800" spc="-114" dirty="0">
                <a:solidFill>
                  <a:srgbClr val="FFFFFF"/>
                </a:solidFill>
                <a:latin typeface="Lucida Sans Unicode"/>
                <a:cs typeface="Lucida Sans Unicode"/>
              </a:rPr>
              <a:t> </a:t>
            </a:r>
            <a:r>
              <a:rPr sz="1800" spc="10" dirty="0">
                <a:solidFill>
                  <a:srgbClr val="FFFFFF"/>
                </a:solidFill>
                <a:latin typeface="Lucida Sans Unicode"/>
                <a:cs typeface="Lucida Sans Unicode"/>
              </a:rPr>
              <a:t>the</a:t>
            </a:r>
            <a:r>
              <a:rPr sz="1800" spc="-125" dirty="0">
                <a:solidFill>
                  <a:srgbClr val="FFFFFF"/>
                </a:solidFill>
                <a:latin typeface="Lucida Sans Unicode"/>
                <a:cs typeface="Lucida Sans Unicode"/>
              </a:rPr>
              <a:t> </a:t>
            </a:r>
            <a:r>
              <a:rPr sz="1800" spc="-30" dirty="0">
                <a:solidFill>
                  <a:srgbClr val="FFFFFF"/>
                </a:solidFill>
                <a:latin typeface="Lucida Sans Unicode"/>
                <a:cs typeface="Lucida Sans Unicode"/>
              </a:rPr>
              <a:t>shelter.</a:t>
            </a:r>
            <a:r>
              <a:rPr sz="1800" spc="-114" dirty="0">
                <a:solidFill>
                  <a:srgbClr val="FFFFFF"/>
                </a:solidFill>
                <a:latin typeface="Lucida Sans Unicode"/>
                <a:cs typeface="Lucida Sans Unicode"/>
              </a:rPr>
              <a:t> </a:t>
            </a:r>
            <a:r>
              <a:rPr sz="1800" spc="20" dirty="0">
                <a:solidFill>
                  <a:srgbClr val="FFFFFF"/>
                </a:solidFill>
                <a:latin typeface="Lucida Sans Unicode"/>
                <a:cs typeface="Lucida Sans Unicode"/>
              </a:rPr>
              <a:t>NO</a:t>
            </a:r>
            <a:r>
              <a:rPr sz="1800" spc="-130" dirty="0">
                <a:solidFill>
                  <a:srgbClr val="FFFFFF"/>
                </a:solidFill>
                <a:latin typeface="Lucida Sans Unicode"/>
                <a:cs typeface="Lucida Sans Unicode"/>
              </a:rPr>
              <a:t> </a:t>
            </a:r>
            <a:r>
              <a:rPr sz="1800" spc="30" dirty="0">
                <a:solidFill>
                  <a:srgbClr val="FFFFFF"/>
                </a:solidFill>
                <a:latin typeface="Lucida Sans Unicode"/>
                <a:cs typeface="Lucida Sans Unicode"/>
              </a:rPr>
              <a:t>to</a:t>
            </a:r>
            <a:r>
              <a:rPr sz="1800" spc="-114" dirty="0">
                <a:solidFill>
                  <a:srgbClr val="FFFFFF"/>
                </a:solidFill>
                <a:latin typeface="Lucida Sans Unicode"/>
                <a:cs typeface="Lucida Sans Unicode"/>
              </a:rPr>
              <a:t> </a:t>
            </a:r>
            <a:r>
              <a:rPr sz="1800" spc="-45" dirty="0">
                <a:solidFill>
                  <a:srgbClr val="FFFFFF"/>
                </a:solidFill>
                <a:latin typeface="Lucida Sans Unicode"/>
                <a:cs typeface="Lucida Sans Unicode"/>
              </a:rPr>
              <a:t>sexual</a:t>
            </a:r>
            <a:r>
              <a:rPr sz="1800" spc="-114" dirty="0">
                <a:solidFill>
                  <a:srgbClr val="FFFFFF"/>
                </a:solidFill>
                <a:latin typeface="Lucida Sans Unicode"/>
                <a:cs typeface="Lucida Sans Unicode"/>
              </a:rPr>
              <a:t> </a:t>
            </a:r>
            <a:r>
              <a:rPr sz="1800" spc="-35" dirty="0">
                <a:solidFill>
                  <a:srgbClr val="FFFFFF"/>
                </a:solidFill>
                <a:latin typeface="Lucida Sans Unicode"/>
                <a:cs typeface="Lucida Sans Unicode"/>
              </a:rPr>
              <a:t>abuse</a:t>
            </a:r>
            <a:r>
              <a:rPr sz="1800" spc="-135" dirty="0">
                <a:solidFill>
                  <a:srgbClr val="FFFFFF"/>
                </a:solidFill>
                <a:latin typeface="Lucida Sans Unicode"/>
                <a:cs typeface="Lucida Sans Unicode"/>
              </a:rPr>
              <a:t> </a:t>
            </a:r>
            <a:r>
              <a:rPr sz="1800" spc="-15" dirty="0">
                <a:solidFill>
                  <a:srgbClr val="FFFFFF"/>
                </a:solidFill>
                <a:latin typeface="Lucida Sans Unicode"/>
                <a:cs typeface="Lucida Sans Unicode"/>
              </a:rPr>
              <a:t>or</a:t>
            </a:r>
            <a:r>
              <a:rPr sz="1800" spc="-120" dirty="0">
                <a:solidFill>
                  <a:srgbClr val="FFFFFF"/>
                </a:solidFill>
                <a:latin typeface="Lucida Sans Unicode"/>
                <a:cs typeface="Lucida Sans Unicode"/>
              </a:rPr>
              <a:t> </a:t>
            </a:r>
            <a:r>
              <a:rPr sz="1800" spc="-45" dirty="0">
                <a:solidFill>
                  <a:srgbClr val="FFFFFF"/>
                </a:solidFill>
                <a:latin typeface="Lucida Sans Unicode"/>
                <a:cs typeface="Lucida Sans Unicode"/>
              </a:rPr>
              <a:t>sexual</a:t>
            </a:r>
            <a:r>
              <a:rPr sz="1800" spc="-114" dirty="0">
                <a:solidFill>
                  <a:srgbClr val="FFFFFF"/>
                </a:solidFill>
                <a:latin typeface="Lucida Sans Unicode"/>
                <a:cs typeface="Lucida Sans Unicode"/>
              </a:rPr>
              <a:t> </a:t>
            </a:r>
            <a:r>
              <a:rPr sz="1800" spc="-35" dirty="0">
                <a:solidFill>
                  <a:srgbClr val="FFFFFF"/>
                </a:solidFill>
                <a:latin typeface="Lucida Sans Unicode"/>
                <a:cs typeface="Lucida Sans Unicode"/>
              </a:rPr>
              <a:t>harassment</a:t>
            </a:r>
            <a:endParaRPr sz="1800">
              <a:latin typeface="Lucida Sans Unicode"/>
              <a:cs typeface="Lucida Sans Unicode"/>
            </a:endParaRPr>
          </a:p>
          <a:p>
            <a:pPr marL="12700">
              <a:lnSpc>
                <a:spcPct val="100000"/>
              </a:lnSpc>
              <a:spcBef>
                <a:spcPts val="750"/>
              </a:spcBef>
            </a:pPr>
            <a:r>
              <a:rPr sz="1800" dirty="0">
                <a:solidFill>
                  <a:srgbClr val="1CADE4"/>
                </a:solidFill>
                <a:latin typeface="Wingdings"/>
                <a:cs typeface="Wingdings"/>
              </a:rPr>
              <a:t></a:t>
            </a:r>
            <a:r>
              <a:rPr sz="1800" dirty="0">
                <a:solidFill>
                  <a:srgbClr val="FFFFFF"/>
                </a:solidFill>
                <a:latin typeface="Lucida Sans Unicode"/>
                <a:cs typeface="Lucida Sans Unicode"/>
              </a:rPr>
              <a:t>Right</a:t>
            </a:r>
            <a:r>
              <a:rPr sz="1800" spc="-145" dirty="0">
                <a:solidFill>
                  <a:srgbClr val="FFFFFF"/>
                </a:solidFill>
                <a:latin typeface="Lucida Sans Unicode"/>
                <a:cs typeface="Lucida Sans Unicode"/>
              </a:rPr>
              <a:t> </a:t>
            </a:r>
            <a:r>
              <a:rPr sz="1800" spc="30" dirty="0">
                <a:solidFill>
                  <a:srgbClr val="FFFFFF"/>
                </a:solidFill>
                <a:latin typeface="Lucida Sans Unicode"/>
                <a:cs typeface="Lucida Sans Unicode"/>
              </a:rPr>
              <a:t>to</a:t>
            </a:r>
            <a:r>
              <a:rPr sz="1800" spc="-140" dirty="0">
                <a:solidFill>
                  <a:srgbClr val="FFFFFF"/>
                </a:solidFill>
                <a:latin typeface="Lucida Sans Unicode"/>
                <a:cs typeface="Lucida Sans Unicode"/>
              </a:rPr>
              <a:t> </a:t>
            </a:r>
            <a:r>
              <a:rPr sz="1800" spc="-25" dirty="0">
                <a:solidFill>
                  <a:srgbClr val="FFFFFF"/>
                </a:solidFill>
                <a:latin typeface="Lucida Sans Unicode"/>
                <a:cs typeface="Lucida Sans Unicode"/>
              </a:rPr>
              <a:t>decide</a:t>
            </a:r>
            <a:r>
              <a:rPr sz="1800" spc="-155" dirty="0">
                <a:solidFill>
                  <a:srgbClr val="FFFFFF"/>
                </a:solidFill>
                <a:latin typeface="Lucida Sans Unicode"/>
                <a:cs typeface="Lucida Sans Unicode"/>
              </a:rPr>
              <a:t> </a:t>
            </a:r>
            <a:r>
              <a:rPr sz="1800" dirty="0">
                <a:solidFill>
                  <a:srgbClr val="FFFFFF"/>
                </a:solidFill>
                <a:latin typeface="Lucida Sans Unicode"/>
                <a:cs typeface="Lucida Sans Unicode"/>
              </a:rPr>
              <a:t>about</a:t>
            </a:r>
            <a:r>
              <a:rPr sz="1800" spc="-145" dirty="0">
                <a:solidFill>
                  <a:srgbClr val="FFFFFF"/>
                </a:solidFill>
                <a:latin typeface="Lucida Sans Unicode"/>
                <a:cs typeface="Lucida Sans Unicode"/>
              </a:rPr>
              <a:t> </a:t>
            </a:r>
            <a:r>
              <a:rPr sz="1800" spc="-5" dirty="0">
                <a:solidFill>
                  <a:srgbClr val="FFFFFF"/>
                </a:solidFill>
                <a:latin typeface="Lucida Sans Unicode"/>
                <a:cs typeface="Lucida Sans Unicode"/>
              </a:rPr>
              <a:t>your</a:t>
            </a:r>
            <a:r>
              <a:rPr sz="1800" spc="-140" dirty="0">
                <a:solidFill>
                  <a:srgbClr val="FFFFFF"/>
                </a:solidFill>
                <a:latin typeface="Lucida Sans Unicode"/>
                <a:cs typeface="Lucida Sans Unicode"/>
              </a:rPr>
              <a:t> </a:t>
            </a:r>
            <a:r>
              <a:rPr sz="1800" spc="-20" dirty="0">
                <a:solidFill>
                  <a:srgbClr val="FFFFFF"/>
                </a:solidFill>
                <a:latin typeface="Lucida Sans Unicode"/>
                <a:cs typeface="Lucida Sans Unicode"/>
              </a:rPr>
              <a:t>pregnancy</a:t>
            </a:r>
            <a:endParaRPr sz="1800">
              <a:latin typeface="Lucida Sans Unicode"/>
              <a:cs typeface="Lucida Sans Unicode"/>
            </a:endParaRPr>
          </a:p>
          <a:p>
            <a:pPr marL="12700">
              <a:lnSpc>
                <a:spcPct val="100000"/>
              </a:lnSpc>
              <a:spcBef>
                <a:spcPts val="740"/>
              </a:spcBef>
            </a:pPr>
            <a:r>
              <a:rPr sz="1800" dirty="0">
                <a:solidFill>
                  <a:srgbClr val="1CADE4"/>
                </a:solidFill>
                <a:latin typeface="Wingdings"/>
                <a:cs typeface="Wingdings"/>
              </a:rPr>
              <a:t></a:t>
            </a:r>
            <a:r>
              <a:rPr sz="1800" dirty="0">
                <a:solidFill>
                  <a:srgbClr val="FFFFFF"/>
                </a:solidFill>
                <a:latin typeface="Lucida Sans Unicode"/>
                <a:cs typeface="Lucida Sans Unicode"/>
              </a:rPr>
              <a:t>Right</a:t>
            </a:r>
            <a:r>
              <a:rPr sz="1800" spc="-135" dirty="0">
                <a:solidFill>
                  <a:srgbClr val="FFFFFF"/>
                </a:solidFill>
                <a:latin typeface="Lucida Sans Unicode"/>
                <a:cs typeface="Lucida Sans Unicode"/>
              </a:rPr>
              <a:t> </a:t>
            </a:r>
            <a:r>
              <a:rPr sz="1800" spc="30" dirty="0">
                <a:solidFill>
                  <a:srgbClr val="FFFFFF"/>
                </a:solidFill>
                <a:latin typeface="Lucida Sans Unicode"/>
                <a:cs typeface="Lucida Sans Unicode"/>
              </a:rPr>
              <a:t>to</a:t>
            </a:r>
            <a:r>
              <a:rPr sz="1800" spc="-130" dirty="0">
                <a:solidFill>
                  <a:srgbClr val="FFFFFF"/>
                </a:solidFill>
                <a:latin typeface="Lucida Sans Unicode"/>
                <a:cs typeface="Lucida Sans Unicode"/>
              </a:rPr>
              <a:t> </a:t>
            </a:r>
            <a:r>
              <a:rPr sz="1800" spc="-20" dirty="0">
                <a:solidFill>
                  <a:srgbClr val="FFFFFF"/>
                </a:solidFill>
                <a:latin typeface="Lucida Sans Unicode"/>
                <a:cs typeface="Lucida Sans Unicode"/>
              </a:rPr>
              <a:t>Request</a:t>
            </a:r>
            <a:r>
              <a:rPr sz="1800" spc="-135" dirty="0">
                <a:solidFill>
                  <a:srgbClr val="FFFFFF"/>
                </a:solidFill>
                <a:latin typeface="Lucida Sans Unicode"/>
                <a:cs typeface="Lucida Sans Unicode"/>
              </a:rPr>
              <a:t> </a:t>
            </a:r>
            <a:r>
              <a:rPr sz="1800" spc="20" dirty="0">
                <a:solidFill>
                  <a:srgbClr val="FFFFFF"/>
                </a:solidFill>
                <a:latin typeface="Lucida Sans Unicode"/>
                <a:cs typeface="Lucida Sans Unicode"/>
              </a:rPr>
              <a:t>a</a:t>
            </a:r>
            <a:r>
              <a:rPr sz="1800" spc="-95" dirty="0">
                <a:solidFill>
                  <a:srgbClr val="FFFFFF"/>
                </a:solidFill>
                <a:latin typeface="Lucida Sans Unicode"/>
                <a:cs typeface="Lucida Sans Unicode"/>
              </a:rPr>
              <a:t> </a:t>
            </a:r>
            <a:r>
              <a:rPr sz="1800" spc="-35" dirty="0">
                <a:solidFill>
                  <a:srgbClr val="FFFFFF"/>
                </a:solidFill>
                <a:latin typeface="Lucida Sans Unicode"/>
                <a:cs typeface="Lucida Sans Unicode"/>
              </a:rPr>
              <a:t>Flores</a:t>
            </a:r>
            <a:r>
              <a:rPr sz="1800" spc="-140" dirty="0">
                <a:solidFill>
                  <a:srgbClr val="FFFFFF"/>
                </a:solidFill>
                <a:latin typeface="Lucida Sans Unicode"/>
                <a:cs typeface="Lucida Sans Unicode"/>
              </a:rPr>
              <a:t> </a:t>
            </a:r>
            <a:r>
              <a:rPr sz="1800" spc="-30" dirty="0">
                <a:solidFill>
                  <a:srgbClr val="FFFFFF"/>
                </a:solidFill>
                <a:latin typeface="Lucida Sans Unicode"/>
                <a:cs typeface="Lucida Sans Unicode"/>
              </a:rPr>
              <a:t>Court</a:t>
            </a:r>
            <a:r>
              <a:rPr sz="1800" spc="-135" dirty="0">
                <a:solidFill>
                  <a:srgbClr val="FFFFFF"/>
                </a:solidFill>
                <a:latin typeface="Lucida Sans Unicode"/>
                <a:cs typeface="Lucida Sans Unicode"/>
              </a:rPr>
              <a:t> </a:t>
            </a:r>
            <a:r>
              <a:rPr sz="1800" spc="-10" dirty="0">
                <a:solidFill>
                  <a:srgbClr val="FFFFFF"/>
                </a:solidFill>
                <a:latin typeface="Lucida Sans Unicode"/>
                <a:cs typeface="Lucida Sans Unicode"/>
              </a:rPr>
              <a:t>Hearing</a:t>
            </a:r>
            <a:r>
              <a:rPr sz="1800" spc="-140" dirty="0">
                <a:solidFill>
                  <a:srgbClr val="FFFFFF"/>
                </a:solidFill>
                <a:latin typeface="Lucida Sans Unicode"/>
                <a:cs typeface="Lucida Sans Unicode"/>
              </a:rPr>
              <a:t> </a:t>
            </a:r>
            <a:r>
              <a:rPr sz="1800" dirty="0">
                <a:solidFill>
                  <a:srgbClr val="FFFFFF"/>
                </a:solidFill>
                <a:latin typeface="Lucida Sans Unicode"/>
                <a:cs typeface="Lucida Sans Unicode"/>
              </a:rPr>
              <a:t>for</a:t>
            </a:r>
            <a:r>
              <a:rPr sz="1800" spc="-130" dirty="0">
                <a:solidFill>
                  <a:srgbClr val="FFFFFF"/>
                </a:solidFill>
                <a:latin typeface="Lucida Sans Unicode"/>
                <a:cs typeface="Lucida Sans Unicode"/>
              </a:rPr>
              <a:t> </a:t>
            </a:r>
            <a:r>
              <a:rPr sz="1800" spc="20" dirty="0">
                <a:solidFill>
                  <a:srgbClr val="FFFFFF"/>
                </a:solidFill>
                <a:latin typeface="Lucida Sans Unicode"/>
                <a:cs typeface="Lucida Sans Unicode"/>
              </a:rPr>
              <a:t>a</a:t>
            </a:r>
            <a:r>
              <a:rPr sz="1800" spc="-95" dirty="0">
                <a:solidFill>
                  <a:srgbClr val="FFFFFF"/>
                </a:solidFill>
                <a:latin typeface="Lucida Sans Unicode"/>
                <a:cs typeface="Lucida Sans Unicode"/>
              </a:rPr>
              <a:t> </a:t>
            </a:r>
            <a:r>
              <a:rPr sz="1800" spc="-30" dirty="0">
                <a:solidFill>
                  <a:srgbClr val="FFFFFF"/>
                </a:solidFill>
                <a:latin typeface="Lucida Sans Unicode"/>
                <a:cs typeface="Lucida Sans Unicode"/>
              </a:rPr>
              <a:t>Custody</a:t>
            </a:r>
            <a:r>
              <a:rPr sz="1800" spc="-130" dirty="0">
                <a:solidFill>
                  <a:srgbClr val="FFFFFF"/>
                </a:solidFill>
                <a:latin typeface="Lucida Sans Unicode"/>
                <a:cs typeface="Lucida Sans Unicode"/>
              </a:rPr>
              <a:t> </a:t>
            </a:r>
            <a:r>
              <a:rPr sz="1800" spc="-15" dirty="0">
                <a:solidFill>
                  <a:srgbClr val="FFFFFF"/>
                </a:solidFill>
                <a:latin typeface="Lucida Sans Unicode"/>
                <a:cs typeface="Lucida Sans Unicode"/>
              </a:rPr>
              <a:t>Redetermination</a:t>
            </a:r>
            <a:endParaRPr sz="1800">
              <a:latin typeface="Lucida Sans Unicode"/>
              <a:cs typeface="Lucida Sans Unicode"/>
            </a:endParaRPr>
          </a:p>
          <a:p>
            <a:pPr>
              <a:lnSpc>
                <a:spcPct val="100000"/>
              </a:lnSpc>
              <a:spcBef>
                <a:spcPts val="30"/>
              </a:spcBef>
            </a:pPr>
            <a:endParaRPr sz="2200">
              <a:latin typeface="Times New Roman"/>
              <a:cs typeface="Times New Roman"/>
            </a:endParaRPr>
          </a:p>
          <a:p>
            <a:pPr marL="287020" indent="-274320">
              <a:lnSpc>
                <a:spcPct val="100000"/>
              </a:lnSpc>
              <a:spcBef>
                <a:spcPts val="5"/>
              </a:spcBef>
              <a:buClr>
                <a:srgbClr val="1CADE4"/>
              </a:buClr>
              <a:buSzPct val="94736"/>
              <a:buFont typeface="Wingdings"/>
              <a:buChar char=""/>
              <a:tabLst>
                <a:tab pos="287020" algn="l"/>
              </a:tabLst>
            </a:pPr>
            <a:r>
              <a:rPr sz="1900" i="1" spc="-35" dirty="0">
                <a:solidFill>
                  <a:srgbClr val="FFFFFF"/>
                </a:solidFill>
                <a:latin typeface="Verdana"/>
                <a:cs typeface="Verdana"/>
              </a:rPr>
              <a:t>No</a:t>
            </a:r>
            <a:r>
              <a:rPr sz="1900" i="1" spc="-235" dirty="0">
                <a:solidFill>
                  <a:srgbClr val="FFFFFF"/>
                </a:solidFill>
                <a:latin typeface="Verdana"/>
                <a:cs typeface="Verdana"/>
              </a:rPr>
              <a:t> </a:t>
            </a:r>
            <a:r>
              <a:rPr sz="1900" i="1" spc="-100" dirty="0">
                <a:solidFill>
                  <a:srgbClr val="FFFFFF"/>
                </a:solidFill>
                <a:latin typeface="Verdana"/>
                <a:cs typeface="Verdana"/>
              </a:rPr>
              <a:t>one</a:t>
            </a:r>
            <a:r>
              <a:rPr sz="1900" i="1" spc="-240" dirty="0">
                <a:solidFill>
                  <a:srgbClr val="FFFFFF"/>
                </a:solidFill>
                <a:latin typeface="Verdana"/>
                <a:cs typeface="Verdana"/>
              </a:rPr>
              <a:t> </a:t>
            </a:r>
            <a:r>
              <a:rPr sz="1900" i="1" spc="-114" dirty="0">
                <a:solidFill>
                  <a:srgbClr val="FFFFFF"/>
                </a:solidFill>
                <a:latin typeface="Verdana"/>
                <a:cs typeface="Verdana"/>
              </a:rPr>
              <a:t>can</a:t>
            </a:r>
            <a:r>
              <a:rPr sz="1900" i="1" spc="-245" dirty="0">
                <a:solidFill>
                  <a:srgbClr val="FFFFFF"/>
                </a:solidFill>
                <a:latin typeface="Verdana"/>
                <a:cs typeface="Verdana"/>
              </a:rPr>
              <a:t> </a:t>
            </a:r>
            <a:r>
              <a:rPr sz="1900" i="1" spc="-110" dirty="0">
                <a:solidFill>
                  <a:srgbClr val="FFFFFF"/>
                </a:solidFill>
                <a:latin typeface="Verdana"/>
                <a:cs typeface="Verdana"/>
              </a:rPr>
              <a:t>deny</a:t>
            </a:r>
            <a:r>
              <a:rPr sz="1900" i="1" spc="-250" dirty="0">
                <a:solidFill>
                  <a:srgbClr val="FFFFFF"/>
                </a:solidFill>
                <a:latin typeface="Verdana"/>
                <a:cs typeface="Verdana"/>
              </a:rPr>
              <a:t> </a:t>
            </a:r>
            <a:r>
              <a:rPr sz="1900" i="1" spc="-95" dirty="0">
                <a:solidFill>
                  <a:srgbClr val="FFFFFF"/>
                </a:solidFill>
                <a:latin typeface="Verdana"/>
                <a:cs typeface="Verdana"/>
              </a:rPr>
              <a:t>your</a:t>
            </a:r>
            <a:r>
              <a:rPr sz="1900" i="1" spc="-265" dirty="0">
                <a:solidFill>
                  <a:srgbClr val="FFFFFF"/>
                </a:solidFill>
                <a:latin typeface="Verdana"/>
                <a:cs typeface="Verdana"/>
              </a:rPr>
              <a:t> </a:t>
            </a:r>
            <a:r>
              <a:rPr sz="1900" i="1" spc="-105" dirty="0">
                <a:solidFill>
                  <a:srgbClr val="FFFFFF"/>
                </a:solidFill>
                <a:latin typeface="Verdana"/>
                <a:cs typeface="Verdana"/>
              </a:rPr>
              <a:t>basic</a:t>
            </a:r>
            <a:r>
              <a:rPr sz="1900" i="1" spc="-260" dirty="0">
                <a:solidFill>
                  <a:srgbClr val="FFFFFF"/>
                </a:solidFill>
                <a:latin typeface="Verdana"/>
                <a:cs typeface="Verdana"/>
              </a:rPr>
              <a:t> </a:t>
            </a:r>
            <a:r>
              <a:rPr sz="1900" i="1" spc="-85" dirty="0">
                <a:solidFill>
                  <a:srgbClr val="FFFFFF"/>
                </a:solidFill>
                <a:latin typeface="Verdana"/>
                <a:cs typeface="Verdana"/>
              </a:rPr>
              <a:t>rights</a:t>
            </a:r>
            <a:endParaRPr sz="1900">
              <a:latin typeface="Verdana"/>
              <a:cs typeface="Verdan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489319" y="2784189"/>
            <a:ext cx="2729230" cy="1258570"/>
          </a:xfrm>
          <a:prstGeom prst="rect">
            <a:avLst/>
          </a:prstGeom>
        </p:spPr>
        <p:txBody>
          <a:bodyPr vert="horz" wrap="square" lIns="0" tIns="0" rIns="0" bIns="0" rtlCol="0">
            <a:spAutoFit/>
          </a:bodyPr>
          <a:lstStyle/>
          <a:p>
            <a:pPr marL="12700" marR="5080">
              <a:lnSpc>
                <a:spcPct val="80000"/>
              </a:lnSpc>
            </a:pPr>
            <a:r>
              <a:rPr sz="5000" spc="90" dirty="0">
                <a:solidFill>
                  <a:srgbClr val="050505"/>
                </a:solidFill>
                <a:latin typeface="Tw Cen MT Condensed"/>
                <a:cs typeface="Tw Cen MT Condensed"/>
              </a:rPr>
              <a:t>I</a:t>
            </a:r>
            <a:r>
              <a:rPr sz="5000" spc="100" dirty="0">
                <a:solidFill>
                  <a:srgbClr val="050505"/>
                </a:solidFill>
                <a:latin typeface="Tw Cen MT Condensed"/>
                <a:cs typeface="Tw Cen MT Condensed"/>
              </a:rPr>
              <a:t>MM</a:t>
            </a:r>
            <a:r>
              <a:rPr sz="5000" spc="90" dirty="0">
                <a:solidFill>
                  <a:srgbClr val="050505"/>
                </a:solidFill>
                <a:latin typeface="Tw Cen MT Condensed"/>
                <a:cs typeface="Tw Cen MT Condensed"/>
              </a:rPr>
              <a:t>IGR</a:t>
            </a:r>
            <a:r>
              <a:rPr sz="5000" spc="-110" dirty="0">
                <a:solidFill>
                  <a:srgbClr val="050505"/>
                </a:solidFill>
                <a:latin typeface="Tw Cen MT Condensed"/>
                <a:cs typeface="Tw Cen MT Condensed"/>
              </a:rPr>
              <a:t>A</a:t>
            </a:r>
            <a:r>
              <a:rPr sz="5000" spc="95" dirty="0">
                <a:solidFill>
                  <a:srgbClr val="050505"/>
                </a:solidFill>
                <a:latin typeface="Tw Cen MT Condensed"/>
                <a:cs typeface="Tw Cen MT Condensed"/>
              </a:rPr>
              <a:t>T</a:t>
            </a:r>
            <a:r>
              <a:rPr sz="5000" spc="90" dirty="0">
                <a:solidFill>
                  <a:srgbClr val="050505"/>
                </a:solidFill>
                <a:latin typeface="Tw Cen MT Condensed"/>
                <a:cs typeface="Tw Cen MT Condensed"/>
              </a:rPr>
              <a:t>I</a:t>
            </a:r>
            <a:r>
              <a:rPr sz="5000" spc="95" dirty="0">
                <a:solidFill>
                  <a:srgbClr val="050505"/>
                </a:solidFill>
                <a:latin typeface="Tw Cen MT Condensed"/>
                <a:cs typeface="Tw Cen MT Condensed"/>
              </a:rPr>
              <a:t>O</a:t>
            </a:r>
            <a:r>
              <a:rPr sz="5000" dirty="0">
                <a:solidFill>
                  <a:srgbClr val="050505"/>
                </a:solidFill>
                <a:latin typeface="Tw Cen MT Condensed"/>
                <a:cs typeface="Tw Cen MT Condensed"/>
              </a:rPr>
              <a:t>N  </a:t>
            </a:r>
            <a:r>
              <a:rPr sz="5000" spc="75" dirty="0">
                <a:solidFill>
                  <a:srgbClr val="050505"/>
                </a:solidFill>
                <a:latin typeface="Tw Cen MT Condensed"/>
                <a:cs typeface="Tw Cen MT Condensed"/>
              </a:rPr>
              <a:t>AGENCIES</a:t>
            </a:r>
            <a:endParaRPr sz="5000">
              <a:latin typeface="Tw Cen MT Condensed"/>
              <a:cs typeface="Tw Cen MT Condensed"/>
            </a:endParaRPr>
          </a:p>
        </p:txBody>
      </p:sp>
      <p:sp>
        <p:nvSpPr>
          <p:cNvPr id="3" name="object 3"/>
          <p:cNvSpPr/>
          <p:nvPr/>
        </p:nvSpPr>
        <p:spPr>
          <a:xfrm>
            <a:off x="7853933" y="2515361"/>
            <a:ext cx="0" cy="1828800"/>
          </a:xfrm>
          <a:custGeom>
            <a:avLst/>
            <a:gdLst/>
            <a:ahLst/>
            <a:cxnLst/>
            <a:rect l="l" t="t" r="r" b="b"/>
            <a:pathLst>
              <a:path h="1828800">
                <a:moveTo>
                  <a:pt x="0" y="1828800"/>
                </a:moveTo>
                <a:lnTo>
                  <a:pt x="0" y="0"/>
                </a:lnTo>
              </a:path>
            </a:pathLst>
          </a:custGeom>
          <a:ln w="19050">
            <a:solidFill>
              <a:srgbClr val="1CADE4"/>
            </a:solidFill>
          </a:ln>
        </p:spPr>
        <p:txBody>
          <a:bodyPr wrap="square" lIns="0" tIns="0" rIns="0" bIns="0" rtlCol="0"/>
          <a:lstStyle/>
          <a:p>
            <a:endParaRPr/>
          </a:p>
        </p:txBody>
      </p:sp>
      <p:sp>
        <p:nvSpPr>
          <p:cNvPr id="4" name="object 4"/>
          <p:cNvSpPr/>
          <p:nvPr/>
        </p:nvSpPr>
        <p:spPr>
          <a:xfrm>
            <a:off x="2608703" y="3216442"/>
            <a:ext cx="598805" cy="330835"/>
          </a:xfrm>
          <a:custGeom>
            <a:avLst/>
            <a:gdLst/>
            <a:ahLst/>
            <a:cxnLst/>
            <a:rect l="l" t="t" r="r" b="b"/>
            <a:pathLst>
              <a:path w="598805" h="330835">
                <a:moveTo>
                  <a:pt x="0" y="0"/>
                </a:moveTo>
                <a:lnTo>
                  <a:pt x="598551" y="330492"/>
                </a:lnTo>
              </a:path>
            </a:pathLst>
          </a:custGeom>
          <a:ln w="15875">
            <a:solidFill>
              <a:srgbClr val="1489B6"/>
            </a:solidFill>
          </a:ln>
        </p:spPr>
        <p:txBody>
          <a:bodyPr wrap="square" lIns="0" tIns="0" rIns="0" bIns="0" rtlCol="0"/>
          <a:lstStyle/>
          <a:p>
            <a:endParaRPr/>
          </a:p>
        </p:txBody>
      </p:sp>
      <p:sp>
        <p:nvSpPr>
          <p:cNvPr id="5" name="object 5"/>
          <p:cNvSpPr/>
          <p:nvPr/>
        </p:nvSpPr>
        <p:spPr>
          <a:xfrm>
            <a:off x="2608703" y="2150972"/>
            <a:ext cx="600075" cy="330835"/>
          </a:xfrm>
          <a:custGeom>
            <a:avLst/>
            <a:gdLst/>
            <a:ahLst/>
            <a:cxnLst/>
            <a:rect l="l" t="t" r="r" b="b"/>
            <a:pathLst>
              <a:path w="600075" h="330835">
                <a:moveTo>
                  <a:pt x="0" y="330822"/>
                </a:moveTo>
                <a:lnTo>
                  <a:pt x="599808" y="0"/>
                </a:lnTo>
              </a:path>
            </a:pathLst>
          </a:custGeom>
          <a:ln w="15875">
            <a:solidFill>
              <a:srgbClr val="1489B6"/>
            </a:solidFill>
          </a:ln>
        </p:spPr>
        <p:txBody>
          <a:bodyPr wrap="square" lIns="0" tIns="0" rIns="0" bIns="0" rtlCol="0"/>
          <a:lstStyle/>
          <a:p>
            <a:endParaRPr/>
          </a:p>
        </p:txBody>
      </p:sp>
      <p:sp>
        <p:nvSpPr>
          <p:cNvPr id="6" name="object 6"/>
          <p:cNvSpPr/>
          <p:nvPr/>
        </p:nvSpPr>
        <p:spPr>
          <a:xfrm>
            <a:off x="877824" y="1708404"/>
            <a:ext cx="2130551" cy="2281427"/>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877824" y="1708404"/>
            <a:ext cx="2131060" cy="2281555"/>
          </a:xfrm>
          <a:custGeom>
            <a:avLst/>
            <a:gdLst/>
            <a:ahLst/>
            <a:cxnLst/>
            <a:rect l="l" t="t" r="r" b="b"/>
            <a:pathLst>
              <a:path w="2131060" h="2281554">
                <a:moveTo>
                  <a:pt x="0" y="1140714"/>
                </a:moveTo>
                <a:lnTo>
                  <a:pt x="984" y="1091232"/>
                </a:lnTo>
                <a:lnTo>
                  <a:pt x="3910" y="1042289"/>
                </a:lnTo>
                <a:lnTo>
                  <a:pt x="8737" y="993927"/>
                </a:lnTo>
                <a:lnTo>
                  <a:pt x="15427" y="946189"/>
                </a:lnTo>
                <a:lnTo>
                  <a:pt x="23938" y="899118"/>
                </a:lnTo>
                <a:lnTo>
                  <a:pt x="34232" y="852756"/>
                </a:lnTo>
                <a:lnTo>
                  <a:pt x="46267" y="807147"/>
                </a:lnTo>
                <a:lnTo>
                  <a:pt x="60004" y="762333"/>
                </a:lnTo>
                <a:lnTo>
                  <a:pt x="75403" y="718358"/>
                </a:lnTo>
                <a:lnTo>
                  <a:pt x="92424" y="675263"/>
                </a:lnTo>
                <a:lnTo>
                  <a:pt x="111028" y="633091"/>
                </a:lnTo>
                <a:lnTo>
                  <a:pt x="131173" y="591886"/>
                </a:lnTo>
                <a:lnTo>
                  <a:pt x="152820" y="551691"/>
                </a:lnTo>
                <a:lnTo>
                  <a:pt x="175930" y="512547"/>
                </a:lnTo>
                <a:lnTo>
                  <a:pt x="200461" y="474498"/>
                </a:lnTo>
                <a:lnTo>
                  <a:pt x="226375" y="437587"/>
                </a:lnTo>
                <a:lnTo>
                  <a:pt x="253631" y="401857"/>
                </a:lnTo>
                <a:lnTo>
                  <a:pt x="282189" y="367349"/>
                </a:lnTo>
                <a:lnTo>
                  <a:pt x="312010" y="334108"/>
                </a:lnTo>
                <a:lnTo>
                  <a:pt x="343053" y="302175"/>
                </a:lnTo>
                <a:lnTo>
                  <a:pt x="375278" y="271595"/>
                </a:lnTo>
                <a:lnTo>
                  <a:pt x="408646" y="242408"/>
                </a:lnTo>
                <a:lnTo>
                  <a:pt x="443116" y="214659"/>
                </a:lnTo>
                <a:lnTo>
                  <a:pt x="478648" y="188390"/>
                </a:lnTo>
                <a:lnTo>
                  <a:pt x="515203" y="163644"/>
                </a:lnTo>
                <a:lnTo>
                  <a:pt x="552740" y="140463"/>
                </a:lnTo>
                <a:lnTo>
                  <a:pt x="591220" y="118891"/>
                </a:lnTo>
                <a:lnTo>
                  <a:pt x="630603" y="98971"/>
                </a:lnTo>
                <a:lnTo>
                  <a:pt x="670848" y="80744"/>
                </a:lnTo>
                <a:lnTo>
                  <a:pt x="711916" y="64254"/>
                </a:lnTo>
                <a:lnTo>
                  <a:pt x="753766" y="49544"/>
                </a:lnTo>
                <a:lnTo>
                  <a:pt x="796359" y="36656"/>
                </a:lnTo>
                <a:lnTo>
                  <a:pt x="839655" y="25634"/>
                </a:lnTo>
                <a:lnTo>
                  <a:pt x="883613" y="16520"/>
                </a:lnTo>
                <a:lnTo>
                  <a:pt x="928195" y="9356"/>
                </a:lnTo>
                <a:lnTo>
                  <a:pt x="973359" y="4187"/>
                </a:lnTo>
                <a:lnTo>
                  <a:pt x="1019066" y="1053"/>
                </a:lnTo>
                <a:lnTo>
                  <a:pt x="1065276" y="0"/>
                </a:lnTo>
                <a:lnTo>
                  <a:pt x="1111485" y="1053"/>
                </a:lnTo>
                <a:lnTo>
                  <a:pt x="1157192" y="4187"/>
                </a:lnTo>
                <a:lnTo>
                  <a:pt x="1202356" y="9356"/>
                </a:lnTo>
                <a:lnTo>
                  <a:pt x="1246938" y="16520"/>
                </a:lnTo>
                <a:lnTo>
                  <a:pt x="1290896" y="25634"/>
                </a:lnTo>
                <a:lnTo>
                  <a:pt x="1334192" y="36656"/>
                </a:lnTo>
                <a:lnTo>
                  <a:pt x="1376785" y="49544"/>
                </a:lnTo>
                <a:lnTo>
                  <a:pt x="1418635" y="64254"/>
                </a:lnTo>
                <a:lnTo>
                  <a:pt x="1459703" y="80744"/>
                </a:lnTo>
                <a:lnTo>
                  <a:pt x="1499948" y="98971"/>
                </a:lnTo>
                <a:lnTo>
                  <a:pt x="1539331" y="118891"/>
                </a:lnTo>
                <a:lnTo>
                  <a:pt x="1577811" y="140463"/>
                </a:lnTo>
                <a:lnTo>
                  <a:pt x="1615348" y="163644"/>
                </a:lnTo>
                <a:lnTo>
                  <a:pt x="1651903" y="188390"/>
                </a:lnTo>
                <a:lnTo>
                  <a:pt x="1687435" y="214659"/>
                </a:lnTo>
                <a:lnTo>
                  <a:pt x="1721905" y="242408"/>
                </a:lnTo>
                <a:lnTo>
                  <a:pt x="1755273" y="271595"/>
                </a:lnTo>
                <a:lnTo>
                  <a:pt x="1787498" y="302175"/>
                </a:lnTo>
                <a:lnTo>
                  <a:pt x="1818541" y="334108"/>
                </a:lnTo>
                <a:lnTo>
                  <a:pt x="1848362" y="367349"/>
                </a:lnTo>
                <a:lnTo>
                  <a:pt x="1876920" y="401857"/>
                </a:lnTo>
                <a:lnTo>
                  <a:pt x="1904176" y="437587"/>
                </a:lnTo>
                <a:lnTo>
                  <a:pt x="1930090" y="474498"/>
                </a:lnTo>
                <a:lnTo>
                  <a:pt x="1954621" y="512547"/>
                </a:lnTo>
                <a:lnTo>
                  <a:pt x="1977731" y="551691"/>
                </a:lnTo>
                <a:lnTo>
                  <a:pt x="1999378" y="591886"/>
                </a:lnTo>
                <a:lnTo>
                  <a:pt x="2019523" y="633091"/>
                </a:lnTo>
                <a:lnTo>
                  <a:pt x="2038127" y="675263"/>
                </a:lnTo>
                <a:lnTo>
                  <a:pt x="2055148" y="718358"/>
                </a:lnTo>
                <a:lnTo>
                  <a:pt x="2070547" y="762333"/>
                </a:lnTo>
                <a:lnTo>
                  <a:pt x="2084284" y="807147"/>
                </a:lnTo>
                <a:lnTo>
                  <a:pt x="2096319" y="852756"/>
                </a:lnTo>
                <a:lnTo>
                  <a:pt x="2106613" y="899118"/>
                </a:lnTo>
                <a:lnTo>
                  <a:pt x="2115124" y="946189"/>
                </a:lnTo>
                <a:lnTo>
                  <a:pt x="2121814" y="993927"/>
                </a:lnTo>
                <a:lnTo>
                  <a:pt x="2126641" y="1042289"/>
                </a:lnTo>
                <a:lnTo>
                  <a:pt x="2129567" y="1091232"/>
                </a:lnTo>
                <a:lnTo>
                  <a:pt x="2130552" y="1140714"/>
                </a:lnTo>
                <a:lnTo>
                  <a:pt x="2129567" y="1190195"/>
                </a:lnTo>
                <a:lnTo>
                  <a:pt x="2126641" y="1239138"/>
                </a:lnTo>
                <a:lnTo>
                  <a:pt x="2121814" y="1287500"/>
                </a:lnTo>
                <a:lnTo>
                  <a:pt x="2115124" y="1335238"/>
                </a:lnTo>
                <a:lnTo>
                  <a:pt x="2106613" y="1382309"/>
                </a:lnTo>
                <a:lnTo>
                  <a:pt x="2096319" y="1428671"/>
                </a:lnTo>
                <a:lnTo>
                  <a:pt x="2084284" y="1474280"/>
                </a:lnTo>
                <a:lnTo>
                  <a:pt x="2070547" y="1519094"/>
                </a:lnTo>
                <a:lnTo>
                  <a:pt x="2055148" y="1563069"/>
                </a:lnTo>
                <a:lnTo>
                  <a:pt x="2038127" y="1606164"/>
                </a:lnTo>
                <a:lnTo>
                  <a:pt x="2019523" y="1648336"/>
                </a:lnTo>
                <a:lnTo>
                  <a:pt x="1999378" y="1689541"/>
                </a:lnTo>
                <a:lnTo>
                  <a:pt x="1977731" y="1729736"/>
                </a:lnTo>
                <a:lnTo>
                  <a:pt x="1954621" y="1768880"/>
                </a:lnTo>
                <a:lnTo>
                  <a:pt x="1930090" y="1806929"/>
                </a:lnTo>
                <a:lnTo>
                  <a:pt x="1904176" y="1843840"/>
                </a:lnTo>
                <a:lnTo>
                  <a:pt x="1876920" y="1879570"/>
                </a:lnTo>
                <a:lnTo>
                  <a:pt x="1848362" y="1914078"/>
                </a:lnTo>
                <a:lnTo>
                  <a:pt x="1818541" y="1947319"/>
                </a:lnTo>
                <a:lnTo>
                  <a:pt x="1787498" y="1979252"/>
                </a:lnTo>
                <a:lnTo>
                  <a:pt x="1755273" y="2009832"/>
                </a:lnTo>
                <a:lnTo>
                  <a:pt x="1721905" y="2039019"/>
                </a:lnTo>
                <a:lnTo>
                  <a:pt x="1687435" y="2066768"/>
                </a:lnTo>
                <a:lnTo>
                  <a:pt x="1651903" y="2093037"/>
                </a:lnTo>
                <a:lnTo>
                  <a:pt x="1615348" y="2117783"/>
                </a:lnTo>
                <a:lnTo>
                  <a:pt x="1577811" y="2140964"/>
                </a:lnTo>
                <a:lnTo>
                  <a:pt x="1539331" y="2162536"/>
                </a:lnTo>
                <a:lnTo>
                  <a:pt x="1499948" y="2182456"/>
                </a:lnTo>
                <a:lnTo>
                  <a:pt x="1459703" y="2200683"/>
                </a:lnTo>
                <a:lnTo>
                  <a:pt x="1418635" y="2217173"/>
                </a:lnTo>
                <a:lnTo>
                  <a:pt x="1376785" y="2231883"/>
                </a:lnTo>
                <a:lnTo>
                  <a:pt x="1334192" y="2244771"/>
                </a:lnTo>
                <a:lnTo>
                  <a:pt x="1290896" y="2255793"/>
                </a:lnTo>
                <a:lnTo>
                  <a:pt x="1246938" y="2264907"/>
                </a:lnTo>
                <a:lnTo>
                  <a:pt x="1202356" y="2272071"/>
                </a:lnTo>
                <a:lnTo>
                  <a:pt x="1157192" y="2277240"/>
                </a:lnTo>
                <a:lnTo>
                  <a:pt x="1111485" y="2280374"/>
                </a:lnTo>
                <a:lnTo>
                  <a:pt x="1065276" y="2281428"/>
                </a:lnTo>
                <a:lnTo>
                  <a:pt x="1019066" y="2280374"/>
                </a:lnTo>
                <a:lnTo>
                  <a:pt x="973359" y="2277240"/>
                </a:lnTo>
                <a:lnTo>
                  <a:pt x="928195" y="2272071"/>
                </a:lnTo>
                <a:lnTo>
                  <a:pt x="883613" y="2264907"/>
                </a:lnTo>
                <a:lnTo>
                  <a:pt x="839655" y="2255793"/>
                </a:lnTo>
                <a:lnTo>
                  <a:pt x="796359" y="2244771"/>
                </a:lnTo>
                <a:lnTo>
                  <a:pt x="753766" y="2231883"/>
                </a:lnTo>
                <a:lnTo>
                  <a:pt x="711916" y="2217173"/>
                </a:lnTo>
                <a:lnTo>
                  <a:pt x="670848" y="2200683"/>
                </a:lnTo>
                <a:lnTo>
                  <a:pt x="630603" y="2182456"/>
                </a:lnTo>
                <a:lnTo>
                  <a:pt x="591220" y="2162536"/>
                </a:lnTo>
                <a:lnTo>
                  <a:pt x="552740" y="2140964"/>
                </a:lnTo>
                <a:lnTo>
                  <a:pt x="515203" y="2117783"/>
                </a:lnTo>
                <a:lnTo>
                  <a:pt x="478648" y="2093037"/>
                </a:lnTo>
                <a:lnTo>
                  <a:pt x="443116" y="2066768"/>
                </a:lnTo>
                <a:lnTo>
                  <a:pt x="408646" y="2039019"/>
                </a:lnTo>
                <a:lnTo>
                  <a:pt x="375278" y="2009832"/>
                </a:lnTo>
                <a:lnTo>
                  <a:pt x="343053" y="1979252"/>
                </a:lnTo>
                <a:lnTo>
                  <a:pt x="312010" y="1947319"/>
                </a:lnTo>
                <a:lnTo>
                  <a:pt x="282189" y="1914078"/>
                </a:lnTo>
                <a:lnTo>
                  <a:pt x="253631" y="1879570"/>
                </a:lnTo>
                <a:lnTo>
                  <a:pt x="226375" y="1843840"/>
                </a:lnTo>
                <a:lnTo>
                  <a:pt x="200461" y="1806929"/>
                </a:lnTo>
                <a:lnTo>
                  <a:pt x="175930" y="1768880"/>
                </a:lnTo>
                <a:lnTo>
                  <a:pt x="152820" y="1729736"/>
                </a:lnTo>
                <a:lnTo>
                  <a:pt x="131173" y="1689541"/>
                </a:lnTo>
                <a:lnTo>
                  <a:pt x="111028" y="1648336"/>
                </a:lnTo>
                <a:lnTo>
                  <a:pt x="92424" y="1606164"/>
                </a:lnTo>
                <a:lnTo>
                  <a:pt x="75403" y="1563069"/>
                </a:lnTo>
                <a:lnTo>
                  <a:pt x="60004" y="1519094"/>
                </a:lnTo>
                <a:lnTo>
                  <a:pt x="46267" y="1474280"/>
                </a:lnTo>
                <a:lnTo>
                  <a:pt x="34232" y="1428671"/>
                </a:lnTo>
                <a:lnTo>
                  <a:pt x="23938" y="1382309"/>
                </a:lnTo>
                <a:lnTo>
                  <a:pt x="15427" y="1335238"/>
                </a:lnTo>
                <a:lnTo>
                  <a:pt x="8737" y="1287500"/>
                </a:lnTo>
                <a:lnTo>
                  <a:pt x="3910" y="1239138"/>
                </a:lnTo>
                <a:lnTo>
                  <a:pt x="984" y="1190195"/>
                </a:lnTo>
                <a:lnTo>
                  <a:pt x="0" y="1140714"/>
                </a:lnTo>
                <a:close/>
              </a:path>
            </a:pathLst>
          </a:custGeom>
          <a:ln w="15874">
            <a:solidFill>
              <a:srgbClr val="FFFFFF"/>
            </a:solidFill>
          </a:ln>
        </p:spPr>
        <p:txBody>
          <a:bodyPr wrap="square" lIns="0" tIns="0" rIns="0" bIns="0" rtlCol="0"/>
          <a:lstStyle/>
          <a:p>
            <a:endParaRPr/>
          </a:p>
        </p:txBody>
      </p:sp>
      <p:sp>
        <p:nvSpPr>
          <p:cNvPr id="8" name="object 8"/>
          <p:cNvSpPr/>
          <p:nvPr/>
        </p:nvSpPr>
        <p:spPr>
          <a:xfrm>
            <a:off x="3140964" y="1272539"/>
            <a:ext cx="1152525" cy="1195070"/>
          </a:xfrm>
          <a:custGeom>
            <a:avLst/>
            <a:gdLst/>
            <a:ahLst/>
            <a:cxnLst/>
            <a:rect l="l" t="t" r="r" b="b"/>
            <a:pathLst>
              <a:path w="1152525" h="1195070">
                <a:moveTo>
                  <a:pt x="576072" y="0"/>
                </a:moveTo>
                <a:lnTo>
                  <a:pt x="528824" y="1980"/>
                </a:lnTo>
                <a:lnTo>
                  <a:pt x="482629" y="7819"/>
                </a:lnTo>
                <a:lnTo>
                  <a:pt x="437633" y="17362"/>
                </a:lnTo>
                <a:lnTo>
                  <a:pt x="393986" y="30456"/>
                </a:lnTo>
                <a:lnTo>
                  <a:pt x="351836" y="46948"/>
                </a:lnTo>
                <a:lnTo>
                  <a:pt x="311331" y="66682"/>
                </a:lnTo>
                <a:lnTo>
                  <a:pt x="272619" y="89506"/>
                </a:lnTo>
                <a:lnTo>
                  <a:pt x="235849" y="115266"/>
                </a:lnTo>
                <a:lnTo>
                  <a:pt x="201168" y="143808"/>
                </a:lnTo>
                <a:lnTo>
                  <a:pt x="168725" y="174979"/>
                </a:lnTo>
                <a:lnTo>
                  <a:pt x="138669" y="208623"/>
                </a:lnTo>
                <a:lnTo>
                  <a:pt x="111147" y="244589"/>
                </a:lnTo>
                <a:lnTo>
                  <a:pt x="86307" y="282721"/>
                </a:lnTo>
                <a:lnTo>
                  <a:pt x="64299" y="322867"/>
                </a:lnTo>
                <a:lnTo>
                  <a:pt x="45269" y="364872"/>
                </a:lnTo>
                <a:lnTo>
                  <a:pt x="29368" y="408583"/>
                </a:lnTo>
                <a:lnTo>
                  <a:pt x="16741" y="453845"/>
                </a:lnTo>
                <a:lnTo>
                  <a:pt x="7539" y="500506"/>
                </a:lnTo>
                <a:lnTo>
                  <a:pt x="1909" y="548412"/>
                </a:lnTo>
                <a:lnTo>
                  <a:pt x="0" y="597408"/>
                </a:lnTo>
                <a:lnTo>
                  <a:pt x="1909" y="646403"/>
                </a:lnTo>
                <a:lnTo>
                  <a:pt x="7539" y="694309"/>
                </a:lnTo>
                <a:lnTo>
                  <a:pt x="16741" y="740970"/>
                </a:lnTo>
                <a:lnTo>
                  <a:pt x="29368" y="786232"/>
                </a:lnTo>
                <a:lnTo>
                  <a:pt x="45269" y="829943"/>
                </a:lnTo>
                <a:lnTo>
                  <a:pt x="64299" y="871948"/>
                </a:lnTo>
                <a:lnTo>
                  <a:pt x="86307" y="912094"/>
                </a:lnTo>
                <a:lnTo>
                  <a:pt x="111147" y="950226"/>
                </a:lnTo>
                <a:lnTo>
                  <a:pt x="138669" y="986192"/>
                </a:lnTo>
                <a:lnTo>
                  <a:pt x="168725" y="1019836"/>
                </a:lnTo>
                <a:lnTo>
                  <a:pt x="201168" y="1051007"/>
                </a:lnTo>
                <a:lnTo>
                  <a:pt x="235849" y="1079549"/>
                </a:lnTo>
                <a:lnTo>
                  <a:pt x="272619" y="1105309"/>
                </a:lnTo>
                <a:lnTo>
                  <a:pt x="311331" y="1128133"/>
                </a:lnTo>
                <a:lnTo>
                  <a:pt x="351836" y="1147867"/>
                </a:lnTo>
                <a:lnTo>
                  <a:pt x="393986" y="1164359"/>
                </a:lnTo>
                <a:lnTo>
                  <a:pt x="437633" y="1177453"/>
                </a:lnTo>
                <a:lnTo>
                  <a:pt x="482629" y="1186996"/>
                </a:lnTo>
                <a:lnTo>
                  <a:pt x="528824" y="1192835"/>
                </a:lnTo>
                <a:lnTo>
                  <a:pt x="576072" y="1194816"/>
                </a:lnTo>
                <a:lnTo>
                  <a:pt x="623319" y="1192835"/>
                </a:lnTo>
                <a:lnTo>
                  <a:pt x="669514" y="1186996"/>
                </a:lnTo>
                <a:lnTo>
                  <a:pt x="714510" y="1177453"/>
                </a:lnTo>
                <a:lnTo>
                  <a:pt x="758157" y="1164359"/>
                </a:lnTo>
                <a:lnTo>
                  <a:pt x="800307" y="1147867"/>
                </a:lnTo>
                <a:lnTo>
                  <a:pt x="840812" y="1128133"/>
                </a:lnTo>
                <a:lnTo>
                  <a:pt x="879524" y="1105309"/>
                </a:lnTo>
                <a:lnTo>
                  <a:pt x="916294" y="1079549"/>
                </a:lnTo>
                <a:lnTo>
                  <a:pt x="950975" y="1051007"/>
                </a:lnTo>
                <a:lnTo>
                  <a:pt x="983418" y="1019836"/>
                </a:lnTo>
                <a:lnTo>
                  <a:pt x="1013474" y="986192"/>
                </a:lnTo>
                <a:lnTo>
                  <a:pt x="1040996" y="950226"/>
                </a:lnTo>
                <a:lnTo>
                  <a:pt x="1065836" y="912094"/>
                </a:lnTo>
                <a:lnTo>
                  <a:pt x="1087844" y="871948"/>
                </a:lnTo>
                <a:lnTo>
                  <a:pt x="1106874" y="829943"/>
                </a:lnTo>
                <a:lnTo>
                  <a:pt x="1122775" y="786232"/>
                </a:lnTo>
                <a:lnTo>
                  <a:pt x="1135402" y="740970"/>
                </a:lnTo>
                <a:lnTo>
                  <a:pt x="1144604" y="694309"/>
                </a:lnTo>
                <a:lnTo>
                  <a:pt x="1150234" y="646403"/>
                </a:lnTo>
                <a:lnTo>
                  <a:pt x="1152144" y="597408"/>
                </a:lnTo>
                <a:lnTo>
                  <a:pt x="1150234" y="548412"/>
                </a:lnTo>
                <a:lnTo>
                  <a:pt x="1144604" y="500506"/>
                </a:lnTo>
                <a:lnTo>
                  <a:pt x="1135402" y="453845"/>
                </a:lnTo>
                <a:lnTo>
                  <a:pt x="1122775" y="408583"/>
                </a:lnTo>
                <a:lnTo>
                  <a:pt x="1106874" y="364872"/>
                </a:lnTo>
                <a:lnTo>
                  <a:pt x="1087844" y="322867"/>
                </a:lnTo>
                <a:lnTo>
                  <a:pt x="1065836" y="282721"/>
                </a:lnTo>
                <a:lnTo>
                  <a:pt x="1040996" y="244589"/>
                </a:lnTo>
                <a:lnTo>
                  <a:pt x="1013474" y="208623"/>
                </a:lnTo>
                <a:lnTo>
                  <a:pt x="983418" y="174979"/>
                </a:lnTo>
                <a:lnTo>
                  <a:pt x="950975" y="143808"/>
                </a:lnTo>
                <a:lnTo>
                  <a:pt x="916294" y="115266"/>
                </a:lnTo>
                <a:lnTo>
                  <a:pt x="879524" y="89506"/>
                </a:lnTo>
                <a:lnTo>
                  <a:pt x="840812" y="66682"/>
                </a:lnTo>
                <a:lnTo>
                  <a:pt x="800307" y="46948"/>
                </a:lnTo>
                <a:lnTo>
                  <a:pt x="758157" y="30456"/>
                </a:lnTo>
                <a:lnTo>
                  <a:pt x="714510" y="17362"/>
                </a:lnTo>
                <a:lnTo>
                  <a:pt x="669514" y="7819"/>
                </a:lnTo>
                <a:lnTo>
                  <a:pt x="623319" y="1980"/>
                </a:lnTo>
                <a:lnTo>
                  <a:pt x="576072" y="0"/>
                </a:lnTo>
                <a:close/>
              </a:path>
            </a:pathLst>
          </a:custGeom>
          <a:solidFill>
            <a:srgbClr val="1CADE4"/>
          </a:solidFill>
        </p:spPr>
        <p:txBody>
          <a:bodyPr wrap="square" lIns="0" tIns="0" rIns="0" bIns="0" rtlCol="0"/>
          <a:lstStyle/>
          <a:p>
            <a:endParaRPr/>
          </a:p>
        </p:txBody>
      </p:sp>
      <p:sp>
        <p:nvSpPr>
          <p:cNvPr id="9" name="object 9"/>
          <p:cNvSpPr/>
          <p:nvPr/>
        </p:nvSpPr>
        <p:spPr>
          <a:xfrm>
            <a:off x="3140964" y="1272541"/>
            <a:ext cx="1152525" cy="1195070"/>
          </a:xfrm>
          <a:custGeom>
            <a:avLst/>
            <a:gdLst/>
            <a:ahLst/>
            <a:cxnLst/>
            <a:rect l="l" t="t" r="r" b="b"/>
            <a:pathLst>
              <a:path w="1152525" h="1195070">
                <a:moveTo>
                  <a:pt x="0" y="597408"/>
                </a:moveTo>
                <a:lnTo>
                  <a:pt x="1909" y="548412"/>
                </a:lnTo>
                <a:lnTo>
                  <a:pt x="7539" y="500506"/>
                </a:lnTo>
                <a:lnTo>
                  <a:pt x="16741" y="453845"/>
                </a:lnTo>
                <a:lnTo>
                  <a:pt x="29368" y="408583"/>
                </a:lnTo>
                <a:lnTo>
                  <a:pt x="45269" y="364872"/>
                </a:lnTo>
                <a:lnTo>
                  <a:pt x="64299" y="322867"/>
                </a:lnTo>
                <a:lnTo>
                  <a:pt x="86307" y="282721"/>
                </a:lnTo>
                <a:lnTo>
                  <a:pt x="111147" y="244589"/>
                </a:lnTo>
                <a:lnTo>
                  <a:pt x="138669" y="208623"/>
                </a:lnTo>
                <a:lnTo>
                  <a:pt x="168725" y="174979"/>
                </a:lnTo>
                <a:lnTo>
                  <a:pt x="201168" y="143808"/>
                </a:lnTo>
                <a:lnTo>
                  <a:pt x="235849" y="115266"/>
                </a:lnTo>
                <a:lnTo>
                  <a:pt x="272619" y="89506"/>
                </a:lnTo>
                <a:lnTo>
                  <a:pt x="311331" y="66682"/>
                </a:lnTo>
                <a:lnTo>
                  <a:pt x="351836" y="46948"/>
                </a:lnTo>
                <a:lnTo>
                  <a:pt x="393986" y="30456"/>
                </a:lnTo>
                <a:lnTo>
                  <a:pt x="437633" y="17362"/>
                </a:lnTo>
                <a:lnTo>
                  <a:pt x="482629" y="7819"/>
                </a:lnTo>
                <a:lnTo>
                  <a:pt x="528824" y="1980"/>
                </a:lnTo>
                <a:lnTo>
                  <a:pt x="576072" y="0"/>
                </a:lnTo>
                <a:lnTo>
                  <a:pt x="623319" y="1980"/>
                </a:lnTo>
                <a:lnTo>
                  <a:pt x="669514" y="7819"/>
                </a:lnTo>
                <a:lnTo>
                  <a:pt x="714510" y="17362"/>
                </a:lnTo>
                <a:lnTo>
                  <a:pt x="758157" y="30456"/>
                </a:lnTo>
                <a:lnTo>
                  <a:pt x="800307" y="46948"/>
                </a:lnTo>
                <a:lnTo>
                  <a:pt x="840812" y="66682"/>
                </a:lnTo>
                <a:lnTo>
                  <a:pt x="879524" y="89506"/>
                </a:lnTo>
                <a:lnTo>
                  <a:pt x="916294" y="115266"/>
                </a:lnTo>
                <a:lnTo>
                  <a:pt x="950975" y="143808"/>
                </a:lnTo>
                <a:lnTo>
                  <a:pt x="983418" y="174979"/>
                </a:lnTo>
                <a:lnTo>
                  <a:pt x="1013474" y="208623"/>
                </a:lnTo>
                <a:lnTo>
                  <a:pt x="1040996" y="244589"/>
                </a:lnTo>
                <a:lnTo>
                  <a:pt x="1065836" y="282721"/>
                </a:lnTo>
                <a:lnTo>
                  <a:pt x="1087844" y="322867"/>
                </a:lnTo>
                <a:lnTo>
                  <a:pt x="1106874" y="364872"/>
                </a:lnTo>
                <a:lnTo>
                  <a:pt x="1122775" y="408583"/>
                </a:lnTo>
                <a:lnTo>
                  <a:pt x="1135402" y="453845"/>
                </a:lnTo>
                <a:lnTo>
                  <a:pt x="1144604" y="500506"/>
                </a:lnTo>
                <a:lnTo>
                  <a:pt x="1150234" y="548412"/>
                </a:lnTo>
                <a:lnTo>
                  <a:pt x="1152144" y="597408"/>
                </a:lnTo>
                <a:lnTo>
                  <a:pt x="1150234" y="646403"/>
                </a:lnTo>
                <a:lnTo>
                  <a:pt x="1144604" y="694309"/>
                </a:lnTo>
                <a:lnTo>
                  <a:pt x="1135402" y="740970"/>
                </a:lnTo>
                <a:lnTo>
                  <a:pt x="1122775" y="786232"/>
                </a:lnTo>
                <a:lnTo>
                  <a:pt x="1106874" y="829943"/>
                </a:lnTo>
                <a:lnTo>
                  <a:pt x="1087844" y="871948"/>
                </a:lnTo>
                <a:lnTo>
                  <a:pt x="1065836" y="912094"/>
                </a:lnTo>
                <a:lnTo>
                  <a:pt x="1040996" y="950226"/>
                </a:lnTo>
                <a:lnTo>
                  <a:pt x="1013474" y="986192"/>
                </a:lnTo>
                <a:lnTo>
                  <a:pt x="983418" y="1019836"/>
                </a:lnTo>
                <a:lnTo>
                  <a:pt x="950975" y="1051007"/>
                </a:lnTo>
                <a:lnTo>
                  <a:pt x="916294" y="1079549"/>
                </a:lnTo>
                <a:lnTo>
                  <a:pt x="879524" y="1105309"/>
                </a:lnTo>
                <a:lnTo>
                  <a:pt x="840812" y="1128133"/>
                </a:lnTo>
                <a:lnTo>
                  <a:pt x="800307" y="1147867"/>
                </a:lnTo>
                <a:lnTo>
                  <a:pt x="758157" y="1164359"/>
                </a:lnTo>
                <a:lnTo>
                  <a:pt x="714510" y="1177453"/>
                </a:lnTo>
                <a:lnTo>
                  <a:pt x="669514" y="1186996"/>
                </a:lnTo>
                <a:lnTo>
                  <a:pt x="623319" y="1192835"/>
                </a:lnTo>
                <a:lnTo>
                  <a:pt x="576072" y="1194816"/>
                </a:lnTo>
                <a:lnTo>
                  <a:pt x="528824" y="1192835"/>
                </a:lnTo>
                <a:lnTo>
                  <a:pt x="482629" y="1186996"/>
                </a:lnTo>
                <a:lnTo>
                  <a:pt x="437633" y="1177453"/>
                </a:lnTo>
                <a:lnTo>
                  <a:pt x="393986" y="1164359"/>
                </a:lnTo>
                <a:lnTo>
                  <a:pt x="351836" y="1147867"/>
                </a:lnTo>
                <a:lnTo>
                  <a:pt x="311331" y="1128133"/>
                </a:lnTo>
                <a:lnTo>
                  <a:pt x="272619" y="1105309"/>
                </a:lnTo>
                <a:lnTo>
                  <a:pt x="235849" y="1079549"/>
                </a:lnTo>
                <a:lnTo>
                  <a:pt x="201168" y="1051007"/>
                </a:lnTo>
                <a:lnTo>
                  <a:pt x="168725" y="1019836"/>
                </a:lnTo>
                <a:lnTo>
                  <a:pt x="138669" y="986192"/>
                </a:lnTo>
                <a:lnTo>
                  <a:pt x="111147" y="950226"/>
                </a:lnTo>
                <a:lnTo>
                  <a:pt x="86307" y="912094"/>
                </a:lnTo>
                <a:lnTo>
                  <a:pt x="64299" y="871948"/>
                </a:lnTo>
                <a:lnTo>
                  <a:pt x="45269" y="829943"/>
                </a:lnTo>
                <a:lnTo>
                  <a:pt x="29368" y="786232"/>
                </a:lnTo>
                <a:lnTo>
                  <a:pt x="16741" y="740970"/>
                </a:lnTo>
                <a:lnTo>
                  <a:pt x="7539" y="694309"/>
                </a:lnTo>
                <a:lnTo>
                  <a:pt x="1909" y="646403"/>
                </a:lnTo>
                <a:lnTo>
                  <a:pt x="0" y="597408"/>
                </a:lnTo>
                <a:close/>
              </a:path>
            </a:pathLst>
          </a:custGeom>
          <a:ln w="15874">
            <a:solidFill>
              <a:srgbClr val="FFFFFF"/>
            </a:solidFill>
          </a:ln>
        </p:spPr>
        <p:txBody>
          <a:bodyPr wrap="square" lIns="0" tIns="0" rIns="0" bIns="0" rtlCol="0"/>
          <a:lstStyle/>
          <a:p>
            <a:endParaRPr/>
          </a:p>
        </p:txBody>
      </p:sp>
      <p:sp>
        <p:nvSpPr>
          <p:cNvPr id="10" name="object 10"/>
          <p:cNvSpPr txBox="1"/>
          <p:nvPr/>
        </p:nvSpPr>
        <p:spPr>
          <a:xfrm>
            <a:off x="3328196" y="1520719"/>
            <a:ext cx="778510" cy="592455"/>
          </a:xfrm>
          <a:prstGeom prst="rect">
            <a:avLst/>
          </a:prstGeom>
        </p:spPr>
        <p:txBody>
          <a:bodyPr vert="horz" wrap="square" lIns="0" tIns="0" rIns="0" bIns="0" rtlCol="0">
            <a:spAutoFit/>
          </a:bodyPr>
          <a:lstStyle/>
          <a:p>
            <a:pPr marL="12700">
              <a:lnSpc>
                <a:spcPct val="100000"/>
              </a:lnSpc>
            </a:pPr>
            <a:r>
              <a:rPr sz="3700" spc="-5" dirty="0">
                <a:solidFill>
                  <a:srgbClr val="FFFFFF"/>
                </a:solidFill>
                <a:latin typeface="Tw Cen MT"/>
                <a:cs typeface="Tw Cen MT"/>
              </a:rPr>
              <a:t>CBP</a:t>
            </a:r>
            <a:endParaRPr sz="3700">
              <a:latin typeface="Tw Cen MT"/>
              <a:cs typeface="Tw Cen MT"/>
            </a:endParaRPr>
          </a:p>
        </p:txBody>
      </p:sp>
      <p:sp>
        <p:nvSpPr>
          <p:cNvPr id="11" name="object 11"/>
          <p:cNvSpPr/>
          <p:nvPr/>
        </p:nvSpPr>
        <p:spPr>
          <a:xfrm>
            <a:off x="3130295" y="3259835"/>
            <a:ext cx="1169035" cy="1135380"/>
          </a:xfrm>
          <a:custGeom>
            <a:avLst/>
            <a:gdLst/>
            <a:ahLst/>
            <a:cxnLst/>
            <a:rect l="l" t="t" r="r" b="b"/>
            <a:pathLst>
              <a:path w="1169035" h="1135379">
                <a:moveTo>
                  <a:pt x="584454" y="0"/>
                </a:moveTo>
                <a:lnTo>
                  <a:pt x="536519" y="1881"/>
                </a:lnTo>
                <a:lnTo>
                  <a:pt x="489652" y="7430"/>
                </a:lnTo>
                <a:lnTo>
                  <a:pt x="444003" y="16498"/>
                </a:lnTo>
                <a:lnTo>
                  <a:pt x="399722" y="28941"/>
                </a:lnTo>
                <a:lnTo>
                  <a:pt x="356958" y="44612"/>
                </a:lnTo>
                <a:lnTo>
                  <a:pt x="315864" y="63364"/>
                </a:lnTo>
                <a:lnTo>
                  <a:pt x="276589" y="85053"/>
                </a:lnTo>
                <a:lnTo>
                  <a:pt x="239283" y="109531"/>
                </a:lnTo>
                <a:lnTo>
                  <a:pt x="204098" y="136653"/>
                </a:lnTo>
                <a:lnTo>
                  <a:pt x="171183" y="166273"/>
                </a:lnTo>
                <a:lnTo>
                  <a:pt x="140689" y="198244"/>
                </a:lnTo>
                <a:lnTo>
                  <a:pt x="112766" y="232420"/>
                </a:lnTo>
                <a:lnTo>
                  <a:pt x="87565" y="268655"/>
                </a:lnTo>
                <a:lnTo>
                  <a:pt x="65236" y="306804"/>
                </a:lnTo>
                <a:lnTo>
                  <a:pt x="45929" y="346720"/>
                </a:lnTo>
                <a:lnTo>
                  <a:pt x="29796" y="388256"/>
                </a:lnTo>
                <a:lnTo>
                  <a:pt x="16985" y="431268"/>
                </a:lnTo>
                <a:lnTo>
                  <a:pt x="7649" y="475608"/>
                </a:lnTo>
                <a:lnTo>
                  <a:pt x="1937" y="521130"/>
                </a:lnTo>
                <a:lnTo>
                  <a:pt x="0" y="567689"/>
                </a:lnTo>
                <a:lnTo>
                  <a:pt x="1937" y="614249"/>
                </a:lnTo>
                <a:lnTo>
                  <a:pt x="7649" y="659771"/>
                </a:lnTo>
                <a:lnTo>
                  <a:pt x="16985" y="704111"/>
                </a:lnTo>
                <a:lnTo>
                  <a:pt x="29796" y="747123"/>
                </a:lnTo>
                <a:lnTo>
                  <a:pt x="45929" y="788659"/>
                </a:lnTo>
                <a:lnTo>
                  <a:pt x="65236" y="828575"/>
                </a:lnTo>
                <a:lnTo>
                  <a:pt x="87565" y="866724"/>
                </a:lnTo>
                <a:lnTo>
                  <a:pt x="112766" y="902959"/>
                </a:lnTo>
                <a:lnTo>
                  <a:pt x="140689" y="937135"/>
                </a:lnTo>
                <a:lnTo>
                  <a:pt x="171183" y="969106"/>
                </a:lnTo>
                <a:lnTo>
                  <a:pt x="204098" y="998726"/>
                </a:lnTo>
                <a:lnTo>
                  <a:pt x="239283" y="1025848"/>
                </a:lnTo>
                <a:lnTo>
                  <a:pt x="276589" y="1050326"/>
                </a:lnTo>
                <a:lnTo>
                  <a:pt x="315864" y="1072015"/>
                </a:lnTo>
                <a:lnTo>
                  <a:pt x="356958" y="1090767"/>
                </a:lnTo>
                <a:lnTo>
                  <a:pt x="399722" y="1106438"/>
                </a:lnTo>
                <a:lnTo>
                  <a:pt x="444003" y="1118881"/>
                </a:lnTo>
                <a:lnTo>
                  <a:pt x="489652" y="1127949"/>
                </a:lnTo>
                <a:lnTo>
                  <a:pt x="536519" y="1133498"/>
                </a:lnTo>
                <a:lnTo>
                  <a:pt x="584454" y="1135380"/>
                </a:lnTo>
                <a:lnTo>
                  <a:pt x="632388" y="1133498"/>
                </a:lnTo>
                <a:lnTo>
                  <a:pt x="679255" y="1127949"/>
                </a:lnTo>
                <a:lnTo>
                  <a:pt x="724904" y="1118881"/>
                </a:lnTo>
                <a:lnTo>
                  <a:pt x="769185" y="1106438"/>
                </a:lnTo>
                <a:lnTo>
                  <a:pt x="811949" y="1090767"/>
                </a:lnTo>
                <a:lnTo>
                  <a:pt x="853043" y="1072015"/>
                </a:lnTo>
                <a:lnTo>
                  <a:pt x="892318" y="1050326"/>
                </a:lnTo>
                <a:lnTo>
                  <a:pt x="929624" y="1025848"/>
                </a:lnTo>
                <a:lnTo>
                  <a:pt x="964809" y="998726"/>
                </a:lnTo>
                <a:lnTo>
                  <a:pt x="997724" y="969106"/>
                </a:lnTo>
                <a:lnTo>
                  <a:pt x="1028218" y="937135"/>
                </a:lnTo>
                <a:lnTo>
                  <a:pt x="1056141" y="902959"/>
                </a:lnTo>
                <a:lnTo>
                  <a:pt x="1081342" y="866724"/>
                </a:lnTo>
                <a:lnTo>
                  <a:pt x="1103671" y="828575"/>
                </a:lnTo>
                <a:lnTo>
                  <a:pt x="1122978" y="788659"/>
                </a:lnTo>
                <a:lnTo>
                  <a:pt x="1139111" y="747123"/>
                </a:lnTo>
                <a:lnTo>
                  <a:pt x="1151922" y="704111"/>
                </a:lnTo>
                <a:lnTo>
                  <a:pt x="1161258" y="659771"/>
                </a:lnTo>
                <a:lnTo>
                  <a:pt x="1166970" y="614249"/>
                </a:lnTo>
                <a:lnTo>
                  <a:pt x="1168908" y="567689"/>
                </a:lnTo>
                <a:lnTo>
                  <a:pt x="1166970" y="521130"/>
                </a:lnTo>
                <a:lnTo>
                  <a:pt x="1161258" y="475608"/>
                </a:lnTo>
                <a:lnTo>
                  <a:pt x="1151922" y="431268"/>
                </a:lnTo>
                <a:lnTo>
                  <a:pt x="1139111" y="388256"/>
                </a:lnTo>
                <a:lnTo>
                  <a:pt x="1122978" y="346720"/>
                </a:lnTo>
                <a:lnTo>
                  <a:pt x="1103671" y="306804"/>
                </a:lnTo>
                <a:lnTo>
                  <a:pt x="1081342" y="268655"/>
                </a:lnTo>
                <a:lnTo>
                  <a:pt x="1056141" y="232420"/>
                </a:lnTo>
                <a:lnTo>
                  <a:pt x="1028218" y="198244"/>
                </a:lnTo>
                <a:lnTo>
                  <a:pt x="997724" y="166273"/>
                </a:lnTo>
                <a:lnTo>
                  <a:pt x="964809" y="136653"/>
                </a:lnTo>
                <a:lnTo>
                  <a:pt x="929624" y="109531"/>
                </a:lnTo>
                <a:lnTo>
                  <a:pt x="892318" y="85053"/>
                </a:lnTo>
                <a:lnTo>
                  <a:pt x="853043" y="63364"/>
                </a:lnTo>
                <a:lnTo>
                  <a:pt x="811949" y="44612"/>
                </a:lnTo>
                <a:lnTo>
                  <a:pt x="769185" y="28941"/>
                </a:lnTo>
                <a:lnTo>
                  <a:pt x="724904" y="16498"/>
                </a:lnTo>
                <a:lnTo>
                  <a:pt x="679255" y="7430"/>
                </a:lnTo>
                <a:lnTo>
                  <a:pt x="632388" y="1881"/>
                </a:lnTo>
                <a:lnTo>
                  <a:pt x="584454" y="0"/>
                </a:lnTo>
                <a:close/>
              </a:path>
            </a:pathLst>
          </a:custGeom>
          <a:solidFill>
            <a:srgbClr val="1CADE4"/>
          </a:solidFill>
        </p:spPr>
        <p:txBody>
          <a:bodyPr wrap="square" lIns="0" tIns="0" rIns="0" bIns="0" rtlCol="0"/>
          <a:lstStyle/>
          <a:p>
            <a:endParaRPr/>
          </a:p>
        </p:txBody>
      </p:sp>
      <p:sp>
        <p:nvSpPr>
          <p:cNvPr id="12" name="object 12"/>
          <p:cNvSpPr/>
          <p:nvPr/>
        </p:nvSpPr>
        <p:spPr>
          <a:xfrm>
            <a:off x="3130295" y="3259835"/>
            <a:ext cx="1169035" cy="1135380"/>
          </a:xfrm>
          <a:custGeom>
            <a:avLst/>
            <a:gdLst/>
            <a:ahLst/>
            <a:cxnLst/>
            <a:rect l="l" t="t" r="r" b="b"/>
            <a:pathLst>
              <a:path w="1169035" h="1135379">
                <a:moveTo>
                  <a:pt x="0" y="567689"/>
                </a:moveTo>
                <a:lnTo>
                  <a:pt x="1937" y="521130"/>
                </a:lnTo>
                <a:lnTo>
                  <a:pt x="7649" y="475608"/>
                </a:lnTo>
                <a:lnTo>
                  <a:pt x="16985" y="431268"/>
                </a:lnTo>
                <a:lnTo>
                  <a:pt x="29796" y="388256"/>
                </a:lnTo>
                <a:lnTo>
                  <a:pt x="45929" y="346720"/>
                </a:lnTo>
                <a:lnTo>
                  <a:pt x="65236" y="306804"/>
                </a:lnTo>
                <a:lnTo>
                  <a:pt x="87565" y="268655"/>
                </a:lnTo>
                <a:lnTo>
                  <a:pt x="112766" y="232420"/>
                </a:lnTo>
                <a:lnTo>
                  <a:pt x="140689" y="198244"/>
                </a:lnTo>
                <a:lnTo>
                  <a:pt x="171183" y="166273"/>
                </a:lnTo>
                <a:lnTo>
                  <a:pt x="204098" y="136653"/>
                </a:lnTo>
                <a:lnTo>
                  <a:pt x="239283" y="109531"/>
                </a:lnTo>
                <a:lnTo>
                  <a:pt x="276589" y="85053"/>
                </a:lnTo>
                <a:lnTo>
                  <a:pt x="315864" y="63364"/>
                </a:lnTo>
                <a:lnTo>
                  <a:pt x="356958" y="44612"/>
                </a:lnTo>
                <a:lnTo>
                  <a:pt x="399722" y="28941"/>
                </a:lnTo>
                <a:lnTo>
                  <a:pt x="444003" y="16498"/>
                </a:lnTo>
                <a:lnTo>
                  <a:pt x="489652" y="7430"/>
                </a:lnTo>
                <a:lnTo>
                  <a:pt x="536519" y="1881"/>
                </a:lnTo>
                <a:lnTo>
                  <a:pt x="584454" y="0"/>
                </a:lnTo>
                <a:lnTo>
                  <a:pt x="632388" y="1881"/>
                </a:lnTo>
                <a:lnTo>
                  <a:pt x="679255" y="7430"/>
                </a:lnTo>
                <a:lnTo>
                  <a:pt x="724904" y="16498"/>
                </a:lnTo>
                <a:lnTo>
                  <a:pt x="769185" y="28941"/>
                </a:lnTo>
                <a:lnTo>
                  <a:pt x="811949" y="44612"/>
                </a:lnTo>
                <a:lnTo>
                  <a:pt x="853043" y="63364"/>
                </a:lnTo>
                <a:lnTo>
                  <a:pt x="892318" y="85053"/>
                </a:lnTo>
                <a:lnTo>
                  <a:pt x="929624" y="109531"/>
                </a:lnTo>
                <a:lnTo>
                  <a:pt x="964809" y="136653"/>
                </a:lnTo>
                <a:lnTo>
                  <a:pt x="997724" y="166273"/>
                </a:lnTo>
                <a:lnTo>
                  <a:pt x="1028218" y="198244"/>
                </a:lnTo>
                <a:lnTo>
                  <a:pt x="1056141" y="232420"/>
                </a:lnTo>
                <a:lnTo>
                  <a:pt x="1081342" y="268655"/>
                </a:lnTo>
                <a:lnTo>
                  <a:pt x="1103671" y="306804"/>
                </a:lnTo>
                <a:lnTo>
                  <a:pt x="1122978" y="346720"/>
                </a:lnTo>
                <a:lnTo>
                  <a:pt x="1139111" y="388256"/>
                </a:lnTo>
                <a:lnTo>
                  <a:pt x="1151922" y="431268"/>
                </a:lnTo>
                <a:lnTo>
                  <a:pt x="1161258" y="475608"/>
                </a:lnTo>
                <a:lnTo>
                  <a:pt x="1166970" y="521130"/>
                </a:lnTo>
                <a:lnTo>
                  <a:pt x="1168908" y="567689"/>
                </a:lnTo>
                <a:lnTo>
                  <a:pt x="1166970" y="614249"/>
                </a:lnTo>
                <a:lnTo>
                  <a:pt x="1161258" y="659771"/>
                </a:lnTo>
                <a:lnTo>
                  <a:pt x="1151922" y="704111"/>
                </a:lnTo>
                <a:lnTo>
                  <a:pt x="1139111" y="747123"/>
                </a:lnTo>
                <a:lnTo>
                  <a:pt x="1122978" y="788659"/>
                </a:lnTo>
                <a:lnTo>
                  <a:pt x="1103671" y="828575"/>
                </a:lnTo>
                <a:lnTo>
                  <a:pt x="1081342" y="866724"/>
                </a:lnTo>
                <a:lnTo>
                  <a:pt x="1056141" y="902959"/>
                </a:lnTo>
                <a:lnTo>
                  <a:pt x="1028218" y="937135"/>
                </a:lnTo>
                <a:lnTo>
                  <a:pt x="997724" y="969106"/>
                </a:lnTo>
                <a:lnTo>
                  <a:pt x="964809" y="998726"/>
                </a:lnTo>
                <a:lnTo>
                  <a:pt x="929624" y="1025848"/>
                </a:lnTo>
                <a:lnTo>
                  <a:pt x="892318" y="1050326"/>
                </a:lnTo>
                <a:lnTo>
                  <a:pt x="853043" y="1072015"/>
                </a:lnTo>
                <a:lnTo>
                  <a:pt x="811949" y="1090767"/>
                </a:lnTo>
                <a:lnTo>
                  <a:pt x="769185" y="1106438"/>
                </a:lnTo>
                <a:lnTo>
                  <a:pt x="724904" y="1118881"/>
                </a:lnTo>
                <a:lnTo>
                  <a:pt x="679255" y="1127949"/>
                </a:lnTo>
                <a:lnTo>
                  <a:pt x="632388" y="1133498"/>
                </a:lnTo>
                <a:lnTo>
                  <a:pt x="584454" y="1135380"/>
                </a:lnTo>
                <a:lnTo>
                  <a:pt x="536519" y="1133498"/>
                </a:lnTo>
                <a:lnTo>
                  <a:pt x="489652" y="1127949"/>
                </a:lnTo>
                <a:lnTo>
                  <a:pt x="444003" y="1118881"/>
                </a:lnTo>
                <a:lnTo>
                  <a:pt x="399722" y="1106438"/>
                </a:lnTo>
                <a:lnTo>
                  <a:pt x="356958" y="1090767"/>
                </a:lnTo>
                <a:lnTo>
                  <a:pt x="315864" y="1072015"/>
                </a:lnTo>
                <a:lnTo>
                  <a:pt x="276589" y="1050326"/>
                </a:lnTo>
                <a:lnTo>
                  <a:pt x="239283" y="1025848"/>
                </a:lnTo>
                <a:lnTo>
                  <a:pt x="204098" y="998726"/>
                </a:lnTo>
                <a:lnTo>
                  <a:pt x="171183" y="969106"/>
                </a:lnTo>
                <a:lnTo>
                  <a:pt x="140689" y="937135"/>
                </a:lnTo>
                <a:lnTo>
                  <a:pt x="112766" y="902959"/>
                </a:lnTo>
                <a:lnTo>
                  <a:pt x="87565" y="866724"/>
                </a:lnTo>
                <a:lnTo>
                  <a:pt x="65236" y="828575"/>
                </a:lnTo>
                <a:lnTo>
                  <a:pt x="45929" y="788659"/>
                </a:lnTo>
                <a:lnTo>
                  <a:pt x="29796" y="747123"/>
                </a:lnTo>
                <a:lnTo>
                  <a:pt x="16985" y="704111"/>
                </a:lnTo>
                <a:lnTo>
                  <a:pt x="7649" y="659771"/>
                </a:lnTo>
                <a:lnTo>
                  <a:pt x="1937" y="614249"/>
                </a:lnTo>
                <a:lnTo>
                  <a:pt x="0" y="567689"/>
                </a:lnTo>
                <a:close/>
              </a:path>
            </a:pathLst>
          </a:custGeom>
          <a:ln w="15874">
            <a:solidFill>
              <a:srgbClr val="FFFFFF"/>
            </a:solidFill>
          </a:ln>
        </p:spPr>
        <p:txBody>
          <a:bodyPr wrap="square" lIns="0" tIns="0" rIns="0" bIns="0" rtlCol="0"/>
          <a:lstStyle/>
          <a:p>
            <a:endParaRPr/>
          </a:p>
        </p:txBody>
      </p:sp>
      <p:sp>
        <p:nvSpPr>
          <p:cNvPr id="13" name="object 13"/>
          <p:cNvSpPr txBox="1"/>
          <p:nvPr/>
        </p:nvSpPr>
        <p:spPr>
          <a:xfrm>
            <a:off x="3405941" y="3477845"/>
            <a:ext cx="618490" cy="592455"/>
          </a:xfrm>
          <a:prstGeom prst="rect">
            <a:avLst/>
          </a:prstGeom>
        </p:spPr>
        <p:txBody>
          <a:bodyPr vert="horz" wrap="square" lIns="0" tIns="0" rIns="0" bIns="0" rtlCol="0">
            <a:spAutoFit/>
          </a:bodyPr>
          <a:lstStyle/>
          <a:p>
            <a:pPr marL="12700">
              <a:lnSpc>
                <a:spcPct val="100000"/>
              </a:lnSpc>
            </a:pPr>
            <a:r>
              <a:rPr sz="3700" dirty="0">
                <a:solidFill>
                  <a:srgbClr val="FFFFFF"/>
                </a:solidFill>
                <a:latin typeface="Tw Cen MT"/>
                <a:cs typeface="Tw Cen MT"/>
              </a:rPr>
              <a:t>I</a:t>
            </a:r>
            <a:r>
              <a:rPr sz="3700" spc="-5" dirty="0">
                <a:solidFill>
                  <a:srgbClr val="FFFFFF"/>
                </a:solidFill>
                <a:latin typeface="Tw Cen MT"/>
                <a:cs typeface="Tw Cen MT"/>
              </a:rPr>
              <a:t>CE</a:t>
            </a:r>
            <a:endParaRPr sz="3700">
              <a:latin typeface="Tw Cen MT"/>
              <a:cs typeface="Tw Cen MT"/>
            </a:endParaRPr>
          </a:p>
        </p:txBody>
      </p:sp>
      <p:sp>
        <p:nvSpPr>
          <p:cNvPr id="14" name="object 14"/>
          <p:cNvSpPr/>
          <p:nvPr/>
        </p:nvSpPr>
        <p:spPr>
          <a:xfrm>
            <a:off x="9457945" y="512063"/>
            <a:ext cx="1280158" cy="1434083"/>
          </a:xfrm>
          <a:prstGeom prst="rect">
            <a:avLst/>
          </a:prstGeom>
          <a:blipFill>
            <a:blip r:embed="rId4" cstate="print"/>
            <a:stretch>
              <a:fillRect/>
            </a:stretch>
          </a:blipFill>
        </p:spPr>
        <p:txBody>
          <a:bodyPr wrap="square" lIns="0" tIns="0" rIns="0" bIns="0" rtlCol="0"/>
          <a:lstStyle/>
          <a:p>
            <a:endParaRPr/>
          </a:p>
        </p:txBody>
      </p:sp>
      <p:sp>
        <p:nvSpPr>
          <p:cNvPr id="15" name="object 15"/>
          <p:cNvSpPr/>
          <p:nvPr/>
        </p:nvSpPr>
        <p:spPr>
          <a:xfrm>
            <a:off x="9518904" y="4226052"/>
            <a:ext cx="1158238" cy="1402079"/>
          </a:xfrm>
          <a:prstGeom prst="rect">
            <a:avLst/>
          </a:prstGeom>
          <a:blipFill>
            <a:blip r:embed="rId5" cstate="print"/>
            <a:stretch>
              <a:fillRect/>
            </a:stretch>
          </a:blipFill>
        </p:spPr>
        <p:txBody>
          <a:bodyPr wrap="square" lIns="0" tIns="0" rIns="0" bIns="0" rtlCol="0"/>
          <a:lstStyle/>
          <a:p>
            <a:endParaRPr/>
          </a:p>
        </p:txBody>
      </p:sp>
      <p:sp>
        <p:nvSpPr>
          <p:cNvPr id="16" name="object 16"/>
          <p:cNvSpPr txBox="1"/>
          <p:nvPr/>
        </p:nvSpPr>
        <p:spPr>
          <a:xfrm>
            <a:off x="4622470" y="653100"/>
            <a:ext cx="3121025" cy="1558925"/>
          </a:xfrm>
          <a:prstGeom prst="rect">
            <a:avLst/>
          </a:prstGeom>
        </p:spPr>
        <p:txBody>
          <a:bodyPr vert="horz" wrap="square" lIns="0" tIns="0" rIns="0" bIns="0" rtlCol="0">
            <a:spAutoFit/>
          </a:bodyPr>
          <a:lstStyle/>
          <a:p>
            <a:pPr marL="12700">
              <a:lnSpc>
                <a:spcPct val="100000"/>
              </a:lnSpc>
            </a:pPr>
            <a:r>
              <a:rPr sz="1600" b="1" i="1" spc="-20" dirty="0">
                <a:latin typeface="Tw Cen MT"/>
                <a:cs typeface="Tw Cen MT"/>
              </a:rPr>
              <a:t>U.S. </a:t>
            </a:r>
            <a:r>
              <a:rPr sz="1600" b="1" i="1" spc="-5" dirty="0">
                <a:latin typeface="Tw Cen MT"/>
                <a:cs typeface="Tw Cen MT"/>
              </a:rPr>
              <a:t>Customs and Border</a:t>
            </a:r>
            <a:r>
              <a:rPr sz="1600" b="1" i="1" spc="10" dirty="0">
                <a:latin typeface="Tw Cen MT"/>
                <a:cs typeface="Tw Cen MT"/>
              </a:rPr>
              <a:t> </a:t>
            </a:r>
            <a:r>
              <a:rPr sz="1600" b="1" i="1" spc="-5" dirty="0">
                <a:latin typeface="Tw Cen MT"/>
                <a:cs typeface="Tw Cen MT"/>
              </a:rPr>
              <a:t>Protection</a:t>
            </a:r>
            <a:endParaRPr sz="1600">
              <a:latin typeface="Tw Cen MT"/>
              <a:cs typeface="Tw Cen MT"/>
            </a:endParaRPr>
          </a:p>
          <a:p>
            <a:pPr marL="12700" marR="5080">
              <a:lnSpc>
                <a:spcPct val="100000"/>
              </a:lnSpc>
              <a:spcBef>
                <a:spcPts val="600"/>
              </a:spcBef>
              <a:buFont typeface="Arial"/>
              <a:buChar char="•"/>
              <a:tabLst>
                <a:tab pos="139700" algn="l"/>
              </a:tabLst>
            </a:pPr>
            <a:r>
              <a:rPr sz="1600" spc="-5" dirty="0">
                <a:solidFill>
                  <a:srgbClr val="1B1B1B"/>
                </a:solidFill>
                <a:latin typeface="Tw Cen MT"/>
                <a:cs typeface="Tw Cen MT"/>
              </a:rPr>
              <a:t>is responsible </a:t>
            </a:r>
            <a:r>
              <a:rPr sz="1600" spc="-15" dirty="0">
                <a:solidFill>
                  <a:srgbClr val="1B1B1B"/>
                </a:solidFill>
                <a:latin typeface="Tw Cen MT"/>
                <a:cs typeface="Tw Cen MT"/>
              </a:rPr>
              <a:t>for </a:t>
            </a:r>
            <a:r>
              <a:rPr sz="1600" spc="-5" dirty="0">
                <a:solidFill>
                  <a:srgbClr val="1B1B1B"/>
                </a:solidFill>
                <a:latin typeface="Tw Cen MT"/>
                <a:cs typeface="Tw Cen MT"/>
              </a:rPr>
              <a:t>securing </a:t>
            </a:r>
            <a:r>
              <a:rPr sz="1600" spc="-10" dirty="0">
                <a:solidFill>
                  <a:srgbClr val="1B1B1B"/>
                </a:solidFill>
                <a:latin typeface="Tw Cen MT"/>
                <a:cs typeface="Tw Cen MT"/>
              </a:rPr>
              <a:t>the  </a:t>
            </a:r>
            <a:r>
              <a:rPr sz="1600" spc="-5" dirty="0">
                <a:solidFill>
                  <a:srgbClr val="1B1B1B"/>
                </a:solidFill>
                <a:latin typeface="Tw Cen MT"/>
                <a:cs typeface="Tw Cen MT"/>
              </a:rPr>
              <a:t>border </a:t>
            </a:r>
            <a:r>
              <a:rPr sz="1600" spc="-10" dirty="0">
                <a:solidFill>
                  <a:srgbClr val="1B1B1B"/>
                </a:solidFill>
                <a:latin typeface="Tw Cen MT"/>
                <a:cs typeface="Tw Cen MT"/>
              </a:rPr>
              <a:t>between Mexico and </a:t>
            </a:r>
            <a:r>
              <a:rPr sz="1600" spc="-5" dirty="0">
                <a:solidFill>
                  <a:srgbClr val="1B1B1B"/>
                </a:solidFill>
                <a:latin typeface="Tw Cen MT"/>
                <a:cs typeface="Tw Cen MT"/>
              </a:rPr>
              <a:t>the  United States; </a:t>
            </a:r>
            <a:r>
              <a:rPr sz="1600" spc="5" dirty="0">
                <a:solidFill>
                  <a:srgbClr val="1B1B1B"/>
                </a:solidFill>
                <a:latin typeface="Tw Cen MT"/>
                <a:cs typeface="Tw Cen MT"/>
              </a:rPr>
              <a:t>which </a:t>
            </a:r>
            <a:r>
              <a:rPr sz="1600" spc="-10" dirty="0">
                <a:solidFill>
                  <a:srgbClr val="1B1B1B"/>
                </a:solidFill>
                <a:latin typeface="Tw Cen MT"/>
                <a:cs typeface="Tw Cen MT"/>
              </a:rPr>
              <a:t>also </a:t>
            </a:r>
            <a:r>
              <a:rPr sz="1600" spc="-5" dirty="0">
                <a:solidFill>
                  <a:srgbClr val="1B1B1B"/>
                </a:solidFill>
                <a:latin typeface="Tw Cen MT"/>
                <a:cs typeface="Tw Cen MT"/>
              </a:rPr>
              <a:t>includes  detaining </a:t>
            </a:r>
            <a:r>
              <a:rPr sz="1600" spc="-20" dirty="0">
                <a:solidFill>
                  <a:srgbClr val="1B1B1B"/>
                </a:solidFill>
                <a:latin typeface="Tw Cen MT"/>
                <a:cs typeface="Tw Cen MT"/>
              </a:rPr>
              <a:t>anyone </a:t>
            </a:r>
            <a:r>
              <a:rPr sz="1600" spc="-5" dirty="0">
                <a:solidFill>
                  <a:srgbClr val="1B1B1B"/>
                </a:solidFill>
                <a:latin typeface="Tw Cen MT"/>
                <a:cs typeface="Tw Cen MT"/>
              </a:rPr>
              <a:t>who enters </a:t>
            </a:r>
            <a:r>
              <a:rPr sz="1600" spc="-10" dirty="0">
                <a:solidFill>
                  <a:srgbClr val="1B1B1B"/>
                </a:solidFill>
                <a:latin typeface="Tw Cen MT"/>
                <a:cs typeface="Tw Cen MT"/>
              </a:rPr>
              <a:t>the  </a:t>
            </a:r>
            <a:r>
              <a:rPr sz="1600" spc="-5" dirty="0">
                <a:solidFill>
                  <a:srgbClr val="1B1B1B"/>
                </a:solidFill>
                <a:latin typeface="Tw Cen MT"/>
                <a:cs typeface="Tw Cen MT"/>
              </a:rPr>
              <a:t>United States without </a:t>
            </a:r>
            <a:r>
              <a:rPr sz="1600" spc="-15" dirty="0">
                <a:solidFill>
                  <a:srgbClr val="1B1B1B"/>
                </a:solidFill>
                <a:latin typeface="Tw Cen MT"/>
                <a:cs typeface="Tw Cen MT"/>
              </a:rPr>
              <a:t>legal</a:t>
            </a:r>
            <a:r>
              <a:rPr sz="1600" spc="55" dirty="0">
                <a:solidFill>
                  <a:srgbClr val="1B1B1B"/>
                </a:solidFill>
                <a:latin typeface="Tw Cen MT"/>
                <a:cs typeface="Tw Cen MT"/>
              </a:rPr>
              <a:t> </a:t>
            </a:r>
            <a:r>
              <a:rPr sz="1600" spc="-10" dirty="0">
                <a:solidFill>
                  <a:srgbClr val="1B1B1B"/>
                </a:solidFill>
                <a:latin typeface="Tw Cen MT"/>
                <a:cs typeface="Tw Cen MT"/>
              </a:rPr>
              <a:t>documents.</a:t>
            </a:r>
            <a:endParaRPr sz="1600">
              <a:latin typeface="Tw Cen MT"/>
              <a:cs typeface="Tw Cen MT"/>
            </a:endParaRPr>
          </a:p>
        </p:txBody>
      </p:sp>
      <p:sp>
        <p:nvSpPr>
          <p:cNvPr id="17" name="object 17"/>
          <p:cNvSpPr txBox="1"/>
          <p:nvPr/>
        </p:nvSpPr>
        <p:spPr>
          <a:xfrm>
            <a:off x="4472270" y="3114986"/>
            <a:ext cx="2967355" cy="1878964"/>
          </a:xfrm>
          <a:prstGeom prst="rect">
            <a:avLst/>
          </a:prstGeom>
        </p:spPr>
        <p:txBody>
          <a:bodyPr vert="horz" wrap="square" lIns="0" tIns="0" rIns="0" bIns="0" rtlCol="0">
            <a:spAutoFit/>
          </a:bodyPr>
          <a:lstStyle/>
          <a:p>
            <a:pPr marL="12700">
              <a:lnSpc>
                <a:spcPct val="100000"/>
              </a:lnSpc>
            </a:pPr>
            <a:r>
              <a:rPr sz="1600" b="1" i="1" dirty="0">
                <a:latin typeface="Tw Cen MT"/>
                <a:cs typeface="Tw Cen MT"/>
              </a:rPr>
              <a:t>Immigration </a:t>
            </a:r>
            <a:r>
              <a:rPr sz="1600" b="1" i="1" spc="-5" dirty="0">
                <a:latin typeface="Tw Cen MT"/>
                <a:cs typeface="Tw Cen MT"/>
              </a:rPr>
              <a:t>and Customs</a:t>
            </a:r>
            <a:r>
              <a:rPr sz="1600" b="1" i="1" spc="-20" dirty="0">
                <a:latin typeface="Tw Cen MT"/>
                <a:cs typeface="Tw Cen MT"/>
              </a:rPr>
              <a:t> </a:t>
            </a:r>
            <a:r>
              <a:rPr sz="1600" b="1" i="1" spc="-5" dirty="0">
                <a:latin typeface="Tw Cen MT"/>
                <a:cs typeface="Tw Cen MT"/>
              </a:rPr>
              <a:t>Enforcement</a:t>
            </a:r>
            <a:endParaRPr sz="1600">
              <a:latin typeface="Tw Cen MT"/>
              <a:cs typeface="Tw Cen MT"/>
            </a:endParaRPr>
          </a:p>
          <a:p>
            <a:pPr marL="12700" marR="196215" indent="-635">
              <a:lnSpc>
                <a:spcPct val="100000"/>
              </a:lnSpc>
              <a:spcBef>
                <a:spcPts val="600"/>
              </a:spcBef>
            </a:pPr>
            <a:r>
              <a:rPr sz="1600" spc="-5" dirty="0">
                <a:latin typeface="Arial"/>
                <a:cs typeface="Arial"/>
              </a:rPr>
              <a:t>•</a:t>
            </a:r>
            <a:r>
              <a:rPr sz="1600" spc="-5" dirty="0">
                <a:latin typeface="Tw Cen MT"/>
                <a:cs typeface="Tw Cen MT"/>
              </a:rPr>
              <a:t>It is responsible </a:t>
            </a:r>
            <a:r>
              <a:rPr sz="1600" spc="-15" dirty="0">
                <a:latin typeface="Tw Cen MT"/>
                <a:cs typeface="Tw Cen MT"/>
              </a:rPr>
              <a:t>for </a:t>
            </a:r>
            <a:r>
              <a:rPr sz="1600" spc="-10" dirty="0">
                <a:latin typeface="Tw Cen MT"/>
                <a:cs typeface="Tw Cen MT"/>
              </a:rPr>
              <a:t>enforcing  immigration </a:t>
            </a:r>
            <a:r>
              <a:rPr sz="1600" spc="-5" dirty="0">
                <a:latin typeface="Tw Cen MT"/>
                <a:cs typeface="Tw Cen MT"/>
              </a:rPr>
              <a:t>laws within the United  States.</a:t>
            </a:r>
            <a:endParaRPr sz="1600">
              <a:latin typeface="Tw Cen MT"/>
              <a:cs typeface="Tw Cen MT"/>
            </a:endParaRPr>
          </a:p>
          <a:p>
            <a:pPr marL="12700" marR="133985" indent="-635">
              <a:lnSpc>
                <a:spcPct val="100000"/>
              </a:lnSpc>
              <a:spcBef>
                <a:spcPts val="600"/>
              </a:spcBef>
            </a:pPr>
            <a:r>
              <a:rPr sz="1600" spc="-5" dirty="0">
                <a:latin typeface="Arial"/>
                <a:cs typeface="Arial"/>
              </a:rPr>
              <a:t>•</a:t>
            </a:r>
            <a:r>
              <a:rPr sz="1600" spc="-5" dirty="0">
                <a:latin typeface="Tw Cen MT"/>
                <a:cs typeface="Tw Cen MT"/>
              </a:rPr>
              <a:t>is responsible </a:t>
            </a:r>
            <a:r>
              <a:rPr sz="1600" spc="-15" dirty="0">
                <a:latin typeface="Tw Cen MT"/>
                <a:cs typeface="Tw Cen MT"/>
              </a:rPr>
              <a:t>for </a:t>
            </a:r>
            <a:r>
              <a:rPr sz="1600" spc="-10" dirty="0">
                <a:latin typeface="Tw Cen MT"/>
                <a:cs typeface="Tw Cen MT"/>
              </a:rPr>
              <a:t>expelling </a:t>
            </a:r>
            <a:r>
              <a:rPr sz="1600" spc="-25" dirty="0">
                <a:latin typeface="Tw Cen MT"/>
                <a:cs typeface="Tw Cen MT"/>
              </a:rPr>
              <a:t>any  </a:t>
            </a:r>
            <a:r>
              <a:rPr sz="1600" spc="-5" dirty="0">
                <a:latin typeface="Tw Cen MT"/>
                <a:cs typeface="Tw Cen MT"/>
              </a:rPr>
              <a:t>person who is present in the United  States without</a:t>
            </a:r>
            <a:r>
              <a:rPr sz="1600" spc="-40" dirty="0">
                <a:latin typeface="Tw Cen MT"/>
                <a:cs typeface="Tw Cen MT"/>
              </a:rPr>
              <a:t> </a:t>
            </a:r>
            <a:r>
              <a:rPr sz="1600" spc="-5" dirty="0">
                <a:latin typeface="Tw Cen MT"/>
                <a:cs typeface="Tw Cen MT"/>
              </a:rPr>
              <a:t>documents</a:t>
            </a:r>
            <a:endParaRPr sz="1600">
              <a:latin typeface="Tw Cen MT"/>
              <a:cs typeface="Tw Cen M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208612" y="2784189"/>
            <a:ext cx="2729230" cy="1258570"/>
          </a:xfrm>
          <a:prstGeom prst="rect">
            <a:avLst/>
          </a:prstGeom>
        </p:spPr>
        <p:txBody>
          <a:bodyPr vert="horz" wrap="square" lIns="0" tIns="0" rIns="0" bIns="0" rtlCol="0">
            <a:spAutoFit/>
          </a:bodyPr>
          <a:lstStyle/>
          <a:p>
            <a:pPr marL="12700" marR="5080">
              <a:lnSpc>
                <a:spcPct val="80000"/>
              </a:lnSpc>
            </a:pPr>
            <a:r>
              <a:rPr sz="5000" spc="90" dirty="0">
                <a:solidFill>
                  <a:srgbClr val="050505"/>
                </a:solidFill>
                <a:latin typeface="Tw Cen MT Condensed"/>
                <a:cs typeface="Tw Cen MT Condensed"/>
              </a:rPr>
              <a:t>I</a:t>
            </a:r>
            <a:r>
              <a:rPr sz="5000" spc="100" dirty="0">
                <a:solidFill>
                  <a:srgbClr val="050505"/>
                </a:solidFill>
                <a:latin typeface="Tw Cen MT Condensed"/>
                <a:cs typeface="Tw Cen MT Condensed"/>
              </a:rPr>
              <a:t>MM</a:t>
            </a:r>
            <a:r>
              <a:rPr sz="5000" spc="90" dirty="0">
                <a:solidFill>
                  <a:srgbClr val="050505"/>
                </a:solidFill>
                <a:latin typeface="Tw Cen MT Condensed"/>
                <a:cs typeface="Tw Cen MT Condensed"/>
              </a:rPr>
              <a:t>IGR</a:t>
            </a:r>
            <a:r>
              <a:rPr sz="5000" spc="-110" dirty="0">
                <a:solidFill>
                  <a:srgbClr val="050505"/>
                </a:solidFill>
                <a:latin typeface="Tw Cen MT Condensed"/>
                <a:cs typeface="Tw Cen MT Condensed"/>
              </a:rPr>
              <a:t>A</a:t>
            </a:r>
            <a:r>
              <a:rPr sz="5000" spc="95" dirty="0">
                <a:solidFill>
                  <a:srgbClr val="050505"/>
                </a:solidFill>
                <a:latin typeface="Tw Cen MT Condensed"/>
                <a:cs typeface="Tw Cen MT Condensed"/>
              </a:rPr>
              <a:t>T</a:t>
            </a:r>
            <a:r>
              <a:rPr sz="5000" spc="90" dirty="0">
                <a:solidFill>
                  <a:srgbClr val="050505"/>
                </a:solidFill>
                <a:latin typeface="Tw Cen MT Condensed"/>
                <a:cs typeface="Tw Cen MT Condensed"/>
              </a:rPr>
              <a:t>I</a:t>
            </a:r>
            <a:r>
              <a:rPr sz="5000" spc="95" dirty="0">
                <a:solidFill>
                  <a:srgbClr val="050505"/>
                </a:solidFill>
                <a:latin typeface="Tw Cen MT Condensed"/>
                <a:cs typeface="Tw Cen MT Condensed"/>
              </a:rPr>
              <a:t>O</a:t>
            </a:r>
            <a:r>
              <a:rPr sz="5000" dirty="0">
                <a:solidFill>
                  <a:srgbClr val="050505"/>
                </a:solidFill>
                <a:latin typeface="Tw Cen MT Condensed"/>
                <a:cs typeface="Tw Cen MT Condensed"/>
              </a:rPr>
              <a:t>N  </a:t>
            </a:r>
            <a:r>
              <a:rPr sz="5000" spc="60" dirty="0">
                <a:solidFill>
                  <a:srgbClr val="050505"/>
                </a:solidFill>
                <a:latin typeface="Tw Cen MT Condensed"/>
                <a:cs typeface="Tw Cen MT Condensed"/>
              </a:rPr>
              <a:t>COURT</a:t>
            </a:r>
            <a:endParaRPr sz="5000">
              <a:latin typeface="Tw Cen MT Condensed"/>
              <a:cs typeface="Tw Cen MT Condensed"/>
            </a:endParaRPr>
          </a:p>
        </p:txBody>
      </p:sp>
      <p:sp>
        <p:nvSpPr>
          <p:cNvPr id="3" name="object 3"/>
          <p:cNvSpPr txBox="1"/>
          <p:nvPr/>
        </p:nvSpPr>
        <p:spPr>
          <a:xfrm>
            <a:off x="5042915" y="3489959"/>
            <a:ext cx="1109980" cy="281940"/>
          </a:xfrm>
          <a:prstGeom prst="rect">
            <a:avLst/>
          </a:prstGeom>
          <a:solidFill>
            <a:srgbClr val="00B050"/>
          </a:solidFill>
        </p:spPr>
        <p:txBody>
          <a:bodyPr vert="horz" wrap="square" lIns="0" tIns="41275" rIns="0" bIns="0" rtlCol="0">
            <a:spAutoFit/>
          </a:bodyPr>
          <a:lstStyle/>
          <a:p>
            <a:pPr marL="363220">
              <a:lnSpc>
                <a:spcPct val="100000"/>
              </a:lnSpc>
              <a:spcBef>
                <a:spcPts val="325"/>
              </a:spcBef>
            </a:pPr>
            <a:r>
              <a:rPr sz="1200" b="1" spc="15" dirty="0">
                <a:solidFill>
                  <a:srgbClr val="FFFFFF"/>
                </a:solidFill>
                <a:latin typeface="Tw Cen MT"/>
                <a:cs typeface="Tw Cen MT"/>
              </a:rPr>
              <a:t>Minor</a:t>
            </a:r>
            <a:endParaRPr sz="1200">
              <a:latin typeface="Tw Cen MT"/>
              <a:cs typeface="Tw Cen MT"/>
            </a:endParaRPr>
          </a:p>
        </p:txBody>
      </p:sp>
      <p:sp>
        <p:nvSpPr>
          <p:cNvPr id="4" name="object 4"/>
          <p:cNvSpPr txBox="1"/>
          <p:nvPr/>
        </p:nvSpPr>
        <p:spPr>
          <a:xfrm>
            <a:off x="4337303" y="1482852"/>
            <a:ext cx="1356360" cy="376555"/>
          </a:xfrm>
          <a:prstGeom prst="rect">
            <a:avLst/>
          </a:prstGeom>
          <a:solidFill>
            <a:srgbClr val="2683C6"/>
          </a:solidFill>
        </p:spPr>
        <p:txBody>
          <a:bodyPr vert="horz" wrap="square" lIns="0" tIns="31114" rIns="0" bIns="0" rtlCol="0">
            <a:spAutoFit/>
          </a:bodyPr>
          <a:lstStyle/>
          <a:p>
            <a:pPr marL="384810">
              <a:lnSpc>
                <a:spcPct val="100000"/>
              </a:lnSpc>
              <a:spcBef>
                <a:spcPts val="244"/>
              </a:spcBef>
            </a:pPr>
            <a:r>
              <a:rPr sz="1850" b="1" spc="-5" dirty="0">
                <a:solidFill>
                  <a:srgbClr val="FFFFFF"/>
                </a:solidFill>
                <a:latin typeface="Tw Cen MT"/>
                <a:cs typeface="Tw Cen MT"/>
              </a:rPr>
              <a:t>Judge</a:t>
            </a:r>
            <a:endParaRPr sz="1850">
              <a:latin typeface="Tw Cen MT"/>
              <a:cs typeface="Tw Cen MT"/>
            </a:endParaRPr>
          </a:p>
        </p:txBody>
      </p:sp>
      <p:sp>
        <p:nvSpPr>
          <p:cNvPr id="5" name="object 5"/>
          <p:cNvSpPr txBox="1"/>
          <p:nvPr/>
        </p:nvSpPr>
        <p:spPr>
          <a:xfrm>
            <a:off x="3453384" y="5114544"/>
            <a:ext cx="2009139" cy="462280"/>
          </a:xfrm>
          <a:prstGeom prst="rect">
            <a:avLst/>
          </a:prstGeom>
          <a:solidFill>
            <a:srgbClr val="7030A0"/>
          </a:solidFill>
        </p:spPr>
        <p:txBody>
          <a:bodyPr vert="horz" wrap="square" lIns="0" tIns="28575" rIns="0" bIns="0" rtlCol="0">
            <a:spAutoFit/>
          </a:bodyPr>
          <a:lstStyle/>
          <a:p>
            <a:pPr marL="457200">
              <a:lnSpc>
                <a:spcPct val="100000"/>
              </a:lnSpc>
              <a:spcBef>
                <a:spcPts val="225"/>
              </a:spcBef>
            </a:pPr>
            <a:r>
              <a:rPr sz="2400" b="1" spc="-5" dirty="0">
                <a:solidFill>
                  <a:srgbClr val="FFFFFF"/>
                </a:solidFill>
                <a:latin typeface="Tw Cen MT"/>
                <a:cs typeface="Tw Cen MT"/>
              </a:rPr>
              <a:t>Attorney</a:t>
            </a:r>
            <a:endParaRPr sz="2400">
              <a:latin typeface="Tw Cen MT"/>
              <a:cs typeface="Tw Cen MT"/>
            </a:endParaRPr>
          </a:p>
        </p:txBody>
      </p:sp>
      <p:graphicFrame>
        <p:nvGraphicFramePr>
          <p:cNvPr id="6" name="object 6"/>
          <p:cNvGraphicFramePr>
            <a:graphicFrameLocks noGrp="1"/>
          </p:cNvGraphicFramePr>
          <p:nvPr/>
        </p:nvGraphicFramePr>
        <p:xfrm>
          <a:off x="6205728" y="2515361"/>
          <a:ext cx="1741931" cy="1828798"/>
        </p:xfrm>
        <a:graphic>
          <a:graphicData uri="http://schemas.openxmlformats.org/drawingml/2006/table">
            <a:tbl>
              <a:tblPr firstRow="1" bandRow="1">
                <a:tableStyleId>{2D5ABB26-0587-4C30-8999-92F81FD0307C}</a:tableStyleId>
              </a:tblPr>
              <a:tblGrid>
                <a:gridCol w="1648206">
                  <a:extLst>
                    <a:ext uri="{9D8B030D-6E8A-4147-A177-3AD203B41FA5}">
                      <a16:colId xmlns:a16="http://schemas.microsoft.com/office/drawing/2014/main" val="20000"/>
                    </a:ext>
                  </a:extLst>
                </a:gridCol>
                <a:gridCol w="93725">
                  <a:extLst>
                    <a:ext uri="{9D8B030D-6E8A-4147-A177-3AD203B41FA5}">
                      <a16:colId xmlns:a16="http://schemas.microsoft.com/office/drawing/2014/main" val="20001"/>
                    </a:ext>
                  </a:extLst>
                </a:gridCol>
              </a:tblGrid>
              <a:tr h="1287017">
                <a:tc>
                  <a:txBody>
                    <a:bodyPr/>
                    <a:lstStyle/>
                    <a:p>
                      <a:pPr>
                        <a:lnSpc>
                          <a:spcPct val="100000"/>
                        </a:lnSpc>
                      </a:pPr>
                      <a:endParaRPr sz="1300">
                        <a:latin typeface="Times New Roman"/>
                        <a:cs typeface="Times New Roman"/>
                      </a:endParaRPr>
                    </a:p>
                    <a:p>
                      <a:pPr>
                        <a:lnSpc>
                          <a:spcPct val="100000"/>
                        </a:lnSpc>
                      </a:pPr>
                      <a:endParaRPr sz="1300">
                        <a:latin typeface="Times New Roman"/>
                        <a:cs typeface="Times New Roman"/>
                      </a:endParaRPr>
                    </a:p>
                    <a:p>
                      <a:pPr>
                        <a:lnSpc>
                          <a:spcPct val="100000"/>
                        </a:lnSpc>
                      </a:pPr>
                      <a:endParaRPr sz="1300">
                        <a:latin typeface="Times New Roman"/>
                        <a:cs typeface="Times New Roman"/>
                      </a:endParaRPr>
                    </a:p>
                    <a:p>
                      <a:pPr>
                        <a:lnSpc>
                          <a:spcPct val="100000"/>
                        </a:lnSpc>
                      </a:pPr>
                      <a:endParaRPr sz="1300">
                        <a:latin typeface="Times New Roman"/>
                        <a:cs typeface="Times New Roman"/>
                      </a:endParaRPr>
                    </a:p>
                    <a:p>
                      <a:pPr>
                        <a:lnSpc>
                          <a:spcPct val="100000"/>
                        </a:lnSpc>
                        <a:spcBef>
                          <a:spcPts val="20"/>
                        </a:spcBef>
                      </a:pPr>
                      <a:endParaRPr sz="1500">
                        <a:latin typeface="Times New Roman"/>
                        <a:cs typeface="Times New Roman"/>
                      </a:endParaRPr>
                    </a:p>
                    <a:p>
                      <a:pPr marL="507365">
                        <a:lnSpc>
                          <a:spcPct val="100000"/>
                        </a:lnSpc>
                        <a:spcBef>
                          <a:spcPts val="5"/>
                        </a:spcBef>
                      </a:pPr>
                      <a:r>
                        <a:rPr sz="1200" b="1" spc="10" dirty="0">
                          <a:solidFill>
                            <a:srgbClr val="FFFFFF"/>
                          </a:solidFill>
                          <a:latin typeface="Tw Cen MT"/>
                          <a:cs typeface="Tw Cen MT"/>
                        </a:rPr>
                        <a:t>Interpreter</a:t>
                      </a:r>
                      <a:endParaRPr sz="1200">
                        <a:latin typeface="Tw Cen MT"/>
                        <a:cs typeface="Tw Cen MT"/>
                      </a:endParaRPr>
                    </a:p>
                  </a:txBody>
                  <a:tcPr marL="0" marR="0" marT="0" marB="0">
                    <a:lnR w="19050">
                      <a:solidFill>
                        <a:srgbClr val="1CADE4"/>
                      </a:solidFill>
                      <a:prstDash val="solid"/>
                    </a:lnR>
                  </a:tcPr>
                </a:tc>
                <a:tc>
                  <a:txBody>
                    <a:bodyPr/>
                    <a:lstStyle/>
                    <a:p>
                      <a:endParaRPr sz="1200">
                        <a:latin typeface="Tw Cen MT"/>
                        <a:cs typeface="Tw Cen MT"/>
                      </a:endParaRPr>
                    </a:p>
                  </a:txBody>
                  <a:tcPr marL="0" marR="0" marT="0" marB="0">
                    <a:lnL w="19050">
                      <a:solidFill>
                        <a:srgbClr val="1CADE4"/>
                      </a:solidFill>
                      <a:prstDash val="solid"/>
                    </a:lnL>
                  </a:tcPr>
                </a:tc>
                <a:extLst>
                  <a:ext uri="{0D108BD9-81ED-4DB2-BD59-A6C34878D82A}">
                    <a16:rowId xmlns:a16="http://schemas.microsoft.com/office/drawing/2014/main" val="10000"/>
                  </a:ext>
                </a:extLst>
              </a:tr>
              <a:tr h="281939">
                <a:tc gridSpan="2">
                  <a:txBody>
                    <a:bodyPr/>
                    <a:lstStyle/>
                    <a:p>
                      <a:pPr marL="334010">
                        <a:lnSpc>
                          <a:spcPct val="100000"/>
                        </a:lnSpc>
                        <a:spcBef>
                          <a:spcPts val="325"/>
                        </a:spcBef>
                      </a:pPr>
                      <a:r>
                        <a:rPr sz="1200" b="1" spc="15" dirty="0">
                          <a:solidFill>
                            <a:srgbClr val="FFFFFF"/>
                          </a:solidFill>
                          <a:latin typeface="Tw Cen MT"/>
                          <a:cs typeface="Tw Cen MT"/>
                        </a:rPr>
                        <a:t>Sponsor/relative</a:t>
                      </a:r>
                      <a:endParaRPr sz="1200">
                        <a:latin typeface="Tw Cen MT"/>
                        <a:cs typeface="Tw Cen MT"/>
                      </a:endParaRPr>
                    </a:p>
                  </a:txBody>
                  <a:tcPr marL="0" marR="0" marT="41275" marB="0">
                    <a:solidFill>
                      <a:srgbClr val="0070C0"/>
                    </a:solidFill>
                  </a:tcPr>
                </a:tc>
                <a:tc hMerge="1">
                  <a:txBody>
                    <a:bodyPr/>
                    <a:lstStyle/>
                    <a:p>
                      <a:endParaRPr/>
                    </a:p>
                  </a:txBody>
                  <a:tcPr marL="0" marR="0" marT="0" marB="0"/>
                </a:tc>
                <a:extLst>
                  <a:ext uri="{0D108BD9-81ED-4DB2-BD59-A6C34878D82A}">
                    <a16:rowId xmlns:a16="http://schemas.microsoft.com/office/drawing/2014/main" val="10001"/>
                  </a:ext>
                </a:extLst>
              </a:tr>
              <a:tr h="259842">
                <a:tc>
                  <a:txBody>
                    <a:bodyPr/>
                    <a:lstStyle/>
                    <a:p>
                      <a:endParaRPr sz="1200">
                        <a:latin typeface="Tw Cen MT"/>
                        <a:cs typeface="Tw Cen MT"/>
                      </a:endParaRPr>
                    </a:p>
                  </a:txBody>
                  <a:tcPr marL="0" marR="0" marT="0" marB="0">
                    <a:lnR w="19050">
                      <a:solidFill>
                        <a:srgbClr val="1CADE4"/>
                      </a:solidFill>
                      <a:prstDash val="solid"/>
                    </a:lnR>
                  </a:tcPr>
                </a:tc>
                <a:tc>
                  <a:txBody>
                    <a:bodyPr/>
                    <a:lstStyle/>
                    <a:p>
                      <a:endParaRPr sz="1200">
                        <a:latin typeface="Tw Cen MT"/>
                        <a:cs typeface="Tw Cen MT"/>
                      </a:endParaRPr>
                    </a:p>
                  </a:txBody>
                  <a:tcPr marL="0" marR="0" marT="0" marB="0">
                    <a:lnL w="19050">
                      <a:solidFill>
                        <a:srgbClr val="1CADE4"/>
                      </a:solidFill>
                      <a:prstDash val="solid"/>
                    </a:lnL>
                  </a:tcPr>
                </a:tc>
                <a:extLst>
                  <a:ext uri="{0D108BD9-81ED-4DB2-BD59-A6C34878D82A}">
                    <a16:rowId xmlns:a16="http://schemas.microsoft.com/office/drawing/2014/main" val="10002"/>
                  </a:ext>
                </a:extLst>
              </a:tr>
            </a:tbl>
          </a:graphicData>
        </a:graphic>
      </p:graphicFrame>
      <p:sp>
        <p:nvSpPr>
          <p:cNvPr id="7" name="object 7"/>
          <p:cNvSpPr/>
          <p:nvPr/>
        </p:nvSpPr>
        <p:spPr>
          <a:xfrm>
            <a:off x="1784604" y="3802379"/>
            <a:ext cx="1658111" cy="1312163"/>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2333244" y="3393947"/>
            <a:ext cx="560831" cy="1345691"/>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3377184" y="1431036"/>
            <a:ext cx="1298447" cy="1368551"/>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3683508" y="2651760"/>
            <a:ext cx="626363" cy="589787"/>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3453384" y="2514600"/>
            <a:ext cx="0" cy="492759"/>
          </a:xfrm>
          <a:custGeom>
            <a:avLst/>
            <a:gdLst/>
            <a:ahLst/>
            <a:cxnLst/>
            <a:rect l="l" t="t" r="r" b="b"/>
            <a:pathLst>
              <a:path h="492760">
                <a:moveTo>
                  <a:pt x="0" y="0"/>
                </a:moveTo>
                <a:lnTo>
                  <a:pt x="0" y="492150"/>
                </a:lnTo>
              </a:path>
            </a:pathLst>
          </a:custGeom>
          <a:ln w="9525">
            <a:solidFill>
              <a:srgbClr val="000000"/>
            </a:solidFill>
          </a:ln>
        </p:spPr>
        <p:txBody>
          <a:bodyPr wrap="square" lIns="0" tIns="0" rIns="0" bIns="0" rtlCol="0"/>
          <a:lstStyle/>
          <a:p>
            <a:endParaRPr/>
          </a:p>
        </p:txBody>
      </p:sp>
      <p:sp>
        <p:nvSpPr>
          <p:cNvPr id="12" name="object 12"/>
          <p:cNvSpPr/>
          <p:nvPr/>
        </p:nvSpPr>
        <p:spPr>
          <a:xfrm>
            <a:off x="4378452" y="2514600"/>
            <a:ext cx="0" cy="492759"/>
          </a:xfrm>
          <a:custGeom>
            <a:avLst/>
            <a:gdLst/>
            <a:ahLst/>
            <a:cxnLst/>
            <a:rect l="l" t="t" r="r" b="b"/>
            <a:pathLst>
              <a:path h="492760">
                <a:moveTo>
                  <a:pt x="0" y="0"/>
                </a:moveTo>
                <a:lnTo>
                  <a:pt x="0" y="492150"/>
                </a:lnTo>
              </a:path>
            </a:pathLst>
          </a:custGeom>
          <a:ln w="9525">
            <a:solidFill>
              <a:srgbClr val="000000"/>
            </a:solidFill>
          </a:ln>
        </p:spPr>
        <p:txBody>
          <a:bodyPr wrap="square" lIns="0" tIns="0" rIns="0" bIns="0" rtlCol="0"/>
          <a:lstStyle/>
          <a:p>
            <a:endParaRPr/>
          </a:p>
        </p:txBody>
      </p:sp>
      <p:sp>
        <p:nvSpPr>
          <p:cNvPr id="13" name="object 13"/>
          <p:cNvSpPr/>
          <p:nvPr/>
        </p:nvSpPr>
        <p:spPr>
          <a:xfrm>
            <a:off x="4224528" y="3678935"/>
            <a:ext cx="1927859" cy="1466087"/>
          </a:xfrm>
          <a:prstGeom prst="rect">
            <a:avLst/>
          </a:prstGeom>
          <a:blipFill>
            <a:blip r:embed="rId7" cstate="print"/>
            <a:stretch>
              <a:fillRect/>
            </a:stretch>
          </a:blipFill>
        </p:spPr>
        <p:txBody>
          <a:bodyPr wrap="square" lIns="0" tIns="0" rIns="0" bIns="0" rtlCol="0"/>
          <a:lstStyle/>
          <a:p>
            <a:endParaRPr/>
          </a:p>
        </p:txBody>
      </p:sp>
      <p:sp>
        <p:nvSpPr>
          <p:cNvPr id="14" name="object 14"/>
          <p:cNvSpPr/>
          <p:nvPr/>
        </p:nvSpPr>
        <p:spPr>
          <a:xfrm>
            <a:off x="4151376" y="3235452"/>
            <a:ext cx="810767" cy="1828799"/>
          </a:xfrm>
          <a:prstGeom prst="rect">
            <a:avLst/>
          </a:prstGeom>
          <a:blipFill>
            <a:blip r:embed="rId8" cstate="print"/>
            <a:stretch>
              <a:fillRect/>
            </a:stretch>
          </a:blipFill>
        </p:spPr>
        <p:txBody>
          <a:bodyPr wrap="square" lIns="0" tIns="0" rIns="0" bIns="0" rtlCol="0"/>
          <a:lstStyle/>
          <a:p>
            <a:endParaRPr/>
          </a:p>
        </p:txBody>
      </p:sp>
      <p:sp>
        <p:nvSpPr>
          <p:cNvPr id="15" name="object 15"/>
          <p:cNvSpPr/>
          <p:nvPr/>
        </p:nvSpPr>
        <p:spPr>
          <a:xfrm>
            <a:off x="5100828" y="3781044"/>
            <a:ext cx="592823" cy="1205483"/>
          </a:xfrm>
          <a:prstGeom prst="rect">
            <a:avLst/>
          </a:prstGeom>
          <a:blipFill>
            <a:blip r:embed="rId9" cstate="print"/>
            <a:stretch>
              <a:fillRect/>
            </a:stretch>
          </a:blipFill>
        </p:spPr>
        <p:txBody>
          <a:bodyPr wrap="square" lIns="0" tIns="0" rIns="0" bIns="0" rtlCol="0"/>
          <a:lstStyle/>
          <a:p>
            <a:endParaRPr/>
          </a:p>
        </p:txBody>
      </p:sp>
      <p:sp>
        <p:nvSpPr>
          <p:cNvPr id="16" name="object 16"/>
          <p:cNvSpPr/>
          <p:nvPr/>
        </p:nvSpPr>
        <p:spPr>
          <a:xfrm>
            <a:off x="6332220" y="3456432"/>
            <a:ext cx="1426845" cy="281940"/>
          </a:xfrm>
          <a:custGeom>
            <a:avLst/>
            <a:gdLst/>
            <a:ahLst/>
            <a:cxnLst/>
            <a:rect l="l" t="t" r="r" b="b"/>
            <a:pathLst>
              <a:path w="1426845" h="281939">
                <a:moveTo>
                  <a:pt x="0" y="0"/>
                </a:moveTo>
                <a:lnTo>
                  <a:pt x="1426464" y="0"/>
                </a:lnTo>
                <a:lnTo>
                  <a:pt x="1426464" y="281939"/>
                </a:lnTo>
                <a:lnTo>
                  <a:pt x="0" y="281939"/>
                </a:lnTo>
                <a:lnTo>
                  <a:pt x="0" y="0"/>
                </a:lnTo>
                <a:close/>
              </a:path>
            </a:pathLst>
          </a:custGeom>
          <a:solidFill>
            <a:srgbClr val="77CEEF"/>
          </a:solidFill>
        </p:spPr>
        <p:txBody>
          <a:bodyPr wrap="square" lIns="0" tIns="0" rIns="0" bIns="0" rtlCol="0"/>
          <a:lstStyle/>
          <a:p>
            <a:endParaRPr/>
          </a:p>
        </p:txBody>
      </p:sp>
      <p:sp>
        <p:nvSpPr>
          <p:cNvPr id="17" name="object 17"/>
          <p:cNvSpPr txBox="1"/>
          <p:nvPr/>
        </p:nvSpPr>
        <p:spPr>
          <a:xfrm>
            <a:off x="484631" y="2688335"/>
            <a:ext cx="2548255" cy="471170"/>
          </a:xfrm>
          <a:prstGeom prst="rect">
            <a:avLst/>
          </a:prstGeom>
          <a:solidFill>
            <a:srgbClr val="3E8853"/>
          </a:solidFill>
        </p:spPr>
        <p:txBody>
          <a:bodyPr vert="horz" wrap="square" lIns="0" tIns="36195" rIns="0" bIns="0" rtlCol="0">
            <a:spAutoFit/>
          </a:bodyPr>
          <a:lstStyle/>
          <a:p>
            <a:pPr marL="166370" marR="109220" indent="-60960">
              <a:lnSpc>
                <a:spcPct val="102499"/>
              </a:lnSpc>
              <a:spcBef>
                <a:spcPts val="285"/>
              </a:spcBef>
            </a:pPr>
            <a:r>
              <a:rPr sz="1200" b="1" spc="5" dirty="0">
                <a:solidFill>
                  <a:srgbClr val="FFFFFF"/>
                </a:solidFill>
                <a:latin typeface="Tw Cen MT"/>
                <a:cs typeface="Tw Cen MT"/>
              </a:rPr>
              <a:t>Trial </a:t>
            </a:r>
            <a:r>
              <a:rPr sz="1200" b="1" spc="10" dirty="0">
                <a:solidFill>
                  <a:srgbClr val="FFFFFF"/>
                </a:solidFill>
                <a:latin typeface="Tw Cen MT"/>
                <a:cs typeface="Tw Cen MT"/>
              </a:rPr>
              <a:t>Attorney </a:t>
            </a:r>
            <a:r>
              <a:rPr sz="1200" b="1" spc="5" dirty="0">
                <a:solidFill>
                  <a:srgbClr val="FFFFFF"/>
                </a:solidFill>
                <a:latin typeface="Tw Cen MT"/>
                <a:cs typeface="Tw Cen MT"/>
              </a:rPr>
              <a:t>for </a:t>
            </a:r>
            <a:r>
              <a:rPr sz="1200" b="1" spc="15" dirty="0">
                <a:solidFill>
                  <a:srgbClr val="FFFFFF"/>
                </a:solidFill>
                <a:latin typeface="Tw Cen MT"/>
                <a:cs typeface="Tw Cen MT"/>
              </a:rPr>
              <a:t>the </a:t>
            </a:r>
            <a:r>
              <a:rPr sz="1200" b="1" spc="20" dirty="0">
                <a:solidFill>
                  <a:srgbClr val="FFFFFF"/>
                </a:solidFill>
                <a:latin typeface="Tw Cen MT"/>
                <a:cs typeface="Tw Cen MT"/>
              </a:rPr>
              <a:t>Department</a:t>
            </a:r>
            <a:r>
              <a:rPr sz="1200" b="1" spc="-105" dirty="0">
                <a:solidFill>
                  <a:srgbClr val="FFFFFF"/>
                </a:solidFill>
                <a:latin typeface="Tw Cen MT"/>
                <a:cs typeface="Tw Cen MT"/>
              </a:rPr>
              <a:t> </a:t>
            </a:r>
            <a:r>
              <a:rPr sz="1200" b="1" spc="15" dirty="0">
                <a:solidFill>
                  <a:srgbClr val="FFFFFF"/>
                </a:solidFill>
                <a:latin typeface="Tw Cen MT"/>
                <a:cs typeface="Tw Cen MT"/>
              </a:rPr>
              <a:t>of  Homeland </a:t>
            </a:r>
            <a:r>
              <a:rPr sz="1200" b="1" spc="10" dirty="0">
                <a:solidFill>
                  <a:srgbClr val="FFFFFF"/>
                </a:solidFill>
                <a:latin typeface="Tw Cen MT"/>
                <a:cs typeface="Tw Cen MT"/>
              </a:rPr>
              <a:t>Security</a:t>
            </a:r>
            <a:r>
              <a:rPr sz="1200" b="1" spc="-45" dirty="0">
                <a:solidFill>
                  <a:srgbClr val="FFFFFF"/>
                </a:solidFill>
                <a:latin typeface="Tw Cen MT"/>
                <a:cs typeface="Tw Cen MT"/>
              </a:rPr>
              <a:t> </a:t>
            </a:r>
            <a:r>
              <a:rPr sz="1200" b="1" spc="10" dirty="0">
                <a:solidFill>
                  <a:srgbClr val="FFFFFF"/>
                </a:solidFill>
                <a:latin typeface="Tw Cen MT"/>
                <a:cs typeface="Tw Cen MT"/>
              </a:rPr>
              <a:t>(ICE/CBP/DHS)</a:t>
            </a:r>
            <a:endParaRPr sz="1200">
              <a:latin typeface="Tw Cen MT"/>
              <a:cs typeface="Tw Cen MT"/>
            </a:endParaRPr>
          </a:p>
        </p:txBody>
      </p:sp>
      <p:sp>
        <p:nvSpPr>
          <p:cNvPr id="18" name="object 18"/>
          <p:cNvSpPr/>
          <p:nvPr/>
        </p:nvSpPr>
        <p:spPr>
          <a:xfrm>
            <a:off x="2724912" y="3913632"/>
            <a:ext cx="565403" cy="470915"/>
          </a:xfrm>
          <a:prstGeom prst="rect">
            <a:avLst/>
          </a:prstGeom>
          <a:blipFill>
            <a:blip r:embed="rId10" cstate="print"/>
            <a:stretch>
              <a:fillRect/>
            </a:stretch>
          </a:blipFill>
        </p:spPr>
        <p:txBody>
          <a:bodyPr wrap="square" lIns="0" tIns="0" rIns="0" bIns="0" rtlCol="0"/>
          <a:lstStyle/>
          <a: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62762" y="826769"/>
            <a:ext cx="0" cy="914400"/>
          </a:xfrm>
          <a:custGeom>
            <a:avLst/>
            <a:gdLst/>
            <a:ahLst/>
            <a:cxnLst/>
            <a:rect l="l" t="t" r="r" b="b"/>
            <a:pathLst>
              <a:path h="914400">
                <a:moveTo>
                  <a:pt x="0" y="914400"/>
                </a:moveTo>
                <a:lnTo>
                  <a:pt x="0" y="0"/>
                </a:lnTo>
              </a:path>
            </a:pathLst>
          </a:custGeom>
          <a:ln w="19050">
            <a:solidFill>
              <a:srgbClr val="1CADE4"/>
            </a:solidFill>
          </a:ln>
        </p:spPr>
        <p:txBody>
          <a:bodyPr wrap="square" lIns="0" tIns="0" rIns="0" bIns="0" rtlCol="0"/>
          <a:lstStyle/>
          <a:p>
            <a:endParaRPr/>
          </a:p>
        </p:txBody>
      </p:sp>
      <p:sp>
        <p:nvSpPr>
          <p:cNvPr id="3" name="object 3"/>
          <p:cNvSpPr/>
          <p:nvPr/>
        </p:nvSpPr>
        <p:spPr>
          <a:xfrm>
            <a:off x="2151888" y="105156"/>
            <a:ext cx="7763255" cy="1360931"/>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2205037" y="146113"/>
            <a:ext cx="7657465" cy="1254760"/>
          </a:xfrm>
          <a:prstGeom prst="rect">
            <a:avLst/>
          </a:prstGeom>
          <a:solidFill>
            <a:srgbClr val="D2EFFA">
              <a:alpha val="90194"/>
            </a:srgbClr>
          </a:solidFill>
        </p:spPr>
        <p:txBody>
          <a:bodyPr vert="horz" wrap="square" lIns="0" tIns="24130" rIns="0" bIns="0" rtlCol="0">
            <a:spAutoFit/>
          </a:bodyPr>
          <a:lstStyle/>
          <a:p>
            <a:pPr marL="252095">
              <a:lnSpc>
                <a:spcPct val="100000"/>
              </a:lnSpc>
              <a:spcBef>
                <a:spcPts val="190"/>
              </a:spcBef>
            </a:pPr>
            <a:r>
              <a:rPr sz="2400" b="1" i="1" spc="10" dirty="0">
                <a:latin typeface="Tw Cen MT"/>
                <a:cs typeface="Tw Cen MT"/>
              </a:rPr>
              <a:t>What </a:t>
            </a:r>
            <a:r>
              <a:rPr sz="2400" b="1" i="1" dirty="0">
                <a:latin typeface="Tw Cen MT"/>
                <a:cs typeface="Tw Cen MT"/>
              </a:rPr>
              <a:t>happens if I don't </a:t>
            </a:r>
            <a:r>
              <a:rPr sz="2400" b="1" i="1" spc="-20" dirty="0">
                <a:latin typeface="Tw Cen MT"/>
                <a:cs typeface="Tw Cen MT"/>
              </a:rPr>
              <a:t>show </a:t>
            </a:r>
            <a:r>
              <a:rPr sz="2400" b="1" i="1" dirty="0">
                <a:latin typeface="Tw Cen MT"/>
                <a:cs typeface="Tw Cen MT"/>
              </a:rPr>
              <a:t>up </a:t>
            </a:r>
            <a:r>
              <a:rPr sz="2400" b="1" i="1" spc="5" dirty="0">
                <a:latin typeface="Tw Cen MT"/>
                <a:cs typeface="Tw Cen MT"/>
              </a:rPr>
              <a:t>for </a:t>
            </a:r>
            <a:r>
              <a:rPr sz="2400" b="1" i="1" spc="-10" dirty="0">
                <a:latin typeface="Tw Cen MT"/>
                <a:cs typeface="Tw Cen MT"/>
              </a:rPr>
              <a:t>my </a:t>
            </a:r>
            <a:r>
              <a:rPr sz="2400" b="1" i="1" spc="5" dirty="0">
                <a:latin typeface="Tw Cen MT"/>
                <a:cs typeface="Tw Cen MT"/>
              </a:rPr>
              <a:t>court</a:t>
            </a:r>
            <a:r>
              <a:rPr sz="2400" b="1" i="1" spc="140" dirty="0">
                <a:latin typeface="Tw Cen MT"/>
                <a:cs typeface="Tw Cen MT"/>
              </a:rPr>
              <a:t> </a:t>
            </a:r>
            <a:r>
              <a:rPr sz="2400" b="1" i="1" spc="5" dirty="0">
                <a:latin typeface="Tw Cen MT"/>
                <a:cs typeface="Tw Cen MT"/>
              </a:rPr>
              <a:t>date?</a:t>
            </a:r>
            <a:endParaRPr sz="2400">
              <a:latin typeface="Tw Cen MT"/>
              <a:cs typeface="Tw Cen MT"/>
            </a:endParaRPr>
          </a:p>
          <a:p>
            <a:pPr marL="526415" marR="414020" indent="-274320">
              <a:lnSpc>
                <a:spcPct val="100000"/>
              </a:lnSpc>
              <a:spcBef>
                <a:spcPts val="600"/>
              </a:spcBef>
            </a:pPr>
            <a:r>
              <a:rPr sz="2400" spc="60" dirty="0">
                <a:solidFill>
                  <a:srgbClr val="1CADE4"/>
                </a:solidFill>
                <a:latin typeface="Wingdings"/>
                <a:cs typeface="Wingdings"/>
              </a:rPr>
              <a:t></a:t>
            </a:r>
            <a:r>
              <a:rPr sz="2400" spc="60" dirty="0">
                <a:latin typeface="Tw Cen MT"/>
                <a:cs typeface="Tw Cen MT"/>
              </a:rPr>
              <a:t>The </a:t>
            </a:r>
            <a:r>
              <a:rPr sz="2400" spc="-15" dirty="0">
                <a:latin typeface="Tw Cen MT"/>
                <a:cs typeface="Tw Cen MT"/>
              </a:rPr>
              <a:t>judge </a:t>
            </a:r>
            <a:r>
              <a:rPr sz="2400" spc="-5" dirty="0">
                <a:latin typeface="Tw Cen MT"/>
                <a:cs typeface="Tw Cen MT"/>
              </a:rPr>
              <a:t>will </a:t>
            </a:r>
            <a:r>
              <a:rPr sz="2400" dirty="0">
                <a:latin typeface="Tw Cen MT"/>
                <a:cs typeface="Tw Cen MT"/>
              </a:rPr>
              <a:t>issue a </a:t>
            </a:r>
            <a:r>
              <a:rPr sz="2400" b="1" spc="10" dirty="0">
                <a:solidFill>
                  <a:srgbClr val="1CADE4"/>
                </a:solidFill>
                <a:latin typeface="Tw Cen MT"/>
                <a:cs typeface="Tw Cen MT"/>
              </a:rPr>
              <a:t>deportation </a:t>
            </a:r>
            <a:r>
              <a:rPr sz="2400" b="1" spc="-5" dirty="0">
                <a:solidFill>
                  <a:srgbClr val="1CADE4"/>
                </a:solidFill>
                <a:latin typeface="Tw Cen MT"/>
                <a:cs typeface="Tw Cen MT"/>
              </a:rPr>
              <a:t>order </a:t>
            </a:r>
            <a:r>
              <a:rPr sz="2400" b="1" dirty="0">
                <a:solidFill>
                  <a:srgbClr val="1CADE4"/>
                </a:solidFill>
                <a:latin typeface="Tw Cen MT"/>
                <a:cs typeface="Tw Cen MT"/>
              </a:rPr>
              <a:t>in </a:t>
            </a:r>
            <a:r>
              <a:rPr sz="2400" b="1" spc="-5" dirty="0">
                <a:solidFill>
                  <a:srgbClr val="1CADE4"/>
                </a:solidFill>
                <a:latin typeface="Tw Cen MT"/>
                <a:cs typeface="Tw Cen MT"/>
              </a:rPr>
              <a:t>absentia </a:t>
            </a:r>
            <a:r>
              <a:rPr sz="2400" spc="-5" dirty="0">
                <a:latin typeface="Tw Cen MT"/>
                <a:cs typeface="Tw Cen MT"/>
              </a:rPr>
              <a:t>(in  </a:t>
            </a:r>
            <a:r>
              <a:rPr sz="2400" spc="-20" dirty="0">
                <a:latin typeface="Tw Cen MT"/>
                <a:cs typeface="Tw Cen MT"/>
              </a:rPr>
              <a:t>your</a:t>
            </a:r>
            <a:r>
              <a:rPr sz="2400" spc="-75" dirty="0">
                <a:latin typeface="Tw Cen MT"/>
                <a:cs typeface="Tw Cen MT"/>
              </a:rPr>
              <a:t> </a:t>
            </a:r>
            <a:r>
              <a:rPr sz="2400" spc="-5" dirty="0">
                <a:latin typeface="Tw Cen MT"/>
                <a:cs typeface="Tw Cen MT"/>
              </a:rPr>
              <a:t>absence)</a:t>
            </a:r>
            <a:endParaRPr sz="2400">
              <a:latin typeface="Tw Cen MT"/>
              <a:cs typeface="Tw Cen MT"/>
            </a:endParaRPr>
          </a:p>
        </p:txBody>
      </p:sp>
      <p:sp>
        <p:nvSpPr>
          <p:cNvPr id="5" name="object 5"/>
          <p:cNvSpPr/>
          <p:nvPr/>
        </p:nvSpPr>
        <p:spPr>
          <a:xfrm>
            <a:off x="2151888" y="1478280"/>
            <a:ext cx="7763255" cy="1360931"/>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2205037" y="1519237"/>
            <a:ext cx="7657465" cy="1254760"/>
          </a:xfrm>
          <a:prstGeom prst="rect">
            <a:avLst/>
          </a:prstGeom>
          <a:solidFill>
            <a:srgbClr val="D2EFFA">
              <a:alpha val="90194"/>
            </a:srgbClr>
          </a:solidFill>
        </p:spPr>
        <p:txBody>
          <a:bodyPr vert="horz" wrap="square" lIns="0" tIns="266700" rIns="0" bIns="0" rtlCol="0">
            <a:spAutoFit/>
          </a:bodyPr>
          <a:lstStyle/>
          <a:p>
            <a:pPr marL="252095">
              <a:lnSpc>
                <a:spcPct val="100000"/>
              </a:lnSpc>
              <a:spcBef>
                <a:spcPts val="2100"/>
              </a:spcBef>
            </a:pPr>
            <a:r>
              <a:rPr sz="2400" b="1" i="1" spc="10" dirty="0">
                <a:latin typeface="Tw Cen MT"/>
                <a:cs typeface="Tw Cen MT"/>
              </a:rPr>
              <a:t>What </a:t>
            </a:r>
            <a:r>
              <a:rPr sz="2400" b="1" i="1" dirty="0">
                <a:latin typeface="Tw Cen MT"/>
                <a:cs typeface="Tw Cen MT"/>
              </a:rPr>
              <a:t>if I don't </a:t>
            </a:r>
            <a:r>
              <a:rPr sz="2400" b="1" i="1" spc="-30" dirty="0">
                <a:latin typeface="Tw Cen MT"/>
                <a:cs typeface="Tw Cen MT"/>
              </a:rPr>
              <a:t>have </a:t>
            </a:r>
            <a:r>
              <a:rPr sz="2400" b="1" i="1" dirty="0">
                <a:latin typeface="Tw Cen MT"/>
                <a:cs typeface="Tw Cen MT"/>
              </a:rPr>
              <a:t>an </a:t>
            </a:r>
            <a:r>
              <a:rPr sz="2400" b="1" i="1" spc="-10" dirty="0">
                <a:latin typeface="Tw Cen MT"/>
                <a:cs typeface="Tw Cen MT"/>
              </a:rPr>
              <a:t>attorney </a:t>
            </a:r>
            <a:r>
              <a:rPr sz="2400" b="1" i="1" spc="25" dirty="0">
                <a:latin typeface="Tw Cen MT"/>
                <a:cs typeface="Tw Cen MT"/>
              </a:rPr>
              <a:t>at </a:t>
            </a:r>
            <a:r>
              <a:rPr sz="2400" b="1" i="1" spc="-10" dirty="0">
                <a:latin typeface="Tw Cen MT"/>
                <a:cs typeface="Tw Cen MT"/>
              </a:rPr>
              <a:t>my </a:t>
            </a:r>
            <a:r>
              <a:rPr sz="2400" b="1" i="1" spc="10" dirty="0">
                <a:latin typeface="Tw Cen MT"/>
                <a:cs typeface="Tw Cen MT"/>
              </a:rPr>
              <a:t>first </a:t>
            </a:r>
            <a:r>
              <a:rPr sz="2400" b="1" i="1" spc="5" dirty="0">
                <a:latin typeface="Tw Cen MT"/>
                <a:cs typeface="Tw Cen MT"/>
              </a:rPr>
              <a:t>court</a:t>
            </a:r>
            <a:r>
              <a:rPr sz="2400" b="1" i="1" spc="135" dirty="0">
                <a:latin typeface="Tw Cen MT"/>
                <a:cs typeface="Tw Cen MT"/>
              </a:rPr>
              <a:t> </a:t>
            </a:r>
            <a:r>
              <a:rPr sz="2400" b="1" i="1" spc="5" dirty="0">
                <a:latin typeface="Tw Cen MT"/>
                <a:cs typeface="Tw Cen MT"/>
              </a:rPr>
              <a:t>date?</a:t>
            </a:r>
            <a:endParaRPr sz="2400">
              <a:latin typeface="Tw Cen MT"/>
              <a:cs typeface="Tw Cen MT"/>
            </a:endParaRPr>
          </a:p>
          <a:p>
            <a:pPr marL="252095">
              <a:lnSpc>
                <a:spcPct val="100000"/>
              </a:lnSpc>
            </a:pPr>
            <a:r>
              <a:rPr sz="2400" spc="-55" dirty="0">
                <a:solidFill>
                  <a:srgbClr val="1CADE4"/>
                </a:solidFill>
                <a:latin typeface="Wingdings"/>
                <a:cs typeface="Wingdings"/>
              </a:rPr>
              <a:t></a:t>
            </a:r>
            <a:r>
              <a:rPr sz="2400" spc="-55" dirty="0">
                <a:latin typeface="Tw Cen MT"/>
                <a:cs typeface="Tw Cen MT"/>
              </a:rPr>
              <a:t>You </a:t>
            </a:r>
            <a:r>
              <a:rPr sz="2400" spc="-5" dirty="0">
                <a:latin typeface="Tw Cen MT"/>
                <a:cs typeface="Tw Cen MT"/>
              </a:rPr>
              <a:t>can ask </a:t>
            </a:r>
            <a:r>
              <a:rPr sz="2400" spc="-15" dirty="0">
                <a:latin typeface="Tw Cen MT"/>
                <a:cs typeface="Tw Cen MT"/>
              </a:rPr>
              <a:t>for </a:t>
            </a:r>
            <a:r>
              <a:rPr sz="2400" spc="-5" dirty="0">
                <a:latin typeface="Tw Cen MT"/>
                <a:cs typeface="Tw Cen MT"/>
              </a:rPr>
              <a:t>more time to </a:t>
            </a:r>
            <a:r>
              <a:rPr sz="2400" dirty="0">
                <a:latin typeface="Tw Cen MT"/>
                <a:cs typeface="Tw Cen MT"/>
              </a:rPr>
              <a:t>find </a:t>
            </a:r>
            <a:r>
              <a:rPr sz="2400" spc="-5" dirty="0">
                <a:latin typeface="Tw Cen MT"/>
                <a:cs typeface="Tw Cen MT"/>
              </a:rPr>
              <a:t>an</a:t>
            </a:r>
            <a:r>
              <a:rPr sz="2400" spc="55" dirty="0">
                <a:latin typeface="Tw Cen MT"/>
                <a:cs typeface="Tw Cen MT"/>
              </a:rPr>
              <a:t> </a:t>
            </a:r>
            <a:r>
              <a:rPr sz="2400" spc="-10" dirty="0">
                <a:latin typeface="Tw Cen MT"/>
                <a:cs typeface="Tw Cen MT"/>
              </a:rPr>
              <a:t>attorney</a:t>
            </a:r>
            <a:endParaRPr sz="2400">
              <a:latin typeface="Tw Cen MT"/>
              <a:cs typeface="Tw Cen MT"/>
            </a:endParaRPr>
          </a:p>
        </p:txBody>
      </p:sp>
      <p:sp>
        <p:nvSpPr>
          <p:cNvPr id="7" name="object 7"/>
          <p:cNvSpPr/>
          <p:nvPr/>
        </p:nvSpPr>
        <p:spPr>
          <a:xfrm>
            <a:off x="2151888" y="2851404"/>
            <a:ext cx="7763255" cy="1360931"/>
          </a:xfrm>
          <a:prstGeom prst="rect">
            <a:avLst/>
          </a:prstGeom>
          <a:blipFill>
            <a:blip r:embed="rId3" cstate="print"/>
            <a:stretch>
              <a:fillRect/>
            </a:stretch>
          </a:blipFill>
        </p:spPr>
        <p:txBody>
          <a:bodyPr wrap="square" lIns="0" tIns="0" rIns="0" bIns="0" rtlCol="0"/>
          <a:lstStyle/>
          <a:p>
            <a:endParaRPr/>
          </a:p>
        </p:txBody>
      </p:sp>
      <p:sp>
        <p:nvSpPr>
          <p:cNvPr id="8" name="object 8"/>
          <p:cNvSpPr txBox="1"/>
          <p:nvPr/>
        </p:nvSpPr>
        <p:spPr>
          <a:xfrm>
            <a:off x="2205037" y="2892361"/>
            <a:ext cx="7657465" cy="1254760"/>
          </a:xfrm>
          <a:prstGeom prst="rect">
            <a:avLst/>
          </a:prstGeom>
          <a:solidFill>
            <a:srgbClr val="D2EFFA">
              <a:alpha val="90194"/>
            </a:srgbClr>
          </a:solidFill>
        </p:spPr>
        <p:txBody>
          <a:bodyPr vert="horz" wrap="square" lIns="0" tIns="80010" rIns="0" bIns="0" rtlCol="0">
            <a:spAutoFit/>
          </a:bodyPr>
          <a:lstStyle/>
          <a:p>
            <a:pPr marL="252095">
              <a:lnSpc>
                <a:spcPct val="100000"/>
              </a:lnSpc>
              <a:spcBef>
                <a:spcPts val="630"/>
              </a:spcBef>
            </a:pPr>
            <a:r>
              <a:rPr sz="2400" b="1" i="1" spc="-5" dirty="0">
                <a:latin typeface="Tw Cen MT"/>
                <a:cs typeface="Tw Cen MT"/>
              </a:rPr>
              <a:t>Where will </a:t>
            </a:r>
            <a:r>
              <a:rPr sz="2400" b="1" i="1" dirty="0">
                <a:latin typeface="Tw Cen MT"/>
                <a:cs typeface="Tw Cen MT"/>
              </a:rPr>
              <a:t>I go </a:t>
            </a:r>
            <a:r>
              <a:rPr sz="2400" b="1" i="1" spc="-5" dirty="0">
                <a:latin typeface="Tw Cen MT"/>
                <a:cs typeface="Tw Cen MT"/>
              </a:rPr>
              <a:t>to </a:t>
            </a:r>
            <a:r>
              <a:rPr sz="2400" b="1" i="1" spc="5" dirty="0">
                <a:latin typeface="Tw Cen MT"/>
                <a:cs typeface="Tw Cen MT"/>
              </a:rPr>
              <a:t>immigration</a:t>
            </a:r>
            <a:r>
              <a:rPr sz="2400" b="1" i="1" spc="-70" dirty="0">
                <a:latin typeface="Tw Cen MT"/>
                <a:cs typeface="Tw Cen MT"/>
              </a:rPr>
              <a:t> </a:t>
            </a:r>
            <a:r>
              <a:rPr sz="2400" b="1" i="1" spc="5" dirty="0">
                <a:latin typeface="Tw Cen MT"/>
                <a:cs typeface="Tw Cen MT"/>
              </a:rPr>
              <a:t>court?</a:t>
            </a:r>
            <a:endParaRPr sz="2400">
              <a:latin typeface="Tw Cen MT"/>
              <a:cs typeface="Tw Cen MT"/>
            </a:endParaRPr>
          </a:p>
          <a:p>
            <a:pPr marL="526415" marR="254000" indent="-274320">
              <a:lnSpc>
                <a:spcPct val="100000"/>
              </a:lnSpc>
              <a:spcBef>
                <a:spcPts val="600"/>
              </a:spcBef>
            </a:pPr>
            <a:r>
              <a:rPr sz="2400" spc="60" dirty="0">
                <a:solidFill>
                  <a:srgbClr val="1CADE4"/>
                </a:solidFill>
                <a:latin typeface="Wingdings"/>
                <a:cs typeface="Wingdings"/>
              </a:rPr>
              <a:t></a:t>
            </a:r>
            <a:r>
              <a:rPr sz="2400" spc="60" dirty="0">
                <a:latin typeface="Tw Cen MT"/>
                <a:cs typeface="Tw Cen MT"/>
              </a:rPr>
              <a:t>The </a:t>
            </a:r>
            <a:r>
              <a:rPr sz="2400" spc="10" dirty="0">
                <a:latin typeface="Tw Cen MT"/>
                <a:cs typeface="Tw Cen MT"/>
              </a:rPr>
              <a:t>court </a:t>
            </a:r>
            <a:r>
              <a:rPr sz="2400" spc="-5" dirty="0">
                <a:latin typeface="Tw Cen MT"/>
                <a:cs typeface="Tw Cen MT"/>
              </a:rPr>
              <a:t>hearings will be </a:t>
            </a:r>
            <a:r>
              <a:rPr sz="2400" dirty="0">
                <a:latin typeface="Tw Cen MT"/>
                <a:cs typeface="Tw Cen MT"/>
              </a:rPr>
              <a:t>in </a:t>
            </a:r>
            <a:r>
              <a:rPr sz="2400" spc="-5" dirty="0">
                <a:latin typeface="Tw Cen MT"/>
                <a:cs typeface="Tw Cen MT"/>
              </a:rPr>
              <a:t>the immigration </a:t>
            </a:r>
            <a:r>
              <a:rPr sz="2400" spc="10" dirty="0">
                <a:latin typeface="Tw Cen MT"/>
                <a:cs typeface="Tw Cen MT"/>
              </a:rPr>
              <a:t>court</a:t>
            </a:r>
            <a:r>
              <a:rPr sz="2400" spc="-120" dirty="0">
                <a:latin typeface="Tw Cen MT"/>
                <a:cs typeface="Tw Cen MT"/>
              </a:rPr>
              <a:t> </a:t>
            </a:r>
            <a:r>
              <a:rPr sz="2400" dirty="0">
                <a:latin typeface="Tw Cen MT"/>
                <a:cs typeface="Tw Cen MT"/>
              </a:rPr>
              <a:t>closest  </a:t>
            </a:r>
            <a:r>
              <a:rPr sz="2400" spc="-5" dirty="0">
                <a:latin typeface="Tw Cen MT"/>
                <a:cs typeface="Tw Cen MT"/>
              </a:rPr>
              <a:t>to where </a:t>
            </a:r>
            <a:r>
              <a:rPr sz="2400" spc="-25" dirty="0">
                <a:latin typeface="Tw Cen MT"/>
                <a:cs typeface="Tw Cen MT"/>
              </a:rPr>
              <a:t>you </a:t>
            </a:r>
            <a:r>
              <a:rPr sz="2400" spc="-5" dirty="0">
                <a:latin typeface="Tw Cen MT"/>
                <a:cs typeface="Tw Cen MT"/>
              </a:rPr>
              <a:t>are</a:t>
            </a:r>
            <a:r>
              <a:rPr sz="2400" spc="-45" dirty="0">
                <a:latin typeface="Tw Cen MT"/>
                <a:cs typeface="Tw Cen MT"/>
              </a:rPr>
              <a:t> </a:t>
            </a:r>
            <a:r>
              <a:rPr sz="2400" dirty="0">
                <a:latin typeface="Tw Cen MT"/>
                <a:cs typeface="Tw Cen MT"/>
              </a:rPr>
              <a:t>living</a:t>
            </a:r>
            <a:endParaRPr sz="2400">
              <a:latin typeface="Tw Cen MT"/>
              <a:cs typeface="Tw Cen MT"/>
            </a:endParaRPr>
          </a:p>
        </p:txBody>
      </p:sp>
      <p:sp>
        <p:nvSpPr>
          <p:cNvPr id="9" name="object 9"/>
          <p:cNvSpPr/>
          <p:nvPr/>
        </p:nvSpPr>
        <p:spPr>
          <a:xfrm>
            <a:off x="2151888" y="4224528"/>
            <a:ext cx="7763255" cy="2246375"/>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2209800" y="4270247"/>
            <a:ext cx="7647940" cy="2131060"/>
          </a:xfrm>
          <a:custGeom>
            <a:avLst/>
            <a:gdLst/>
            <a:ahLst/>
            <a:cxnLst/>
            <a:rect l="l" t="t" r="r" b="b"/>
            <a:pathLst>
              <a:path w="7647940" h="2131060">
                <a:moveTo>
                  <a:pt x="7647432" y="2130552"/>
                </a:moveTo>
                <a:lnTo>
                  <a:pt x="0" y="2130552"/>
                </a:lnTo>
                <a:lnTo>
                  <a:pt x="0" y="0"/>
                </a:lnTo>
                <a:lnTo>
                  <a:pt x="7647432" y="0"/>
                </a:lnTo>
                <a:lnTo>
                  <a:pt x="7647432" y="2130552"/>
                </a:lnTo>
                <a:close/>
              </a:path>
            </a:pathLst>
          </a:custGeom>
          <a:solidFill>
            <a:srgbClr val="D2EFFA">
              <a:alpha val="90194"/>
            </a:srgbClr>
          </a:solidFill>
        </p:spPr>
        <p:txBody>
          <a:bodyPr wrap="square" lIns="0" tIns="0" rIns="0" bIns="0" rtlCol="0"/>
          <a:lstStyle/>
          <a:p>
            <a:endParaRPr/>
          </a:p>
        </p:txBody>
      </p:sp>
      <p:sp>
        <p:nvSpPr>
          <p:cNvPr id="11" name="object 11"/>
          <p:cNvSpPr/>
          <p:nvPr/>
        </p:nvSpPr>
        <p:spPr>
          <a:xfrm>
            <a:off x="2209800" y="4270247"/>
            <a:ext cx="7647940" cy="2131060"/>
          </a:xfrm>
          <a:custGeom>
            <a:avLst/>
            <a:gdLst/>
            <a:ahLst/>
            <a:cxnLst/>
            <a:rect l="l" t="t" r="r" b="b"/>
            <a:pathLst>
              <a:path w="7647940" h="2131060">
                <a:moveTo>
                  <a:pt x="7647432" y="2130552"/>
                </a:moveTo>
                <a:lnTo>
                  <a:pt x="0" y="2130552"/>
                </a:lnTo>
                <a:lnTo>
                  <a:pt x="0" y="0"/>
                </a:lnTo>
                <a:lnTo>
                  <a:pt x="7647432" y="0"/>
                </a:lnTo>
                <a:lnTo>
                  <a:pt x="7647432" y="2130552"/>
                </a:lnTo>
                <a:close/>
              </a:path>
            </a:pathLst>
          </a:custGeom>
          <a:ln w="9525">
            <a:solidFill>
              <a:srgbClr val="CDEDF0"/>
            </a:solidFill>
          </a:ln>
        </p:spPr>
        <p:txBody>
          <a:bodyPr wrap="square" lIns="0" tIns="0" rIns="0" bIns="0" rtlCol="0"/>
          <a:lstStyle/>
          <a:p>
            <a:endParaRPr/>
          </a:p>
        </p:txBody>
      </p:sp>
      <p:sp>
        <p:nvSpPr>
          <p:cNvPr id="12" name="object 12"/>
          <p:cNvSpPr txBox="1"/>
          <p:nvPr/>
        </p:nvSpPr>
        <p:spPr>
          <a:xfrm>
            <a:off x="2205037" y="4265485"/>
            <a:ext cx="7657465" cy="2140585"/>
          </a:xfrm>
          <a:prstGeom prst="rect">
            <a:avLst/>
          </a:prstGeom>
        </p:spPr>
        <p:txBody>
          <a:bodyPr vert="horz" wrap="square" lIns="0" tIns="0" rIns="0" bIns="0" rtlCol="0">
            <a:spAutoFit/>
          </a:bodyPr>
          <a:lstStyle/>
          <a:p>
            <a:pPr>
              <a:lnSpc>
                <a:spcPct val="100000"/>
              </a:lnSpc>
            </a:pPr>
            <a:endParaRPr sz="2200">
              <a:latin typeface="Times New Roman"/>
              <a:cs typeface="Times New Roman"/>
            </a:endParaRPr>
          </a:p>
          <a:p>
            <a:pPr marL="325755">
              <a:lnSpc>
                <a:spcPct val="100000"/>
              </a:lnSpc>
            </a:pPr>
            <a:r>
              <a:rPr sz="2400" b="1" i="1" spc="10" dirty="0">
                <a:latin typeface="Tw Cen MT"/>
                <a:cs typeface="Tw Cen MT"/>
              </a:rPr>
              <a:t>What </a:t>
            </a:r>
            <a:r>
              <a:rPr sz="2400" b="1" i="1" dirty="0">
                <a:latin typeface="Tw Cen MT"/>
                <a:cs typeface="Tw Cen MT"/>
              </a:rPr>
              <a:t>if </a:t>
            </a:r>
            <a:r>
              <a:rPr sz="2400" b="1" i="1" spc="5" dirty="0">
                <a:latin typeface="Tw Cen MT"/>
                <a:cs typeface="Tw Cen MT"/>
              </a:rPr>
              <a:t>for </a:t>
            </a:r>
            <a:r>
              <a:rPr sz="2400" b="1" i="1" dirty="0">
                <a:latin typeface="Tw Cen MT"/>
                <a:cs typeface="Tw Cen MT"/>
              </a:rPr>
              <a:t>some reason I </a:t>
            </a:r>
            <a:r>
              <a:rPr sz="2400" b="1" i="1" spc="-5" dirty="0">
                <a:latin typeface="Tw Cen MT"/>
                <a:cs typeface="Tw Cen MT"/>
              </a:rPr>
              <a:t>cannot </a:t>
            </a:r>
            <a:r>
              <a:rPr sz="2400" b="1" i="1" dirty="0">
                <a:latin typeface="Tw Cen MT"/>
                <a:cs typeface="Tw Cen MT"/>
              </a:rPr>
              <a:t>find an</a:t>
            </a:r>
            <a:r>
              <a:rPr sz="2400" b="1" i="1" spc="114" dirty="0">
                <a:latin typeface="Tw Cen MT"/>
                <a:cs typeface="Tw Cen MT"/>
              </a:rPr>
              <a:t> </a:t>
            </a:r>
            <a:r>
              <a:rPr sz="2400" b="1" i="1" spc="-10" dirty="0">
                <a:latin typeface="Tw Cen MT"/>
                <a:cs typeface="Tw Cen MT"/>
              </a:rPr>
              <a:t>attorney?</a:t>
            </a:r>
            <a:endParaRPr sz="2400">
              <a:latin typeface="Tw Cen MT"/>
              <a:cs typeface="Tw Cen MT"/>
            </a:endParaRPr>
          </a:p>
          <a:p>
            <a:pPr marL="325755" marR="1208405">
              <a:lnSpc>
                <a:spcPct val="100000"/>
              </a:lnSpc>
            </a:pPr>
            <a:r>
              <a:rPr sz="2400" spc="-55" dirty="0">
                <a:solidFill>
                  <a:srgbClr val="1CADE4"/>
                </a:solidFill>
                <a:latin typeface="Wingdings"/>
                <a:cs typeface="Wingdings"/>
              </a:rPr>
              <a:t></a:t>
            </a:r>
            <a:r>
              <a:rPr sz="2400" spc="-55" dirty="0">
                <a:latin typeface="Tw Cen MT"/>
                <a:cs typeface="Tw Cen MT"/>
              </a:rPr>
              <a:t>You </a:t>
            </a:r>
            <a:r>
              <a:rPr sz="2400" spc="-15" dirty="0">
                <a:latin typeface="Tw Cen MT"/>
                <a:cs typeface="Tw Cen MT"/>
              </a:rPr>
              <a:t>have </a:t>
            </a:r>
            <a:r>
              <a:rPr sz="2400" spc="-5" dirty="0">
                <a:latin typeface="Tw Cen MT"/>
                <a:cs typeface="Tw Cen MT"/>
              </a:rPr>
              <a:t>the right to </a:t>
            </a:r>
            <a:r>
              <a:rPr sz="2400" spc="-15" dirty="0">
                <a:latin typeface="Tw Cen MT"/>
                <a:cs typeface="Tw Cen MT"/>
              </a:rPr>
              <a:t>explain </a:t>
            </a:r>
            <a:r>
              <a:rPr sz="2400" spc="-5" dirty="0">
                <a:latin typeface="Tw Cen MT"/>
                <a:cs typeface="Tw Cen MT"/>
              </a:rPr>
              <a:t>that </a:t>
            </a:r>
            <a:r>
              <a:rPr sz="2400" spc="-25" dirty="0">
                <a:latin typeface="Tw Cen MT"/>
                <a:cs typeface="Tw Cen MT"/>
              </a:rPr>
              <a:t>you </a:t>
            </a:r>
            <a:r>
              <a:rPr sz="2400" spc="-15" dirty="0">
                <a:latin typeface="Tw Cen MT"/>
                <a:cs typeface="Tw Cen MT"/>
              </a:rPr>
              <a:t>have </a:t>
            </a:r>
            <a:r>
              <a:rPr sz="2400" spc="-5" dirty="0">
                <a:latin typeface="Tw Cen MT"/>
                <a:cs typeface="Tw Cen MT"/>
              </a:rPr>
              <a:t>tried  to </a:t>
            </a:r>
            <a:r>
              <a:rPr sz="2400" spc="-20" dirty="0">
                <a:latin typeface="Tw Cen MT"/>
                <a:cs typeface="Tw Cen MT"/>
              </a:rPr>
              <a:t>get </a:t>
            </a:r>
            <a:r>
              <a:rPr sz="2400" spc="-5" dirty="0">
                <a:latin typeface="Tw Cen MT"/>
                <a:cs typeface="Tw Cen MT"/>
              </a:rPr>
              <a:t>an </a:t>
            </a:r>
            <a:r>
              <a:rPr sz="2400" spc="-25" dirty="0">
                <a:latin typeface="Tw Cen MT"/>
                <a:cs typeface="Tw Cen MT"/>
              </a:rPr>
              <a:t>attorney. </a:t>
            </a:r>
            <a:r>
              <a:rPr sz="2400" spc="-70" dirty="0">
                <a:latin typeface="Tw Cen MT"/>
                <a:cs typeface="Tw Cen MT"/>
              </a:rPr>
              <a:t>You </a:t>
            </a:r>
            <a:r>
              <a:rPr sz="2400" spc="-20" dirty="0">
                <a:latin typeface="Tw Cen MT"/>
                <a:cs typeface="Tw Cen MT"/>
              </a:rPr>
              <a:t>may </a:t>
            </a:r>
            <a:r>
              <a:rPr sz="2400" spc="-15" dirty="0">
                <a:latin typeface="Tw Cen MT"/>
                <a:cs typeface="Tw Cen MT"/>
              </a:rPr>
              <a:t>have </a:t>
            </a:r>
            <a:r>
              <a:rPr sz="2400" spc="-5" dirty="0">
                <a:latin typeface="Tw Cen MT"/>
                <a:cs typeface="Tw Cen MT"/>
              </a:rPr>
              <a:t>to speak </a:t>
            </a:r>
            <a:r>
              <a:rPr sz="2400" spc="-15" dirty="0">
                <a:latin typeface="Tw Cen MT"/>
                <a:cs typeface="Tw Cen MT"/>
              </a:rPr>
              <a:t>for  </a:t>
            </a:r>
            <a:r>
              <a:rPr sz="2400" spc="-10" dirty="0">
                <a:latin typeface="Tw Cen MT"/>
                <a:cs typeface="Tw Cen MT"/>
              </a:rPr>
              <a:t>yourself </a:t>
            </a:r>
            <a:r>
              <a:rPr sz="2400" dirty="0">
                <a:latin typeface="Tw Cen MT"/>
                <a:cs typeface="Tw Cen MT"/>
              </a:rPr>
              <a:t>if </a:t>
            </a:r>
            <a:r>
              <a:rPr sz="2400" spc="-5" dirty="0">
                <a:latin typeface="Tw Cen MT"/>
                <a:cs typeface="Tw Cen MT"/>
              </a:rPr>
              <a:t>the </a:t>
            </a:r>
            <a:r>
              <a:rPr sz="2400" spc="-15" dirty="0">
                <a:latin typeface="Tw Cen MT"/>
                <a:cs typeface="Tw Cen MT"/>
              </a:rPr>
              <a:t>judge </a:t>
            </a:r>
            <a:r>
              <a:rPr sz="2400" spc="-5" dirty="0">
                <a:latin typeface="Tw Cen MT"/>
                <a:cs typeface="Tw Cen MT"/>
              </a:rPr>
              <a:t>asks </a:t>
            </a:r>
            <a:r>
              <a:rPr sz="2400" spc="-25" dirty="0">
                <a:latin typeface="Tw Cen MT"/>
                <a:cs typeface="Tw Cen MT"/>
              </a:rPr>
              <a:t>you</a:t>
            </a:r>
            <a:r>
              <a:rPr sz="2400" spc="100" dirty="0">
                <a:latin typeface="Tw Cen MT"/>
                <a:cs typeface="Tw Cen MT"/>
              </a:rPr>
              <a:t> </a:t>
            </a:r>
            <a:r>
              <a:rPr sz="2400" spc="-5" dirty="0">
                <a:latin typeface="Tw Cen MT"/>
                <a:cs typeface="Tw Cen MT"/>
              </a:rPr>
              <a:t>questions.</a:t>
            </a:r>
            <a:endParaRPr sz="2400">
              <a:latin typeface="Tw Cen MT"/>
              <a:cs typeface="Tw Cen MT"/>
            </a:endParaRPr>
          </a:p>
        </p:txBody>
      </p:sp>
      <p:sp>
        <p:nvSpPr>
          <p:cNvPr id="13" name="object 13"/>
          <p:cNvSpPr/>
          <p:nvPr/>
        </p:nvSpPr>
        <p:spPr>
          <a:xfrm>
            <a:off x="8807195" y="5730240"/>
            <a:ext cx="1709926" cy="981455"/>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055864" y="448055"/>
            <a:ext cx="1926335" cy="1356359"/>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2057400" y="2363723"/>
            <a:ext cx="4729480" cy="706120"/>
          </a:xfrm>
          <a:custGeom>
            <a:avLst/>
            <a:gdLst/>
            <a:ahLst/>
            <a:cxnLst/>
            <a:rect l="l" t="t" r="r" b="b"/>
            <a:pathLst>
              <a:path w="4729480" h="706119">
                <a:moveTo>
                  <a:pt x="0" y="0"/>
                </a:moveTo>
                <a:lnTo>
                  <a:pt x="4728972" y="0"/>
                </a:lnTo>
                <a:lnTo>
                  <a:pt x="4728972" y="705612"/>
                </a:lnTo>
                <a:lnTo>
                  <a:pt x="0" y="705612"/>
                </a:lnTo>
                <a:lnTo>
                  <a:pt x="0" y="0"/>
                </a:lnTo>
                <a:close/>
              </a:path>
            </a:pathLst>
          </a:custGeom>
          <a:ln w="9525">
            <a:solidFill>
              <a:srgbClr val="42BA97"/>
            </a:solidFill>
          </a:ln>
        </p:spPr>
        <p:txBody>
          <a:bodyPr wrap="square" lIns="0" tIns="0" rIns="0" bIns="0" rtlCol="0"/>
          <a:lstStyle/>
          <a:p>
            <a:endParaRPr/>
          </a:p>
        </p:txBody>
      </p:sp>
      <p:sp>
        <p:nvSpPr>
          <p:cNvPr id="4" name="object 4"/>
          <p:cNvSpPr/>
          <p:nvPr/>
        </p:nvSpPr>
        <p:spPr>
          <a:xfrm>
            <a:off x="2319528" y="1894332"/>
            <a:ext cx="3633215" cy="83515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057400" y="3633215"/>
            <a:ext cx="4729480" cy="706120"/>
          </a:xfrm>
          <a:custGeom>
            <a:avLst/>
            <a:gdLst/>
            <a:ahLst/>
            <a:cxnLst/>
            <a:rect l="l" t="t" r="r" b="b"/>
            <a:pathLst>
              <a:path w="4729480" h="706120">
                <a:moveTo>
                  <a:pt x="0" y="0"/>
                </a:moveTo>
                <a:lnTo>
                  <a:pt x="4728972" y="0"/>
                </a:lnTo>
                <a:lnTo>
                  <a:pt x="4728972" y="705611"/>
                </a:lnTo>
                <a:lnTo>
                  <a:pt x="0" y="705611"/>
                </a:lnTo>
                <a:lnTo>
                  <a:pt x="0" y="0"/>
                </a:lnTo>
                <a:close/>
              </a:path>
            </a:pathLst>
          </a:custGeom>
          <a:ln w="9525">
            <a:solidFill>
              <a:srgbClr val="42BA97"/>
            </a:solidFill>
          </a:ln>
        </p:spPr>
        <p:txBody>
          <a:bodyPr wrap="square" lIns="0" tIns="0" rIns="0" bIns="0" rtlCol="0"/>
          <a:lstStyle/>
          <a:p>
            <a:endParaRPr/>
          </a:p>
        </p:txBody>
      </p:sp>
      <p:sp>
        <p:nvSpPr>
          <p:cNvPr id="6" name="object 6"/>
          <p:cNvSpPr/>
          <p:nvPr/>
        </p:nvSpPr>
        <p:spPr>
          <a:xfrm>
            <a:off x="2290572" y="3217164"/>
            <a:ext cx="3691127" cy="833627"/>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2057400" y="4927091"/>
            <a:ext cx="4729480" cy="706120"/>
          </a:xfrm>
          <a:custGeom>
            <a:avLst/>
            <a:gdLst/>
            <a:ahLst/>
            <a:cxnLst/>
            <a:rect l="l" t="t" r="r" b="b"/>
            <a:pathLst>
              <a:path w="4729480" h="706120">
                <a:moveTo>
                  <a:pt x="0" y="0"/>
                </a:moveTo>
                <a:lnTo>
                  <a:pt x="4728972" y="0"/>
                </a:lnTo>
                <a:lnTo>
                  <a:pt x="4728972" y="705611"/>
                </a:lnTo>
                <a:lnTo>
                  <a:pt x="0" y="705611"/>
                </a:lnTo>
                <a:lnTo>
                  <a:pt x="0" y="0"/>
                </a:lnTo>
                <a:close/>
              </a:path>
            </a:pathLst>
          </a:custGeom>
          <a:ln w="9525">
            <a:solidFill>
              <a:srgbClr val="42BA97"/>
            </a:solidFill>
          </a:ln>
        </p:spPr>
        <p:txBody>
          <a:bodyPr wrap="square" lIns="0" tIns="0" rIns="0" bIns="0" rtlCol="0"/>
          <a:lstStyle/>
          <a:p>
            <a:endParaRPr/>
          </a:p>
        </p:txBody>
      </p:sp>
      <p:sp>
        <p:nvSpPr>
          <p:cNvPr id="8" name="object 8"/>
          <p:cNvSpPr/>
          <p:nvPr/>
        </p:nvSpPr>
        <p:spPr>
          <a:xfrm>
            <a:off x="2290572" y="4486655"/>
            <a:ext cx="3691127" cy="833628"/>
          </a:xfrm>
          <a:prstGeom prst="rect">
            <a:avLst/>
          </a:prstGeom>
          <a:blipFill>
            <a:blip r:embed="rId5" cstate="print"/>
            <a:stretch>
              <a:fillRect/>
            </a:stretch>
          </a:blipFill>
        </p:spPr>
        <p:txBody>
          <a:bodyPr wrap="square" lIns="0" tIns="0" rIns="0" bIns="0" rtlCol="0"/>
          <a:lstStyle/>
          <a:p>
            <a:endParaRPr/>
          </a:p>
        </p:txBody>
      </p:sp>
      <p:sp>
        <p:nvSpPr>
          <p:cNvPr id="9" name="object 9"/>
          <p:cNvSpPr txBox="1"/>
          <p:nvPr/>
        </p:nvSpPr>
        <p:spPr>
          <a:xfrm>
            <a:off x="2446670" y="2047506"/>
            <a:ext cx="3182620" cy="3042920"/>
          </a:xfrm>
          <a:prstGeom prst="rect">
            <a:avLst/>
          </a:prstGeom>
        </p:spPr>
        <p:txBody>
          <a:bodyPr vert="horz" wrap="square" lIns="0" tIns="0" rIns="0" bIns="0" rtlCol="0">
            <a:spAutoFit/>
          </a:bodyPr>
          <a:lstStyle/>
          <a:p>
            <a:pPr marL="42545">
              <a:lnSpc>
                <a:spcPct val="100000"/>
              </a:lnSpc>
            </a:pPr>
            <a:r>
              <a:rPr sz="2800" b="1" dirty="0">
                <a:latin typeface="Tw Cen MT"/>
                <a:cs typeface="Tw Cen MT"/>
              </a:rPr>
              <a:t>Full</a:t>
            </a:r>
            <a:r>
              <a:rPr sz="2800" b="1" spc="-95" dirty="0">
                <a:latin typeface="Tw Cen MT"/>
                <a:cs typeface="Tw Cen MT"/>
              </a:rPr>
              <a:t> </a:t>
            </a:r>
            <a:r>
              <a:rPr sz="2800" b="1" spc="-5" dirty="0">
                <a:latin typeface="Tw Cen MT"/>
                <a:cs typeface="Tw Cen MT"/>
              </a:rPr>
              <a:t>Name</a:t>
            </a:r>
            <a:endParaRPr sz="2800">
              <a:latin typeface="Tw Cen MT"/>
              <a:cs typeface="Tw Cen MT"/>
            </a:endParaRPr>
          </a:p>
          <a:p>
            <a:pPr marL="12700" marR="5080">
              <a:lnSpc>
                <a:spcPct val="297600"/>
              </a:lnSpc>
              <a:spcBef>
                <a:spcPts val="405"/>
              </a:spcBef>
            </a:pPr>
            <a:r>
              <a:rPr sz="2800" b="1" spc="-10" dirty="0">
                <a:latin typeface="Tw Cen MT"/>
                <a:cs typeface="Tw Cen MT"/>
              </a:rPr>
              <a:t>Age  </a:t>
            </a:r>
            <a:r>
              <a:rPr sz="2800" b="1" spc="-5" dirty="0">
                <a:latin typeface="Tw Cen MT"/>
                <a:cs typeface="Tw Cen MT"/>
              </a:rPr>
              <a:t>Spon</a:t>
            </a:r>
            <a:r>
              <a:rPr sz="2800" b="1" spc="-15" dirty="0">
                <a:latin typeface="Tw Cen MT"/>
                <a:cs typeface="Tw Cen MT"/>
              </a:rPr>
              <a:t>s</a:t>
            </a:r>
            <a:r>
              <a:rPr sz="2800" b="1" spc="-5" dirty="0">
                <a:latin typeface="Tw Cen MT"/>
                <a:cs typeface="Tw Cen MT"/>
              </a:rPr>
              <a:t>or</a:t>
            </a:r>
            <a:r>
              <a:rPr sz="2800" b="1" spc="-10" dirty="0">
                <a:latin typeface="Tw Cen MT"/>
                <a:cs typeface="Tw Cen MT"/>
              </a:rPr>
              <a:t>/</a:t>
            </a:r>
            <a:r>
              <a:rPr sz="2800" b="1" spc="-90" dirty="0">
                <a:latin typeface="Tw Cen MT"/>
                <a:cs typeface="Tw Cen MT"/>
              </a:rPr>
              <a:t>R</a:t>
            </a:r>
            <a:r>
              <a:rPr sz="2800" b="1" spc="-5" dirty="0">
                <a:latin typeface="Tw Cen MT"/>
                <a:cs typeface="Tw Cen MT"/>
              </a:rPr>
              <a:t>e</a:t>
            </a:r>
            <a:r>
              <a:rPr sz="2800" b="1" dirty="0">
                <a:latin typeface="Tw Cen MT"/>
                <a:cs typeface="Tw Cen MT"/>
              </a:rPr>
              <a:t>l</a:t>
            </a:r>
            <a:r>
              <a:rPr sz="2800" b="1" spc="50" dirty="0">
                <a:latin typeface="Tw Cen MT"/>
                <a:cs typeface="Tw Cen MT"/>
              </a:rPr>
              <a:t>a</a:t>
            </a:r>
            <a:r>
              <a:rPr sz="2800" b="1" dirty="0">
                <a:latin typeface="Tw Cen MT"/>
                <a:cs typeface="Tw Cen MT"/>
              </a:rPr>
              <a:t>ti</a:t>
            </a:r>
            <a:r>
              <a:rPr sz="2800" b="1" spc="-5" dirty="0">
                <a:latin typeface="Tw Cen MT"/>
                <a:cs typeface="Tw Cen MT"/>
              </a:rPr>
              <a:t>on</a:t>
            </a:r>
            <a:r>
              <a:rPr sz="2800" b="1" spc="-15" dirty="0">
                <a:latin typeface="Tw Cen MT"/>
                <a:cs typeface="Tw Cen MT"/>
              </a:rPr>
              <a:t>s</a:t>
            </a:r>
            <a:r>
              <a:rPr sz="2800" b="1" spc="-5" dirty="0">
                <a:latin typeface="Tw Cen MT"/>
                <a:cs typeface="Tw Cen MT"/>
              </a:rPr>
              <a:t>h</a:t>
            </a:r>
            <a:r>
              <a:rPr sz="2800" b="1" dirty="0">
                <a:latin typeface="Tw Cen MT"/>
                <a:cs typeface="Tw Cen MT"/>
              </a:rPr>
              <a:t>i</a:t>
            </a:r>
            <a:r>
              <a:rPr sz="2800" b="1" spc="-5" dirty="0">
                <a:latin typeface="Tw Cen MT"/>
                <a:cs typeface="Tw Cen MT"/>
              </a:rPr>
              <a:t>p</a:t>
            </a:r>
            <a:endParaRPr sz="2800">
              <a:latin typeface="Tw Cen MT"/>
              <a:cs typeface="Tw Cen MT"/>
            </a:endParaRPr>
          </a:p>
        </p:txBody>
      </p:sp>
      <p:sp>
        <p:nvSpPr>
          <p:cNvPr id="10" name="object 10"/>
          <p:cNvSpPr/>
          <p:nvPr/>
        </p:nvSpPr>
        <p:spPr>
          <a:xfrm>
            <a:off x="6324600" y="3020567"/>
            <a:ext cx="3810000" cy="528955"/>
          </a:xfrm>
          <a:custGeom>
            <a:avLst/>
            <a:gdLst/>
            <a:ahLst/>
            <a:cxnLst/>
            <a:rect l="l" t="t" r="r" b="b"/>
            <a:pathLst>
              <a:path w="3810000" h="528954">
                <a:moveTo>
                  <a:pt x="0" y="0"/>
                </a:moveTo>
                <a:lnTo>
                  <a:pt x="3810000" y="0"/>
                </a:lnTo>
                <a:lnTo>
                  <a:pt x="3810000" y="528827"/>
                </a:lnTo>
                <a:lnTo>
                  <a:pt x="0" y="528827"/>
                </a:lnTo>
                <a:lnTo>
                  <a:pt x="0" y="0"/>
                </a:lnTo>
                <a:close/>
              </a:path>
            </a:pathLst>
          </a:custGeom>
          <a:solidFill>
            <a:srgbClr val="FFFFFF">
              <a:alpha val="90194"/>
            </a:srgbClr>
          </a:solidFill>
        </p:spPr>
        <p:txBody>
          <a:bodyPr wrap="square" lIns="0" tIns="0" rIns="0" bIns="0" rtlCol="0"/>
          <a:lstStyle/>
          <a:p>
            <a:endParaRPr/>
          </a:p>
        </p:txBody>
      </p:sp>
      <p:sp>
        <p:nvSpPr>
          <p:cNvPr id="11" name="object 11"/>
          <p:cNvSpPr/>
          <p:nvPr/>
        </p:nvSpPr>
        <p:spPr>
          <a:xfrm>
            <a:off x="6324600" y="3020567"/>
            <a:ext cx="3810000" cy="528955"/>
          </a:xfrm>
          <a:custGeom>
            <a:avLst/>
            <a:gdLst/>
            <a:ahLst/>
            <a:cxnLst/>
            <a:rect l="l" t="t" r="r" b="b"/>
            <a:pathLst>
              <a:path w="3810000" h="528954">
                <a:moveTo>
                  <a:pt x="0" y="0"/>
                </a:moveTo>
                <a:lnTo>
                  <a:pt x="3810000" y="0"/>
                </a:lnTo>
                <a:lnTo>
                  <a:pt x="3810000" y="528827"/>
                </a:lnTo>
                <a:lnTo>
                  <a:pt x="0" y="528827"/>
                </a:lnTo>
                <a:lnTo>
                  <a:pt x="0" y="0"/>
                </a:lnTo>
                <a:close/>
              </a:path>
            </a:pathLst>
          </a:custGeom>
          <a:ln w="9525">
            <a:solidFill>
              <a:srgbClr val="42BA97"/>
            </a:solidFill>
          </a:ln>
        </p:spPr>
        <p:txBody>
          <a:bodyPr wrap="square" lIns="0" tIns="0" rIns="0" bIns="0" rtlCol="0"/>
          <a:lstStyle/>
          <a:p>
            <a:endParaRPr/>
          </a:p>
        </p:txBody>
      </p:sp>
      <p:sp>
        <p:nvSpPr>
          <p:cNvPr id="12" name="object 12"/>
          <p:cNvSpPr/>
          <p:nvPr/>
        </p:nvSpPr>
        <p:spPr>
          <a:xfrm>
            <a:off x="6512052" y="2481072"/>
            <a:ext cx="3336035" cy="853439"/>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6324600" y="4162044"/>
            <a:ext cx="3810000" cy="530860"/>
          </a:xfrm>
          <a:custGeom>
            <a:avLst/>
            <a:gdLst/>
            <a:ahLst/>
            <a:cxnLst/>
            <a:rect l="l" t="t" r="r" b="b"/>
            <a:pathLst>
              <a:path w="3810000" h="530860">
                <a:moveTo>
                  <a:pt x="0" y="0"/>
                </a:moveTo>
                <a:lnTo>
                  <a:pt x="3810000" y="0"/>
                </a:lnTo>
                <a:lnTo>
                  <a:pt x="3810000" y="530351"/>
                </a:lnTo>
                <a:lnTo>
                  <a:pt x="0" y="530351"/>
                </a:lnTo>
                <a:lnTo>
                  <a:pt x="0" y="0"/>
                </a:lnTo>
                <a:close/>
              </a:path>
            </a:pathLst>
          </a:custGeom>
          <a:solidFill>
            <a:srgbClr val="FFFFFF">
              <a:alpha val="90194"/>
            </a:srgbClr>
          </a:solidFill>
        </p:spPr>
        <p:txBody>
          <a:bodyPr wrap="square" lIns="0" tIns="0" rIns="0" bIns="0" rtlCol="0"/>
          <a:lstStyle/>
          <a:p>
            <a:endParaRPr/>
          </a:p>
        </p:txBody>
      </p:sp>
      <p:sp>
        <p:nvSpPr>
          <p:cNvPr id="14" name="object 14"/>
          <p:cNvSpPr/>
          <p:nvPr/>
        </p:nvSpPr>
        <p:spPr>
          <a:xfrm>
            <a:off x="6324600" y="4162044"/>
            <a:ext cx="3810000" cy="530860"/>
          </a:xfrm>
          <a:custGeom>
            <a:avLst/>
            <a:gdLst/>
            <a:ahLst/>
            <a:cxnLst/>
            <a:rect l="l" t="t" r="r" b="b"/>
            <a:pathLst>
              <a:path w="3810000" h="530860">
                <a:moveTo>
                  <a:pt x="0" y="0"/>
                </a:moveTo>
                <a:lnTo>
                  <a:pt x="3810000" y="0"/>
                </a:lnTo>
                <a:lnTo>
                  <a:pt x="3810000" y="530351"/>
                </a:lnTo>
                <a:lnTo>
                  <a:pt x="0" y="530351"/>
                </a:lnTo>
                <a:lnTo>
                  <a:pt x="0" y="0"/>
                </a:lnTo>
                <a:close/>
              </a:path>
            </a:pathLst>
          </a:custGeom>
          <a:ln w="9525">
            <a:solidFill>
              <a:srgbClr val="42BA97"/>
            </a:solidFill>
          </a:ln>
        </p:spPr>
        <p:txBody>
          <a:bodyPr wrap="square" lIns="0" tIns="0" rIns="0" bIns="0" rtlCol="0"/>
          <a:lstStyle/>
          <a:p>
            <a:endParaRPr/>
          </a:p>
        </p:txBody>
      </p:sp>
      <p:sp>
        <p:nvSpPr>
          <p:cNvPr id="15" name="object 15"/>
          <p:cNvSpPr/>
          <p:nvPr/>
        </p:nvSpPr>
        <p:spPr>
          <a:xfrm>
            <a:off x="6512052" y="3659124"/>
            <a:ext cx="3336035" cy="816863"/>
          </a:xfrm>
          <a:prstGeom prst="rect">
            <a:avLst/>
          </a:prstGeom>
          <a:blipFill>
            <a:blip r:embed="rId7" cstate="print"/>
            <a:stretch>
              <a:fillRect/>
            </a:stretch>
          </a:blipFill>
        </p:spPr>
        <p:txBody>
          <a:bodyPr wrap="square" lIns="0" tIns="0" rIns="0" bIns="0" rtlCol="0"/>
          <a:lstStyle/>
          <a:p>
            <a:endParaRPr/>
          </a:p>
        </p:txBody>
      </p:sp>
      <p:sp>
        <p:nvSpPr>
          <p:cNvPr id="16" name="object 16"/>
          <p:cNvSpPr/>
          <p:nvPr/>
        </p:nvSpPr>
        <p:spPr>
          <a:xfrm>
            <a:off x="6324600" y="5114544"/>
            <a:ext cx="3810000" cy="530860"/>
          </a:xfrm>
          <a:custGeom>
            <a:avLst/>
            <a:gdLst/>
            <a:ahLst/>
            <a:cxnLst/>
            <a:rect l="l" t="t" r="r" b="b"/>
            <a:pathLst>
              <a:path w="3810000" h="530860">
                <a:moveTo>
                  <a:pt x="0" y="0"/>
                </a:moveTo>
                <a:lnTo>
                  <a:pt x="3810000" y="0"/>
                </a:lnTo>
                <a:lnTo>
                  <a:pt x="3810000" y="530351"/>
                </a:lnTo>
                <a:lnTo>
                  <a:pt x="0" y="530351"/>
                </a:lnTo>
                <a:lnTo>
                  <a:pt x="0" y="0"/>
                </a:lnTo>
                <a:close/>
              </a:path>
            </a:pathLst>
          </a:custGeom>
          <a:solidFill>
            <a:srgbClr val="FFFFFF">
              <a:alpha val="90194"/>
            </a:srgbClr>
          </a:solidFill>
        </p:spPr>
        <p:txBody>
          <a:bodyPr wrap="square" lIns="0" tIns="0" rIns="0" bIns="0" rtlCol="0"/>
          <a:lstStyle/>
          <a:p>
            <a:endParaRPr/>
          </a:p>
        </p:txBody>
      </p:sp>
      <p:sp>
        <p:nvSpPr>
          <p:cNvPr id="17" name="object 17"/>
          <p:cNvSpPr/>
          <p:nvPr/>
        </p:nvSpPr>
        <p:spPr>
          <a:xfrm>
            <a:off x="6324600" y="5114544"/>
            <a:ext cx="3810000" cy="530860"/>
          </a:xfrm>
          <a:custGeom>
            <a:avLst/>
            <a:gdLst/>
            <a:ahLst/>
            <a:cxnLst/>
            <a:rect l="l" t="t" r="r" b="b"/>
            <a:pathLst>
              <a:path w="3810000" h="530860">
                <a:moveTo>
                  <a:pt x="0" y="0"/>
                </a:moveTo>
                <a:lnTo>
                  <a:pt x="3810000" y="0"/>
                </a:lnTo>
                <a:lnTo>
                  <a:pt x="3810000" y="530351"/>
                </a:lnTo>
                <a:lnTo>
                  <a:pt x="0" y="530351"/>
                </a:lnTo>
                <a:lnTo>
                  <a:pt x="0" y="0"/>
                </a:lnTo>
                <a:close/>
              </a:path>
            </a:pathLst>
          </a:custGeom>
          <a:ln w="9525">
            <a:solidFill>
              <a:srgbClr val="42BA97"/>
            </a:solidFill>
          </a:ln>
        </p:spPr>
        <p:txBody>
          <a:bodyPr wrap="square" lIns="0" tIns="0" rIns="0" bIns="0" rtlCol="0"/>
          <a:lstStyle/>
          <a:p>
            <a:endParaRPr/>
          </a:p>
        </p:txBody>
      </p:sp>
      <p:sp>
        <p:nvSpPr>
          <p:cNvPr id="18" name="object 18"/>
          <p:cNvSpPr/>
          <p:nvPr/>
        </p:nvSpPr>
        <p:spPr>
          <a:xfrm>
            <a:off x="6512052" y="4802123"/>
            <a:ext cx="3372611" cy="626363"/>
          </a:xfrm>
          <a:prstGeom prst="rect">
            <a:avLst/>
          </a:prstGeom>
          <a:blipFill>
            <a:blip r:embed="rId8" cstate="print"/>
            <a:stretch>
              <a:fillRect/>
            </a:stretch>
          </a:blipFill>
        </p:spPr>
        <p:txBody>
          <a:bodyPr wrap="square" lIns="0" tIns="0" rIns="0" bIns="0" rtlCol="0"/>
          <a:lstStyle/>
          <a:p>
            <a:endParaRPr/>
          </a:p>
        </p:txBody>
      </p:sp>
      <p:sp>
        <p:nvSpPr>
          <p:cNvPr id="19" name="object 19"/>
          <p:cNvSpPr txBox="1"/>
          <p:nvPr/>
        </p:nvSpPr>
        <p:spPr>
          <a:xfrm>
            <a:off x="6633467" y="2642894"/>
            <a:ext cx="2932430" cy="2658745"/>
          </a:xfrm>
          <a:prstGeom prst="rect">
            <a:avLst/>
          </a:prstGeom>
        </p:spPr>
        <p:txBody>
          <a:bodyPr vert="horz" wrap="square" lIns="0" tIns="0" rIns="0" bIns="0" rtlCol="0">
            <a:spAutoFit/>
          </a:bodyPr>
          <a:lstStyle/>
          <a:p>
            <a:pPr marL="23495">
              <a:lnSpc>
                <a:spcPct val="100000"/>
              </a:lnSpc>
            </a:pPr>
            <a:r>
              <a:rPr sz="2800" b="1" spc="15" dirty="0">
                <a:latin typeface="Tw Cen MT"/>
                <a:cs typeface="Tw Cen MT"/>
              </a:rPr>
              <a:t>Are </a:t>
            </a:r>
            <a:r>
              <a:rPr sz="2800" b="1" spc="-10" dirty="0">
                <a:latin typeface="Tw Cen MT"/>
                <a:cs typeface="Tw Cen MT"/>
              </a:rPr>
              <a:t>your </a:t>
            </a:r>
            <a:r>
              <a:rPr sz="2800" b="1" dirty="0">
                <a:latin typeface="Tw Cen MT"/>
                <a:cs typeface="Tw Cen MT"/>
              </a:rPr>
              <a:t>in</a:t>
            </a:r>
            <a:r>
              <a:rPr sz="2800" b="1" spc="-90" dirty="0">
                <a:latin typeface="Tw Cen MT"/>
                <a:cs typeface="Tw Cen MT"/>
              </a:rPr>
              <a:t> </a:t>
            </a:r>
            <a:r>
              <a:rPr sz="2800" b="1" spc="-5" dirty="0">
                <a:latin typeface="Tw Cen MT"/>
                <a:cs typeface="Tw Cen MT"/>
              </a:rPr>
              <a:t>school?</a:t>
            </a:r>
            <a:endParaRPr sz="2800">
              <a:latin typeface="Tw Cen MT"/>
              <a:cs typeface="Tw Cen MT"/>
            </a:endParaRPr>
          </a:p>
          <a:p>
            <a:pPr>
              <a:lnSpc>
                <a:spcPct val="100000"/>
              </a:lnSpc>
            </a:pPr>
            <a:endParaRPr sz="4350">
              <a:latin typeface="Times New Roman"/>
              <a:cs typeface="Times New Roman"/>
            </a:endParaRPr>
          </a:p>
          <a:p>
            <a:pPr marL="21590" marR="533400">
              <a:lnSpc>
                <a:spcPts val="2750"/>
              </a:lnSpc>
            </a:pPr>
            <a:r>
              <a:rPr sz="2800" b="1" spc="-5" dirty="0">
                <a:latin typeface="Tw Cen MT"/>
                <a:cs typeface="Tw Cen MT"/>
              </a:rPr>
              <a:t>Do </a:t>
            </a:r>
            <a:r>
              <a:rPr sz="2800" b="1" spc="-10" dirty="0">
                <a:latin typeface="Tw Cen MT"/>
                <a:cs typeface="Tw Cen MT"/>
              </a:rPr>
              <a:t>you have</a:t>
            </a:r>
            <a:r>
              <a:rPr sz="2800" b="1" spc="-75" dirty="0">
                <a:latin typeface="Tw Cen MT"/>
                <a:cs typeface="Tw Cen MT"/>
              </a:rPr>
              <a:t> </a:t>
            </a:r>
            <a:r>
              <a:rPr sz="2800" b="1" spc="-5" dirty="0">
                <a:latin typeface="Tw Cen MT"/>
                <a:cs typeface="Tw Cen MT"/>
              </a:rPr>
              <a:t>an  </a:t>
            </a:r>
            <a:r>
              <a:rPr sz="2800" b="1" dirty="0">
                <a:latin typeface="Tw Cen MT"/>
                <a:cs typeface="Tw Cen MT"/>
              </a:rPr>
              <a:t>attorney?</a:t>
            </a:r>
            <a:endParaRPr sz="2800">
              <a:latin typeface="Tw Cen MT"/>
              <a:cs typeface="Tw Cen MT"/>
            </a:endParaRPr>
          </a:p>
          <a:p>
            <a:pPr>
              <a:lnSpc>
                <a:spcPct val="100000"/>
              </a:lnSpc>
              <a:spcBef>
                <a:spcPts val="10"/>
              </a:spcBef>
            </a:pPr>
            <a:endParaRPr sz="3050">
              <a:latin typeface="Times New Roman"/>
              <a:cs typeface="Times New Roman"/>
            </a:endParaRPr>
          </a:p>
          <a:p>
            <a:pPr marL="12700">
              <a:lnSpc>
                <a:spcPct val="100000"/>
              </a:lnSpc>
            </a:pPr>
            <a:r>
              <a:rPr sz="2800" b="1" spc="-40" dirty="0">
                <a:latin typeface="Tw Cen MT"/>
                <a:cs typeface="Tw Cen MT"/>
              </a:rPr>
              <a:t>Minor’s</a:t>
            </a:r>
            <a:r>
              <a:rPr sz="2800" b="1" spc="-65" dirty="0">
                <a:latin typeface="Tw Cen MT"/>
                <a:cs typeface="Tw Cen MT"/>
              </a:rPr>
              <a:t> </a:t>
            </a:r>
            <a:r>
              <a:rPr sz="2800" b="1" dirty="0">
                <a:latin typeface="Tw Cen MT"/>
                <a:cs typeface="Tw Cen MT"/>
              </a:rPr>
              <a:t>Address</a:t>
            </a:r>
            <a:endParaRPr sz="2800">
              <a:latin typeface="Tw Cen MT"/>
              <a:cs typeface="Tw Cen MT"/>
            </a:endParaRPr>
          </a:p>
        </p:txBody>
      </p:sp>
      <p:sp>
        <p:nvSpPr>
          <p:cNvPr id="20" name="object 20"/>
          <p:cNvSpPr txBox="1">
            <a:spLocks noGrp="1"/>
          </p:cNvSpPr>
          <p:nvPr>
            <p:ph type="title"/>
          </p:nvPr>
        </p:nvSpPr>
        <p:spPr>
          <a:xfrm>
            <a:off x="2148988" y="715380"/>
            <a:ext cx="5627370" cy="1129030"/>
          </a:xfrm>
          <a:prstGeom prst="rect">
            <a:avLst/>
          </a:prstGeom>
        </p:spPr>
        <p:txBody>
          <a:bodyPr vert="horz" wrap="square" lIns="0" tIns="0" rIns="0" bIns="0" rtlCol="0">
            <a:spAutoFit/>
          </a:bodyPr>
          <a:lstStyle/>
          <a:p>
            <a:pPr marL="1987550" marR="5080" indent="-1975485">
              <a:lnSpc>
                <a:spcPct val="80000"/>
              </a:lnSpc>
            </a:pPr>
            <a:r>
              <a:rPr sz="4500" spc="80" dirty="0">
                <a:solidFill>
                  <a:srgbClr val="000000"/>
                </a:solidFill>
              </a:rPr>
              <a:t>QUESTIONS </a:t>
            </a:r>
            <a:r>
              <a:rPr sz="4500" spc="70" dirty="0">
                <a:solidFill>
                  <a:srgbClr val="000000"/>
                </a:solidFill>
              </a:rPr>
              <a:t>FROM </a:t>
            </a:r>
            <a:r>
              <a:rPr sz="4500" spc="60" dirty="0">
                <a:solidFill>
                  <a:srgbClr val="000000"/>
                </a:solidFill>
              </a:rPr>
              <a:t>THE  </a:t>
            </a:r>
            <a:r>
              <a:rPr sz="4500" spc="90" dirty="0">
                <a:solidFill>
                  <a:srgbClr val="000000"/>
                </a:solidFill>
              </a:rPr>
              <a:t>JUDGE</a:t>
            </a:r>
            <a:endParaRPr sz="4500"/>
          </a:p>
        </p:txBody>
      </p:sp>
      <p:sp>
        <p:nvSpPr>
          <p:cNvPr id="21" name="object 21"/>
          <p:cNvSpPr/>
          <p:nvPr/>
        </p:nvSpPr>
        <p:spPr>
          <a:xfrm>
            <a:off x="8807195" y="5730240"/>
            <a:ext cx="1709926" cy="981455"/>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6019800" cy="6858000"/>
          </a:xfrm>
          <a:custGeom>
            <a:avLst/>
            <a:gdLst/>
            <a:ahLst/>
            <a:cxnLst/>
            <a:rect l="l" t="t" r="r" b="b"/>
            <a:pathLst>
              <a:path w="6019800" h="6858000">
                <a:moveTo>
                  <a:pt x="0" y="6858000"/>
                </a:moveTo>
                <a:lnTo>
                  <a:pt x="6019800" y="6858000"/>
                </a:lnTo>
                <a:lnTo>
                  <a:pt x="6019800" y="0"/>
                </a:lnTo>
                <a:lnTo>
                  <a:pt x="0" y="0"/>
                </a:lnTo>
                <a:lnTo>
                  <a:pt x="0" y="6858000"/>
                </a:lnTo>
                <a:close/>
              </a:path>
            </a:pathLst>
          </a:custGeom>
          <a:solidFill>
            <a:srgbClr val="DFE3E5">
              <a:alpha val="70195"/>
            </a:srgbClr>
          </a:solidFill>
        </p:spPr>
        <p:txBody>
          <a:bodyPr wrap="square" lIns="0" tIns="0" rIns="0" bIns="0" rtlCol="0"/>
          <a:lstStyle/>
          <a:p>
            <a:endParaRPr/>
          </a:p>
        </p:txBody>
      </p:sp>
      <p:sp>
        <p:nvSpPr>
          <p:cNvPr id="3" name="object 3"/>
          <p:cNvSpPr/>
          <p:nvPr/>
        </p:nvSpPr>
        <p:spPr>
          <a:xfrm>
            <a:off x="6019800" y="0"/>
            <a:ext cx="6172200" cy="6858000"/>
          </a:xfrm>
          <a:custGeom>
            <a:avLst/>
            <a:gdLst/>
            <a:ahLst/>
            <a:cxnLst/>
            <a:rect l="l" t="t" r="r" b="b"/>
            <a:pathLst>
              <a:path w="6172200" h="6858000">
                <a:moveTo>
                  <a:pt x="0" y="6858000"/>
                </a:moveTo>
                <a:lnTo>
                  <a:pt x="6172200" y="6858000"/>
                </a:lnTo>
                <a:lnTo>
                  <a:pt x="6172200" y="0"/>
                </a:lnTo>
                <a:lnTo>
                  <a:pt x="0" y="0"/>
                </a:lnTo>
                <a:lnTo>
                  <a:pt x="0" y="6858000"/>
                </a:lnTo>
                <a:close/>
              </a:path>
            </a:pathLst>
          </a:custGeom>
          <a:solidFill>
            <a:srgbClr val="3D6E8C"/>
          </a:solidFill>
        </p:spPr>
        <p:txBody>
          <a:bodyPr wrap="square" lIns="0" tIns="0" rIns="0" bIns="0" rtlCol="0"/>
          <a:lstStyle/>
          <a:p>
            <a:endParaRPr/>
          </a:p>
        </p:txBody>
      </p:sp>
      <p:sp>
        <p:nvSpPr>
          <p:cNvPr id="4" name="object 4"/>
          <p:cNvSpPr/>
          <p:nvPr/>
        </p:nvSpPr>
        <p:spPr>
          <a:xfrm>
            <a:off x="6019800" y="0"/>
            <a:ext cx="6172200" cy="6858000"/>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916939" y="1266064"/>
            <a:ext cx="1577340" cy="762000"/>
          </a:xfrm>
          <a:prstGeom prst="rect">
            <a:avLst/>
          </a:prstGeom>
        </p:spPr>
        <p:txBody>
          <a:bodyPr vert="horz" wrap="square" lIns="0" tIns="0" rIns="0" bIns="0" rtlCol="0">
            <a:spAutoFit/>
          </a:bodyPr>
          <a:lstStyle/>
          <a:p>
            <a:pPr marL="12700">
              <a:lnSpc>
                <a:spcPct val="100000"/>
              </a:lnSpc>
            </a:pPr>
            <a:r>
              <a:rPr sz="5000" spc="-25" dirty="0">
                <a:solidFill>
                  <a:srgbClr val="335B74"/>
                </a:solidFill>
                <a:latin typeface="Tw Cen MT Condensed"/>
                <a:cs typeface="Tw Cen MT Condensed"/>
              </a:rPr>
              <a:t>A</a:t>
            </a:r>
            <a:r>
              <a:rPr sz="5000" spc="90" dirty="0">
                <a:solidFill>
                  <a:srgbClr val="335B74"/>
                </a:solidFill>
                <a:latin typeface="Tw Cen MT Condensed"/>
                <a:cs typeface="Tw Cen MT Condensed"/>
              </a:rPr>
              <a:t>G</a:t>
            </a:r>
            <a:r>
              <a:rPr sz="5000" spc="95" dirty="0">
                <a:solidFill>
                  <a:srgbClr val="335B74"/>
                </a:solidFill>
                <a:latin typeface="Tw Cen MT Condensed"/>
                <a:cs typeface="Tw Cen MT Condensed"/>
              </a:rPr>
              <a:t>EN</a:t>
            </a:r>
            <a:r>
              <a:rPr sz="5000" spc="-110" dirty="0">
                <a:solidFill>
                  <a:srgbClr val="335B74"/>
                </a:solidFill>
                <a:latin typeface="Tw Cen MT Condensed"/>
                <a:cs typeface="Tw Cen MT Condensed"/>
              </a:rPr>
              <a:t>D</a:t>
            </a:r>
            <a:r>
              <a:rPr sz="5000" dirty="0">
                <a:solidFill>
                  <a:srgbClr val="335B74"/>
                </a:solidFill>
                <a:latin typeface="Tw Cen MT Condensed"/>
                <a:cs typeface="Tw Cen MT Condensed"/>
              </a:rPr>
              <a:t>A</a:t>
            </a:r>
            <a:endParaRPr sz="5000">
              <a:latin typeface="Tw Cen MT Condensed"/>
              <a:cs typeface="Tw Cen MT Condensed"/>
            </a:endParaRPr>
          </a:p>
        </p:txBody>
      </p:sp>
      <p:sp>
        <p:nvSpPr>
          <p:cNvPr id="6" name="object 6"/>
          <p:cNvSpPr txBox="1"/>
          <p:nvPr/>
        </p:nvSpPr>
        <p:spPr>
          <a:xfrm>
            <a:off x="583883" y="2452917"/>
            <a:ext cx="4200525" cy="2921313"/>
          </a:xfrm>
          <a:prstGeom prst="rect">
            <a:avLst/>
          </a:prstGeom>
        </p:spPr>
        <p:txBody>
          <a:bodyPr vert="horz" wrap="square" lIns="0" tIns="0" rIns="0" bIns="0" rtlCol="0">
            <a:spAutoFit/>
          </a:bodyPr>
          <a:lstStyle/>
          <a:p>
            <a:pPr marL="355600" indent="-342900">
              <a:lnSpc>
                <a:spcPct val="100000"/>
              </a:lnSpc>
              <a:buFont typeface="Arial"/>
              <a:buChar char="•"/>
              <a:tabLst>
                <a:tab pos="354965" algn="l"/>
                <a:tab pos="355600" algn="l"/>
              </a:tabLst>
            </a:pPr>
            <a:r>
              <a:rPr sz="2400" dirty="0">
                <a:solidFill>
                  <a:srgbClr val="1CADE4"/>
                </a:solidFill>
                <a:latin typeface="Times New Roman"/>
                <a:cs typeface="Times New Roman"/>
              </a:rPr>
              <a:t>Introduction</a:t>
            </a:r>
            <a:endParaRPr sz="2400" dirty="0">
              <a:latin typeface="Times New Roman"/>
              <a:cs typeface="Times New Roman"/>
            </a:endParaRPr>
          </a:p>
          <a:p>
            <a:pPr marL="355600" indent="-342900">
              <a:lnSpc>
                <a:spcPct val="100000"/>
              </a:lnSpc>
              <a:spcBef>
                <a:spcPts val="1115"/>
              </a:spcBef>
              <a:buFont typeface="Arial"/>
              <a:buChar char="•"/>
              <a:tabLst>
                <a:tab pos="354965" algn="l"/>
                <a:tab pos="355600" algn="l"/>
              </a:tabLst>
            </a:pPr>
            <a:r>
              <a:rPr lang="en-US" sz="2400" spc="-5" dirty="0">
                <a:solidFill>
                  <a:srgbClr val="1CADE4"/>
                </a:solidFill>
                <a:latin typeface="Times New Roman"/>
                <a:cs typeface="Times New Roman"/>
              </a:rPr>
              <a:t>Humanitarian Crisis</a:t>
            </a:r>
            <a:endParaRPr sz="2400" dirty="0">
              <a:latin typeface="Times New Roman"/>
              <a:cs typeface="Times New Roman"/>
            </a:endParaRPr>
          </a:p>
          <a:p>
            <a:pPr marL="355600" indent="-342900">
              <a:lnSpc>
                <a:spcPct val="100000"/>
              </a:lnSpc>
              <a:spcBef>
                <a:spcPts val="1100"/>
              </a:spcBef>
              <a:buFont typeface="Arial"/>
              <a:buChar char="•"/>
              <a:tabLst>
                <a:tab pos="354965" algn="l"/>
                <a:tab pos="355600" algn="l"/>
              </a:tabLst>
            </a:pPr>
            <a:r>
              <a:rPr sz="2400" spc="-45" dirty="0">
                <a:solidFill>
                  <a:srgbClr val="1CADE4"/>
                </a:solidFill>
                <a:latin typeface="Times New Roman"/>
                <a:cs typeface="Times New Roman"/>
              </a:rPr>
              <a:t>Value</a:t>
            </a:r>
            <a:r>
              <a:rPr lang="en-US" sz="2400" spc="-45" dirty="0">
                <a:solidFill>
                  <a:srgbClr val="1CADE4"/>
                </a:solidFill>
                <a:latin typeface="Times New Roman"/>
                <a:cs typeface="Times New Roman"/>
              </a:rPr>
              <a:t> Systems</a:t>
            </a:r>
            <a:endParaRPr sz="2400" dirty="0">
              <a:latin typeface="Times New Roman"/>
              <a:cs typeface="Times New Roman"/>
            </a:endParaRPr>
          </a:p>
          <a:p>
            <a:pPr marL="355600" indent="-342900">
              <a:lnSpc>
                <a:spcPct val="100000"/>
              </a:lnSpc>
              <a:spcBef>
                <a:spcPts val="1110"/>
              </a:spcBef>
              <a:buFont typeface="Arial"/>
              <a:buChar char="•"/>
              <a:tabLst>
                <a:tab pos="354965" algn="l"/>
                <a:tab pos="355600" algn="l"/>
              </a:tabLst>
            </a:pPr>
            <a:r>
              <a:rPr sz="2400" dirty="0">
                <a:solidFill>
                  <a:srgbClr val="1CADE4"/>
                </a:solidFill>
                <a:latin typeface="Times New Roman"/>
                <a:cs typeface="Times New Roman"/>
              </a:rPr>
              <a:t>Behavioral</a:t>
            </a:r>
            <a:r>
              <a:rPr sz="2400" spc="-135" dirty="0">
                <a:solidFill>
                  <a:srgbClr val="1CADE4"/>
                </a:solidFill>
                <a:latin typeface="Times New Roman"/>
                <a:cs typeface="Times New Roman"/>
              </a:rPr>
              <a:t> </a:t>
            </a:r>
            <a:r>
              <a:rPr sz="2400" dirty="0">
                <a:solidFill>
                  <a:srgbClr val="1CADE4"/>
                </a:solidFill>
                <a:latin typeface="Times New Roman"/>
                <a:cs typeface="Times New Roman"/>
              </a:rPr>
              <a:t>Patterns</a:t>
            </a:r>
            <a:endParaRPr sz="2400" dirty="0">
              <a:latin typeface="Times New Roman"/>
              <a:cs typeface="Times New Roman"/>
            </a:endParaRPr>
          </a:p>
          <a:p>
            <a:pPr marL="355600" indent="-342900">
              <a:lnSpc>
                <a:spcPct val="100000"/>
              </a:lnSpc>
              <a:spcBef>
                <a:spcPts val="1100"/>
              </a:spcBef>
              <a:buFont typeface="Arial"/>
              <a:buChar char="•"/>
              <a:tabLst>
                <a:tab pos="354965" algn="l"/>
                <a:tab pos="355600" algn="l"/>
              </a:tabLst>
            </a:pPr>
            <a:r>
              <a:rPr sz="2400" spc="-5" dirty="0">
                <a:solidFill>
                  <a:srgbClr val="1CADE4"/>
                </a:solidFill>
                <a:latin typeface="Times New Roman"/>
                <a:cs typeface="Times New Roman"/>
              </a:rPr>
              <a:t>Legal</a:t>
            </a:r>
            <a:r>
              <a:rPr sz="2400" spc="-85" dirty="0">
                <a:solidFill>
                  <a:srgbClr val="1CADE4"/>
                </a:solidFill>
                <a:latin typeface="Times New Roman"/>
                <a:cs typeface="Times New Roman"/>
              </a:rPr>
              <a:t> </a:t>
            </a:r>
            <a:r>
              <a:rPr sz="2400" spc="-5" dirty="0">
                <a:solidFill>
                  <a:srgbClr val="1CADE4"/>
                </a:solidFill>
                <a:latin typeface="Times New Roman"/>
                <a:cs typeface="Times New Roman"/>
              </a:rPr>
              <a:t>Remedies</a:t>
            </a:r>
            <a:endParaRPr sz="2400" dirty="0">
              <a:latin typeface="Times New Roman"/>
              <a:cs typeface="Times New Roman"/>
            </a:endParaRPr>
          </a:p>
          <a:p>
            <a:pPr marL="355600" indent="-342900">
              <a:lnSpc>
                <a:spcPct val="100000"/>
              </a:lnSpc>
              <a:spcBef>
                <a:spcPts val="1115"/>
              </a:spcBef>
              <a:buFont typeface="Arial"/>
              <a:buChar char="•"/>
              <a:tabLst>
                <a:tab pos="354965" algn="l"/>
                <a:tab pos="355600" algn="l"/>
              </a:tabLst>
            </a:pPr>
            <a:r>
              <a:rPr sz="2400" spc="-5" dirty="0">
                <a:solidFill>
                  <a:srgbClr val="1CADE4"/>
                </a:solidFill>
                <a:latin typeface="Times New Roman"/>
                <a:cs typeface="Times New Roman"/>
              </a:rPr>
              <a:t>Questions </a:t>
            </a:r>
            <a:r>
              <a:rPr sz="2400" dirty="0">
                <a:solidFill>
                  <a:srgbClr val="1CADE4"/>
                </a:solidFill>
                <a:latin typeface="Times New Roman"/>
                <a:cs typeface="Times New Roman"/>
              </a:rPr>
              <a:t>&amp;</a:t>
            </a:r>
            <a:r>
              <a:rPr sz="2400" spc="-175" dirty="0">
                <a:solidFill>
                  <a:srgbClr val="1CADE4"/>
                </a:solidFill>
                <a:latin typeface="Times New Roman"/>
                <a:cs typeface="Times New Roman"/>
              </a:rPr>
              <a:t> </a:t>
            </a:r>
            <a:r>
              <a:rPr sz="2400" spc="-5" dirty="0">
                <a:solidFill>
                  <a:srgbClr val="1CADE4"/>
                </a:solidFill>
                <a:latin typeface="Times New Roman"/>
                <a:cs typeface="Times New Roman"/>
              </a:rPr>
              <a:t>Answers</a:t>
            </a:r>
            <a:endParaRPr sz="2400" dirty="0">
              <a:latin typeface="Times New Roman"/>
              <a:cs typeface="Times New Roman"/>
            </a:endParaRPr>
          </a:p>
        </p:txBody>
      </p:sp>
      <p:sp>
        <p:nvSpPr>
          <p:cNvPr id="7" name="object 7"/>
          <p:cNvSpPr/>
          <p:nvPr/>
        </p:nvSpPr>
        <p:spPr>
          <a:xfrm>
            <a:off x="6509004" y="864616"/>
            <a:ext cx="5132831" cy="5130799"/>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9401556" y="6658356"/>
            <a:ext cx="2790825" cy="200025"/>
          </a:xfrm>
          <a:custGeom>
            <a:avLst/>
            <a:gdLst/>
            <a:ahLst/>
            <a:cxnLst/>
            <a:rect l="l" t="t" r="r" b="b"/>
            <a:pathLst>
              <a:path w="2790825" h="200025">
                <a:moveTo>
                  <a:pt x="0" y="199644"/>
                </a:moveTo>
                <a:lnTo>
                  <a:pt x="2790456" y="199644"/>
                </a:lnTo>
                <a:lnTo>
                  <a:pt x="2790456" y="0"/>
                </a:lnTo>
                <a:lnTo>
                  <a:pt x="0" y="0"/>
                </a:lnTo>
                <a:lnTo>
                  <a:pt x="0" y="199644"/>
                </a:lnTo>
                <a:close/>
              </a:path>
            </a:pathLst>
          </a:custGeom>
          <a:solidFill>
            <a:srgbClr val="000000"/>
          </a:solidFill>
        </p:spPr>
        <p:txBody>
          <a:bodyPr wrap="square" lIns="0" tIns="0" rIns="0" bIns="0" rtlCol="0"/>
          <a:lstStyle/>
          <a:p>
            <a:endParaRPr/>
          </a:p>
        </p:txBody>
      </p:sp>
      <p:sp>
        <p:nvSpPr>
          <p:cNvPr id="9" name="object 9"/>
          <p:cNvSpPr txBox="1"/>
          <p:nvPr/>
        </p:nvSpPr>
        <p:spPr>
          <a:xfrm>
            <a:off x="9888022" y="6698584"/>
            <a:ext cx="2225040" cy="122555"/>
          </a:xfrm>
          <a:prstGeom prst="rect">
            <a:avLst/>
          </a:prstGeom>
        </p:spPr>
        <p:txBody>
          <a:bodyPr vert="horz" wrap="square" lIns="0" tIns="0" rIns="0" bIns="0" rtlCol="0">
            <a:spAutoFit/>
          </a:bodyPr>
          <a:lstStyle/>
          <a:p>
            <a:pPr marL="12700">
              <a:lnSpc>
                <a:spcPct val="100000"/>
              </a:lnSpc>
            </a:pPr>
            <a:r>
              <a:rPr sz="700" u="sng" spc="-5" dirty="0">
                <a:solidFill>
                  <a:srgbClr val="FFFFFF"/>
                </a:solidFill>
                <a:latin typeface="Tw Cen MT"/>
                <a:cs typeface="Tw Cen MT"/>
                <a:hlinkClick r:id="rId5"/>
              </a:rPr>
              <a:t>This Photo </a:t>
            </a:r>
            <a:r>
              <a:rPr sz="700" spc="-5" dirty="0">
                <a:solidFill>
                  <a:srgbClr val="FFFFFF"/>
                </a:solidFill>
                <a:latin typeface="Tw Cen MT"/>
                <a:cs typeface="Tw Cen MT"/>
              </a:rPr>
              <a:t>by Unknown Author is licensed under </a:t>
            </a:r>
            <a:r>
              <a:rPr sz="700" u="sng" spc="-5" dirty="0">
                <a:solidFill>
                  <a:srgbClr val="FFFFFF"/>
                </a:solidFill>
                <a:latin typeface="Tw Cen MT"/>
                <a:cs typeface="Tw Cen MT"/>
                <a:hlinkClick r:id="rId6"/>
              </a:rPr>
              <a:t>CC</a:t>
            </a:r>
            <a:r>
              <a:rPr sz="700" u="sng" spc="135" dirty="0">
                <a:solidFill>
                  <a:srgbClr val="FFFFFF"/>
                </a:solidFill>
                <a:latin typeface="Tw Cen MT"/>
                <a:cs typeface="Tw Cen MT"/>
                <a:hlinkClick r:id="rId6"/>
              </a:rPr>
              <a:t> </a:t>
            </a:r>
            <a:r>
              <a:rPr sz="700" u="sng" spc="-5" dirty="0">
                <a:solidFill>
                  <a:srgbClr val="FFFFFF"/>
                </a:solidFill>
                <a:latin typeface="Tw Cen MT"/>
                <a:cs typeface="Tw Cen MT"/>
                <a:hlinkClick r:id="rId6"/>
              </a:rPr>
              <a:t>BY-NC-ND</a:t>
            </a:r>
            <a:endParaRPr sz="700">
              <a:latin typeface="Tw Cen MT"/>
              <a:cs typeface="Tw Cen M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653359" y="254001"/>
            <a:ext cx="4722495" cy="6425565"/>
          </a:xfrm>
          <a:prstGeom prst="rect">
            <a:avLst/>
          </a:prstGeom>
        </p:spPr>
        <p:txBody>
          <a:bodyPr vert="horz" wrap="square" lIns="0" tIns="0" rIns="0" bIns="0" rtlCol="0">
            <a:spAutoFit/>
          </a:bodyPr>
          <a:lstStyle/>
          <a:p>
            <a:pPr marL="12700" marR="5080" indent="-635">
              <a:lnSpc>
                <a:spcPct val="100000"/>
              </a:lnSpc>
            </a:pPr>
            <a:r>
              <a:rPr sz="2800" spc="-5" dirty="0">
                <a:solidFill>
                  <a:srgbClr val="1CADE4"/>
                </a:solidFill>
                <a:latin typeface="Wingdings"/>
                <a:cs typeface="Wingdings"/>
              </a:rPr>
              <a:t></a:t>
            </a:r>
            <a:r>
              <a:rPr sz="2800" b="1" spc="-5" dirty="0">
                <a:solidFill>
                  <a:srgbClr val="1CADE4"/>
                </a:solidFill>
                <a:latin typeface="Tw Cen MT"/>
                <a:cs typeface="Tw Cen MT"/>
              </a:rPr>
              <a:t>Do </a:t>
            </a:r>
            <a:r>
              <a:rPr sz="2800" b="1" spc="-10" dirty="0">
                <a:solidFill>
                  <a:srgbClr val="1CADE4"/>
                </a:solidFill>
                <a:latin typeface="Tw Cen MT"/>
                <a:cs typeface="Tw Cen MT"/>
              </a:rPr>
              <a:t>you have </a:t>
            </a:r>
            <a:r>
              <a:rPr sz="2800" b="1" spc="-5" dirty="0">
                <a:solidFill>
                  <a:srgbClr val="1CADE4"/>
                </a:solidFill>
                <a:latin typeface="Tw Cen MT"/>
                <a:cs typeface="Tw Cen MT"/>
              </a:rPr>
              <a:t>a visa or  </a:t>
            </a:r>
            <a:r>
              <a:rPr sz="2800" b="1" dirty="0">
                <a:solidFill>
                  <a:srgbClr val="1CADE4"/>
                </a:solidFill>
                <a:latin typeface="Tw Cen MT"/>
                <a:cs typeface="Tw Cen MT"/>
              </a:rPr>
              <a:t>permission to </a:t>
            </a:r>
            <a:r>
              <a:rPr sz="2800" b="1" spc="-5" dirty="0">
                <a:solidFill>
                  <a:srgbClr val="1CADE4"/>
                </a:solidFill>
                <a:latin typeface="Tw Cen MT"/>
                <a:cs typeface="Tw Cen MT"/>
              </a:rPr>
              <a:t>stay </a:t>
            </a:r>
            <a:r>
              <a:rPr sz="2800" b="1" dirty="0">
                <a:solidFill>
                  <a:srgbClr val="1CADE4"/>
                </a:solidFill>
                <a:latin typeface="Tw Cen MT"/>
                <a:cs typeface="Tw Cen MT"/>
              </a:rPr>
              <a:t>in the United  </a:t>
            </a:r>
            <a:r>
              <a:rPr sz="2800" b="1" spc="10" dirty="0">
                <a:solidFill>
                  <a:srgbClr val="1CADE4"/>
                </a:solidFill>
                <a:latin typeface="Tw Cen MT"/>
                <a:cs typeface="Tw Cen MT"/>
              </a:rPr>
              <a:t>States </a:t>
            </a:r>
            <a:r>
              <a:rPr sz="2800" b="1" dirty="0">
                <a:solidFill>
                  <a:srgbClr val="1CADE4"/>
                </a:solidFill>
                <a:latin typeface="Tw Cen MT"/>
                <a:cs typeface="Tw Cen MT"/>
              </a:rPr>
              <a:t>when </a:t>
            </a:r>
            <a:r>
              <a:rPr sz="2800" b="1" spc="-10" dirty="0">
                <a:solidFill>
                  <a:srgbClr val="1CADE4"/>
                </a:solidFill>
                <a:latin typeface="Tw Cen MT"/>
                <a:cs typeface="Tw Cen MT"/>
              </a:rPr>
              <a:t>you </a:t>
            </a:r>
            <a:r>
              <a:rPr sz="2800" b="1" spc="5" dirty="0">
                <a:solidFill>
                  <a:srgbClr val="1CADE4"/>
                </a:solidFill>
                <a:latin typeface="Tw Cen MT"/>
                <a:cs typeface="Tw Cen MT"/>
              </a:rPr>
              <a:t>reunify </a:t>
            </a:r>
            <a:r>
              <a:rPr sz="2800" b="1" dirty="0">
                <a:solidFill>
                  <a:srgbClr val="1CADE4"/>
                </a:solidFill>
                <a:latin typeface="Tw Cen MT"/>
                <a:cs typeface="Tw Cen MT"/>
              </a:rPr>
              <a:t>with  </a:t>
            </a:r>
            <a:r>
              <a:rPr sz="2800" b="1" spc="-10" dirty="0">
                <a:solidFill>
                  <a:srgbClr val="1CADE4"/>
                </a:solidFill>
                <a:latin typeface="Tw Cen MT"/>
                <a:cs typeface="Tw Cen MT"/>
              </a:rPr>
              <a:t>your </a:t>
            </a:r>
            <a:r>
              <a:rPr sz="2800" b="1" dirty="0">
                <a:solidFill>
                  <a:srgbClr val="1CADE4"/>
                </a:solidFill>
                <a:latin typeface="Tw Cen MT"/>
                <a:cs typeface="Tw Cen MT"/>
              </a:rPr>
              <a:t>family members </a:t>
            </a:r>
            <a:r>
              <a:rPr sz="2800" b="1" spc="-5" dirty="0">
                <a:solidFill>
                  <a:srgbClr val="1CADE4"/>
                </a:solidFill>
                <a:latin typeface="Tw Cen MT"/>
                <a:cs typeface="Tw Cen MT"/>
              </a:rPr>
              <a:t>or  </a:t>
            </a:r>
            <a:r>
              <a:rPr sz="2800" b="1" spc="-10" dirty="0">
                <a:solidFill>
                  <a:srgbClr val="1CADE4"/>
                </a:solidFill>
                <a:latin typeface="Tw Cen MT"/>
                <a:cs typeface="Tw Cen MT"/>
              </a:rPr>
              <a:t>sponsors?</a:t>
            </a:r>
            <a:endParaRPr sz="2800">
              <a:latin typeface="Tw Cen MT"/>
              <a:cs typeface="Tw Cen MT"/>
            </a:endParaRPr>
          </a:p>
          <a:p>
            <a:pPr marL="12700" marR="15240" indent="-635">
              <a:lnSpc>
                <a:spcPts val="3360"/>
              </a:lnSpc>
              <a:spcBef>
                <a:spcPts val="105"/>
              </a:spcBef>
            </a:pPr>
            <a:r>
              <a:rPr sz="2800" spc="5" dirty="0">
                <a:solidFill>
                  <a:srgbClr val="1CADE4"/>
                </a:solidFill>
                <a:latin typeface="Wingdings"/>
                <a:cs typeface="Wingdings"/>
              </a:rPr>
              <a:t></a:t>
            </a:r>
            <a:r>
              <a:rPr sz="2800" b="1" spc="5" dirty="0">
                <a:solidFill>
                  <a:srgbClr val="1CADE4"/>
                </a:solidFill>
                <a:latin typeface="Tw Cen MT"/>
                <a:cs typeface="Tw Cen MT"/>
              </a:rPr>
              <a:t>What </a:t>
            </a:r>
            <a:r>
              <a:rPr sz="2800" b="1" spc="-5" dirty="0">
                <a:solidFill>
                  <a:srgbClr val="1CADE4"/>
                </a:solidFill>
                <a:latin typeface="Tw Cen MT"/>
                <a:cs typeface="Tw Cen MT"/>
              </a:rPr>
              <a:t>happens </a:t>
            </a:r>
            <a:r>
              <a:rPr sz="2800" b="1" dirty="0">
                <a:solidFill>
                  <a:srgbClr val="1CADE4"/>
                </a:solidFill>
                <a:latin typeface="Tw Cen MT"/>
                <a:cs typeface="Tw Cen MT"/>
              </a:rPr>
              <a:t>if </a:t>
            </a:r>
            <a:r>
              <a:rPr sz="2800" b="1" spc="-10" dirty="0">
                <a:solidFill>
                  <a:srgbClr val="1CADE4"/>
                </a:solidFill>
                <a:latin typeface="Tw Cen MT"/>
                <a:cs typeface="Tw Cen MT"/>
              </a:rPr>
              <a:t>you </a:t>
            </a:r>
            <a:r>
              <a:rPr sz="2800" b="1" spc="-5" dirty="0">
                <a:solidFill>
                  <a:srgbClr val="1CADE4"/>
                </a:solidFill>
                <a:latin typeface="Tw Cen MT"/>
                <a:cs typeface="Tw Cen MT"/>
              </a:rPr>
              <a:t>don't go  </a:t>
            </a:r>
            <a:r>
              <a:rPr sz="2800" b="1" dirty="0">
                <a:solidFill>
                  <a:srgbClr val="1CADE4"/>
                </a:solidFill>
                <a:latin typeface="Tw Cen MT"/>
                <a:cs typeface="Tw Cen MT"/>
              </a:rPr>
              <a:t>to </a:t>
            </a:r>
            <a:r>
              <a:rPr sz="2800" b="1" spc="-10" dirty="0">
                <a:solidFill>
                  <a:srgbClr val="1CADE4"/>
                </a:solidFill>
                <a:latin typeface="Tw Cen MT"/>
                <a:cs typeface="Tw Cen MT"/>
              </a:rPr>
              <a:t>your </a:t>
            </a:r>
            <a:r>
              <a:rPr sz="2800" b="1" spc="5" dirty="0">
                <a:solidFill>
                  <a:srgbClr val="1CADE4"/>
                </a:solidFill>
                <a:latin typeface="Tw Cen MT"/>
                <a:cs typeface="Tw Cen MT"/>
              </a:rPr>
              <a:t>immigration </a:t>
            </a:r>
            <a:r>
              <a:rPr sz="2800" b="1" spc="25" dirty="0">
                <a:solidFill>
                  <a:srgbClr val="1CADE4"/>
                </a:solidFill>
                <a:latin typeface="Tw Cen MT"/>
                <a:cs typeface="Tw Cen MT"/>
              </a:rPr>
              <a:t>court  </a:t>
            </a:r>
            <a:r>
              <a:rPr sz="2800" b="1" spc="-5" dirty="0">
                <a:solidFill>
                  <a:srgbClr val="1CADE4"/>
                </a:solidFill>
                <a:latin typeface="Tw Cen MT"/>
                <a:cs typeface="Tw Cen MT"/>
              </a:rPr>
              <a:t>hearing?</a:t>
            </a:r>
            <a:endParaRPr sz="2800">
              <a:latin typeface="Tw Cen MT"/>
              <a:cs typeface="Tw Cen MT"/>
            </a:endParaRPr>
          </a:p>
          <a:p>
            <a:pPr marL="12700">
              <a:lnSpc>
                <a:spcPts val="3245"/>
              </a:lnSpc>
            </a:pPr>
            <a:r>
              <a:rPr sz="2800" spc="5" dirty="0">
                <a:solidFill>
                  <a:srgbClr val="1CADE4"/>
                </a:solidFill>
                <a:latin typeface="Wingdings"/>
                <a:cs typeface="Wingdings"/>
              </a:rPr>
              <a:t></a:t>
            </a:r>
            <a:r>
              <a:rPr sz="2800" b="1" spc="5" dirty="0">
                <a:solidFill>
                  <a:srgbClr val="1CADE4"/>
                </a:solidFill>
                <a:latin typeface="Tw Cen MT"/>
                <a:cs typeface="Tw Cen MT"/>
              </a:rPr>
              <a:t>What </a:t>
            </a:r>
            <a:r>
              <a:rPr sz="2800" b="1" dirty="0">
                <a:solidFill>
                  <a:srgbClr val="1CADE4"/>
                </a:solidFill>
                <a:latin typeface="Tw Cen MT"/>
                <a:cs typeface="Tw Cen MT"/>
              </a:rPr>
              <a:t>is </a:t>
            </a:r>
            <a:r>
              <a:rPr sz="2800" b="1" spc="-5" dirty="0">
                <a:solidFill>
                  <a:srgbClr val="1CADE4"/>
                </a:solidFill>
                <a:latin typeface="Tw Cen MT"/>
                <a:cs typeface="Tw Cen MT"/>
              </a:rPr>
              <a:t>a</a:t>
            </a:r>
            <a:r>
              <a:rPr sz="2800" b="1" spc="-75" dirty="0">
                <a:solidFill>
                  <a:srgbClr val="1CADE4"/>
                </a:solidFill>
                <a:latin typeface="Tw Cen MT"/>
                <a:cs typeface="Tw Cen MT"/>
              </a:rPr>
              <a:t> </a:t>
            </a:r>
            <a:r>
              <a:rPr sz="2800" b="1" spc="-5" dirty="0">
                <a:solidFill>
                  <a:srgbClr val="1CADE4"/>
                </a:solidFill>
                <a:latin typeface="Tw Cen MT"/>
                <a:cs typeface="Tw Cen MT"/>
              </a:rPr>
              <a:t>visa?</a:t>
            </a:r>
            <a:endParaRPr sz="2800">
              <a:latin typeface="Tw Cen MT"/>
              <a:cs typeface="Tw Cen MT"/>
            </a:endParaRPr>
          </a:p>
          <a:p>
            <a:pPr marL="927100" indent="-457200">
              <a:lnSpc>
                <a:spcPct val="100000"/>
              </a:lnSpc>
              <a:buFont typeface="Arial"/>
              <a:buChar char="•"/>
              <a:tabLst>
                <a:tab pos="926465" algn="l"/>
                <a:tab pos="927100" algn="l"/>
              </a:tabLst>
            </a:pPr>
            <a:r>
              <a:rPr sz="2800" b="1" spc="-5" dirty="0">
                <a:solidFill>
                  <a:srgbClr val="1CADE4"/>
                </a:solidFill>
                <a:latin typeface="Tw Cen MT"/>
                <a:cs typeface="Tw Cen MT"/>
              </a:rPr>
              <a:t>Juvenile</a:t>
            </a:r>
            <a:r>
              <a:rPr sz="2800" b="1" spc="-100" dirty="0">
                <a:solidFill>
                  <a:srgbClr val="1CADE4"/>
                </a:solidFill>
                <a:latin typeface="Tw Cen MT"/>
                <a:cs typeface="Tw Cen MT"/>
              </a:rPr>
              <a:t> </a:t>
            </a:r>
            <a:r>
              <a:rPr sz="2800" b="1" spc="-10" dirty="0">
                <a:solidFill>
                  <a:srgbClr val="1CADE4"/>
                </a:solidFill>
                <a:latin typeface="Tw Cen MT"/>
                <a:cs typeface="Tw Cen MT"/>
              </a:rPr>
              <a:t>Visa</a:t>
            </a:r>
            <a:endParaRPr sz="2800">
              <a:latin typeface="Tw Cen MT"/>
              <a:cs typeface="Tw Cen MT"/>
            </a:endParaRPr>
          </a:p>
          <a:p>
            <a:pPr marL="927100" indent="-457200">
              <a:lnSpc>
                <a:spcPct val="100000"/>
              </a:lnSpc>
              <a:buFont typeface="Arial"/>
              <a:buChar char="•"/>
              <a:tabLst>
                <a:tab pos="926465" algn="l"/>
                <a:tab pos="927100" algn="l"/>
              </a:tabLst>
            </a:pPr>
            <a:r>
              <a:rPr sz="2800" b="1" spc="-5" dirty="0">
                <a:solidFill>
                  <a:srgbClr val="1CADE4"/>
                </a:solidFill>
                <a:latin typeface="Tw Cen MT"/>
                <a:cs typeface="Tw Cen MT"/>
              </a:rPr>
              <a:t>Asylum</a:t>
            </a:r>
            <a:endParaRPr sz="2800">
              <a:latin typeface="Tw Cen MT"/>
              <a:cs typeface="Tw Cen MT"/>
            </a:endParaRPr>
          </a:p>
          <a:p>
            <a:pPr marL="927100" indent="-457200">
              <a:lnSpc>
                <a:spcPct val="100000"/>
              </a:lnSpc>
              <a:buFont typeface="Arial"/>
              <a:buChar char="•"/>
              <a:tabLst>
                <a:tab pos="926465" algn="l"/>
                <a:tab pos="927100" algn="l"/>
              </a:tabLst>
            </a:pPr>
            <a:r>
              <a:rPr sz="2800" b="1" dirty="0">
                <a:solidFill>
                  <a:srgbClr val="1CADE4"/>
                </a:solidFill>
                <a:latin typeface="Tw Cen MT"/>
                <a:cs typeface="Tw Cen MT"/>
              </a:rPr>
              <a:t>Family</a:t>
            </a:r>
            <a:r>
              <a:rPr sz="2800" b="1" spc="-85" dirty="0">
                <a:solidFill>
                  <a:srgbClr val="1CADE4"/>
                </a:solidFill>
                <a:latin typeface="Tw Cen MT"/>
                <a:cs typeface="Tw Cen MT"/>
              </a:rPr>
              <a:t> </a:t>
            </a:r>
            <a:r>
              <a:rPr sz="2800" b="1" spc="-15" dirty="0">
                <a:solidFill>
                  <a:srgbClr val="1CADE4"/>
                </a:solidFill>
                <a:latin typeface="Tw Cen MT"/>
                <a:cs typeface="Tw Cen MT"/>
              </a:rPr>
              <a:t>Petition</a:t>
            </a:r>
            <a:endParaRPr sz="2800">
              <a:latin typeface="Tw Cen MT"/>
              <a:cs typeface="Tw Cen MT"/>
            </a:endParaRPr>
          </a:p>
          <a:p>
            <a:pPr marL="927100" indent="-457200">
              <a:lnSpc>
                <a:spcPct val="100000"/>
              </a:lnSpc>
              <a:buFont typeface="Arial"/>
              <a:buChar char="•"/>
              <a:tabLst>
                <a:tab pos="926465" algn="l"/>
                <a:tab pos="927100" algn="l"/>
              </a:tabLst>
            </a:pPr>
            <a:r>
              <a:rPr sz="2800" b="1" spc="-20" dirty="0">
                <a:solidFill>
                  <a:srgbClr val="1CADE4"/>
                </a:solidFill>
                <a:latin typeface="Tw Cen MT"/>
                <a:cs typeface="Tw Cen MT"/>
              </a:rPr>
              <a:t>T-VISA</a:t>
            </a:r>
            <a:endParaRPr sz="2800">
              <a:latin typeface="Tw Cen MT"/>
              <a:cs typeface="Tw Cen MT"/>
            </a:endParaRPr>
          </a:p>
          <a:p>
            <a:pPr marL="927100" indent="-457200">
              <a:lnSpc>
                <a:spcPct val="100000"/>
              </a:lnSpc>
              <a:buFont typeface="Arial"/>
              <a:buChar char="•"/>
              <a:tabLst>
                <a:tab pos="926465" algn="l"/>
                <a:tab pos="927100" algn="l"/>
              </a:tabLst>
            </a:pPr>
            <a:r>
              <a:rPr sz="2800" b="1" spc="-5" dirty="0">
                <a:solidFill>
                  <a:srgbClr val="1CADE4"/>
                </a:solidFill>
                <a:latin typeface="Tw Cen MT"/>
                <a:cs typeface="Tw Cen MT"/>
              </a:rPr>
              <a:t>U-VISA</a:t>
            </a:r>
            <a:endParaRPr sz="2800">
              <a:latin typeface="Tw Cen MT"/>
              <a:cs typeface="Tw Cen MT"/>
            </a:endParaRPr>
          </a:p>
          <a:p>
            <a:pPr marL="927100" indent="-457200">
              <a:lnSpc>
                <a:spcPct val="100000"/>
              </a:lnSpc>
              <a:buFont typeface="Arial"/>
              <a:buChar char="•"/>
              <a:tabLst>
                <a:tab pos="926465" algn="l"/>
                <a:tab pos="927100" algn="l"/>
              </a:tabLst>
            </a:pPr>
            <a:r>
              <a:rPr sz="2800" b="1" spc="-125" dirty="0">
                <a:solidFill>
                  <a:srgbClr val="1CADE4"/>
                </a:solidFill>
                <a:latin typeface="Tw Cen MT"/>
                <a:cs typeface="Tw Cen MT"/>
              </a:rPr>
              <a:t>VAWA</a:t>
            </a:r>
            <a:endParaRPr sz="2800">
              <a:latin typeface="Tw Cen MT"/>
              <a:cs typeface="Tw Cen MT"/>
            </a:endParaRPr>
          </a:p>
        </p:txBody>
      </p:sp>
      <p:sp>
        <p:nvSpPr>
          <p:cNvPr id="3" name="object 3"/>
          <p:cNvSpPr/>
          <p:nvPr/>
        </p:nvSpPr>
        <p:spPr>
          <a:xfrm>
            <a:off x="8807195" y="5730240"/>
            <a:ext cx="1709926" cy="98145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932432" y="1219200"/>
            <a:ext cx="3124187" cy="3672839"/>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152444" y="1750961"/>
            <a:ext cx="2744618" cy="2446168"/>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488940" y="407417"/>
            <a:ext cx="4733290" cy="5571490"/>
          </a:xfrm>
          <a:prstGeom prst="rect">
            <a:avLst/>
          </a:prstGeom>
        </p:spPr>
        <p:txBody>
          <a:bodyPr vert="horz" wrap="square" lIns="0" tIns="0" rIns="0" bIns="0" rtlCol="0">
            <a:spAutoFit/>
          </a:bodyPr>
          <a:lstStyle/>
          <a:p>
            <a:pPr marL="12700">
              <a:lnSpc>
                <a:spcPct val="100000"/>
              </a:lnSpc>
            </a:pPr>
            <a:r>
              <a:rPr sz="2600" dirty="0">
                <a:solidFill>
                  <a:srgbClr val="1CADE4"/>
                </a:solidFill>
                <a:latin typeface="Wingdings"/>
                <a:cs typeface="Wingdings"/>
              </a:rPr>
              <a:t></a:t>
            </a:r>
            <a:r>
              <a:rPr sz="2600" b="1" i="1" dirty="0">
                <a:solidFill>
                  <a:srgbClr val="1CADE4"/>
                </a:solidFill>
                <a:latin typeface="Tw Cen MT"/>
                <a:cs typeface="Tw Cen MT"/>
              </a:rPr>
              <a:t>Are you required to go to</a:t>
            </a:r>
            <a:r>
              <a:rPr sz="2600" b="1" i="1" spc="-130" dirty="0">
                <a:solidFill>
                  <a:srgbClr val="1CADE4"/>
                </a:solidFill>
                <a:latin typeface="Tw Cen MT"/>
                <a:cs typeface="Tw Cen MT"/>
              </a:rPr>
              <a:t> </a:t>
            </a:r>
            <a:r>
              <a:rPr sz="2600" b="1" i="1" spc="5" dirty="0">
                <a:solidFill>
                  <a:srgbClr val="1CADE4"/>
                </a:solidFill>
                <a:latin typeface="Tw Cen MT"/>
                <a:cs typeface="Tw Cen MT"/>
              </a:rPr>
              <a:t>court?</a:t>
            </a:r>
            <a:endParaRPr sz="2600">
              <a:latin typeface="Tw Cen MT"/>
              <a:cs typeface="Tw Cen MT"/>
            </a:endParaRPr>
          </a:p>
          <a:p>
            <a:pPr>
              <a:lnSpc>
                <a:spcPct val="100000"/>
              </a:lnSpc>
              <a:spcBef>
                <a:spcPts val="15"/>
              </a:spcBef>
            </a:pPr>
            <a:endParaRPr sz="2700">
              <a:latin typeface="Times New Roman"/>
              <a:cs typeface="Times New Roman"/>
            </a:endParaRPr>
          </a:p>
          <a:p>
            <a:pPr marL="12700">
              <a:lnSpc>
                <a:spcPct val="100000"/>
              </a:lnSpc>
            </a:pPr>
            <a:r>
              <a:rPr sz="2600" dirty="0">
                <a:solidFill>
                  <a:srgbClr val="1CADE4"/>
                </a:solidFill>
                <a:latin typeface="Wingdings"/>
                <a:cs typeface="Wingdings"/>
              </a:rPr>
              <a:t></a:t>
            </a:r>
            <a:r>
              <a:rPr sz="2600" b="1" i="1" dirty="0">
                <a:solidFill>
                  <a:srgbClr val="1CADE4"/>
                </a:solidFill>
                <a:latin typeface="Tw Cen MT"/>
                <a:cs typeface="Tw Cen MT"/>
              </a:rPr>
              <a:t>Who decides </a:t>
            </a:r>
            <a:r>
              <a:rPr sz="2600" b="1" i="1" spc="-5" dirty="0">
                <a:solidFill>
                  <a:srgbClr val="1CADE4"/>
                </a:solidFill>
                <a:latin typeface="Tw Cen MT"/>
                <a:cs typeface="Tw Cen MT"/>
              </a:rPr>
              <a:t>if </a:t>
            </a:r>
            <a:r>
              <a:rPr sz="2600" b="1" i="1" dirty="0">
                <a:solidFill>
                  <a:srgbClr val="1CADE4"/>
                </a:solidFill>
                <a:latin typeface="Tw Cen MT"/>
                <a:cs typeface="Tw Cen MT"/>
              </a:rPr>
              <a:t>you can stay </a:t>
            </a:r>
            <a:r>
              <a:rPr sz="2600" b="1" i="1" spc="-5" dirty="0">
                <a:solidFill>
                  <a:srgbClr val="1CADE4"/>
                </a:solidFill>
                <a:latin typeface="Tw Cen MT"/>
                <a:cs typeface="Tw Cen MT"/>
              </a:rPr>
              <a:t>in</a:t>
            </a:r>
            <a:r>
              <a:rPr sz="2600" b="1" i="1" spc="150" dirty="0">
                <a:solidFill>
                  <a:srgbClr val="1CADE4"/>
                </a:solidFill>
                <a:latin typeface="Tw Cen MT"/>
                <a:cs typeface="Tw Cen MT"/>
              </a:rPr>
              <a:t> </a:t>
            </a:r>
            <a:r>
              <a:rPr sz="2600" b="1" i="1" dirty="0">
                <a:solidFill>
                  <a:srgbClr val="1CADE4"/>
                </a:solidFill>
                <a:latin typeface="Tw Cen MT"/>
                <a:cs typeface="Tw Cen MT"/>
              </a:rPr>
              <a:t>the</a:t>
            </a:r>
            <a:endParaRPr sz="2600">
              <a:latin typeface="Tw Cen MT"/>
              <a:cs typeface="Tw Cen MT"/>
            </a:endParaRPr>
          </a:p>
          <a:p>
            <a:pPr marL="12700">
              <a:lnSpc>
                <a:spcPct val="100000"/>
              </a:lnSpc>
            </a:pPr>
            <a:r>
              <a:rPr sz="2600" b="1" i="1" spc="-25" dirty="0">
                <a:solidFill>
                  <a:srgbClr val="1CADE4"/>
                </a:solidFill>
                <a:latin typeface="Tw Cen MT"/>
                <a:cs typeface="Tw Cen MT"/>
              </a:rPr>
              <a:t>U.S. </a:t>
            </a:r>
            <a:r>
              <a:rPr sz="2600" b="1" i="1" dirty="0">
                <a:solidFill>
                  <a:srgbClr val="1CADE4"/>
                </a:solidFill>
                <a:latin typeface="Tw Cen MT"/>
                <a:cs typeface="Tw Cen MT"/>
              </a:rPr>
              <a:t>or</a:t>
            </a:r>
            <a:r>
              <a:rPr sz="2600" b="1" i="1" spc="-100" dirty="0">
                <a:solidFill>
                  <a:srgbClr val="1CADE4"/>
                </a:solidFill>
                <a:latin typeface="Tw Cen MT"/>
                <a:cs typeface="Tw Cen MT"/>
              </a:rPr>
              <a:t> </a:t>
            </a:r>
            <a:r>
              <a:rPr sz="2600" b="1" i="1" dirty="0">
                <a:solidFill>
                  <a:srgbClr val="1CADE4"/>
                </a:solidFill>
                <a:latin typeface="Tw Cen MT"/>
                <a:cs typeface="Tw Cen MT"/>
              </a:rPr>
              <a:t>not?</a:t>
            </a:r>
            <a:endParaRPr sz="2600">
              <a:latin typeface="Tw Cen MT"/>
              <a:cs typeface="Tw Cen MT"/>
            </a:endParaRPr>
          </a:p>
          <a:p>
            <a:pPr>
              <a:lnSpc>
                <a:spcPct val="100000"/>
              </a:lnSpc>
              <a:spcBef>
                <a:spcPts val="15"/>
              </a:spcBef>
            </a:pPr>
            <a:endParaRPr sz="2700">
              <a:latin typeface="Times New Roman"/>
              <a:cs typeface="Times New Roman"/>
            </a:endParaRPr>
          </a:p>
          <a:p>
            <a:pPr marL="12700" marR="575310" indent="-635">
              <a:lnSpc>
                <a:spcPct val="100000"/>
              </a:lnSpc>
            </a:pPr>
            <a:r>
              <a:rPr sz="2600" spc="10" dirty="0">
                <a:solidFill>
                  <a:srgbClr val="1CADE4"/>
                </a:solidFill>
                <a:latin typeface="Wingdings"/>
                <a:cs typeface="Wingdings"/>
              </a:rPr>
              <a:t></a:t>
            </a:r>
            <a:r>
              <a:rPr sz="2600" b="1" i="1" spc="10" dirty="0">
                <a:solidFill>
                  <a:srgbClr val="1CADE4"/>
                </a:solidFill>
                <a:latin typeface="Tw Cen MT"/>
                <a:cs typeface="Tw Cen MT"/>
              </a:rPr>
              <a:t>What </a:t>
            </a:r>
            <a:r>
              <a:rPr sz="2600" b="1" i="1" dirty="0">
                <a:solidFill>
                  <a:srgbClr val="1CADE4"/>
                </a:solidFill>
                <a:latin typeface="Tw Cen MT"/>
                <a:cs typeface="Tw Cen MT"/>
              </a:rPr>
              <a:t>happens </a:t>
            </a:r>
            <a:r>
              <a:rPr sz="2600" b="1" i="1" spc="-5" dirty="0">
                <a:solidFill>
                  <a:srgbClr val="1CADE4"/>
                </a:solidFill>
                <a:latin typeface="Tw Cen MT"/>
                <a:cs typeface="Tw Cen MT"/>
              </a:rPr>
              <a:t>if </a:t>
            </a:r>
            <a:r>
              <a:rPr sz="2600" b="1" i="1" dirty="0">
                <a:solidFill>
                  <a:srgbClr val="1CADE4"/>
                </a:solidFill>
                <a:latin typeface="Tw Cen MT"/>
                <a:cs typeface="Tw Cen MT"/>
              </a:rPr>
              <a:t>you </a:t>
            </a:r>
            <a:r>
              <a:rPr sz="2600" b="1" i="1" spc="-5" dirty="0">
                <a:solidFill>
                  <a:srgbClr val="1CADE4"/>
                </a:solidFill>
                <a:latin typeface="Tw Cen MT"/>
                <a:cs typeface="Tw Cen MT"/>
              </a:rPr>
              <a:t>miss </a:t>
            </a:r>
            <a:r>
              <a:rPr sz="2600" b="1" i="1" dirty="0">
                <a:solidFill>
                  <a:srgbClr val="1CADE4"/>
                </a:solidFill>
                <a:latin typeface="Tw Cen MT"/>
                <a:cs typeface="Tw Cen MT"/>
              </a:rPr>
              <a:t>your  </a:t>
            </a:r>
            <a:r>
              <a:rPr sz="2600" b="1" i="1" spc="5" dirty="0">
                <a:solidFill>
                  <a:srgbClr val="1CADE4"/>
                </a:solidFill>
                <a:latin typeface="Tw Cen MT"/>
                <a:cs typeface="Tw Cen MT"/>
              </a:rPr>
              <a:t>immigration </a:t>
            </a:r>
            <a:r>
              <a:rPr sz="2600" b="1" i="1" spc="10" dirty="0">
                <a:solidFill>
                  <a:srgbClr val="1CADE4"/>
                </a:solidFill>
                <a:latin typeface="Tw Cen MT"/>
                <a:cs typeface="Tw Cen MT"/>
              </a:rPr>
              <a:t>court</a:t>
            </a:r>
            <a:r>
              <a:rPr sz="2600" b="1" i="1" spc="-135" dirty="0">
                <a:solidFill>
                  <a:srgbClr val="1CADE4"/>
                </a:solidFill>
                <a:latin typeface="Tw Cen MT"/>
                <a:cs typeface="Tw Cen MT"/>
              </a:rPr>
              <a:t> </a:t>
            </a:r>
            <a:r>
              <a:rPr sz="2600" b="1" i="1" spc="10" dirty="0">
                <a:solidFill>
                  <a:srgbClr val="1CADE4"/>
                </a:solidFill>
                <a:latin typeface="Tw Cen MT"/>
                <a:cs typeface="Tw Cen MT"/>
              </a:rPr>
              <a:t>date?</a:t>
            </a:r>
            <a:endParaRPr sz="2600">
              <a:latin typeface="Tw Cen MT"/>
              <a:cs typeface="Tw Cen MT"/>
            </a:endParaRPr>
          </a:p>
          <a:p>
            <a:pPr>
              <a:lnSpc>
                <a:spcPct val="100000"/>
              </a:lnSpc>
              <a:spcBef>
                <a:spcPts val="10"/>
              </a:spcBef>
            </a:pPr>
            <a:endParaRPr sz="2700">
              <a:latin typeface="Times New Roman"/>
              <a:cs typeface="Times New Roman"/>
            </a:endParaRPr>
          </a:p>
          <a:p>
            <a:pPr marL="12700" marR="5080" indent="-635">
              <a:lnSpc>
                <a:spcPct val="100000"/>
              </a:lnSpc>
              <a:spcBef>
                <a:spcPts val="5"/>
              </a:spcBef>
            </a:pPr>
            <a:r>
              <a:rPr sz="2600" spc="10" dirty="0">
                <a:solidFill>
                  <a:srgbClr val="1CADE4"/>
                </a:solidFill>
                <a:latin typeface="Wingdings"/>
                <a:cs typeface="Wingdings"/>
              </a:rPr>
              <a:t></a:t>
            </a:r>
            <a:r>
              <a:rPr sz="2600" b="1" i="1" spc="10" dirty="0">
                <a:solidFill>
                  <a:srgbClr val="1CADE4"/>
                </a:solidFill>
                <a:latin typeface="Tw Cen MT"/>
                <a:cs typeface="Tw Cen MT"/>
              </a:rPr>
              <a:t>What </a:t>
            </a:r>
            <a:r>
              <a:rPr sz="2600" b="1" i="1" spc="-5" dirty="0">
                <a:solidFill>
                  <a:srgbClr val="1CADE4"/>
                </a:solidFill>
                <a:latin typeface="Tw Cen MT"/>
                <a:cs typeface="Tw Cen MT"/>
              </a:rPr>
              <a:t>if </a:t>
            </a:r>
            <a:r>
              <a:rPr sz="2600" b="1" i="1" dirty="0">
                <a:solidFill>
                  <a:srgbClr val="1CADE4"/>
                </a:solidFill>
                <a:latin typeface="Tw Cen MT"/>
                <a:cs typeface="Tw Cen MT"/>
              </a:rPr>
              <a:t>you don't </a:t>
            </a:r>
            <a:r>
              <a:rPr sz="2600" b="1" i="1" spc="-35" dirty="0">
                <a:solidFill>
                  <a:srgbClr val="1CADE4"/>
                </a:solidFill>
                <a:latin typeface="Tw Cen MT"/>
                <a:cs typeface="Tw Cen MT"/>
              </a:rPr>
              <a:t>have </a:t>
            </a:r>
            <a:r>
              <a:rPr sz="2600" b="1" i="1" dirty="0">
                <a:solidFill>
                  <a:srgbClr val="1CADE4"/>
                </a:solidFill>
                <a:latin typeface="Tw Cen MT"/>
                <a:cs typeface="Tw Cen MT"/>
              </a:rPr>
              <a:t>an </a:t>
            </a:r>
            <a:r>
              <a:rPr sz="2600" b="1" i="1" spc="-10" dirty="0">
                <a:solidFill>
                  <a:srgbClr val="1CADE4"/>
                </a:solidFill>
                <a:latin typeface="Tw Cen MT"/>
                <a:cs typeface="Tw Cen MT"/>
              </a:rPr>
              <a:t>attorney  </a:t>
            </a:r>
            <a:r>
              <a:rPr sz="2600" b="1" i="1" spc="-25" dirty="0">
                <a:solidFill>
                  <a:srgbClr val="1CADE4"/>
                </a:solidFill>
                <a:latin typeface="Tw Cen MT"/>
                <a:cs typeface="Tw Cen MT"/>
              </a:rPr>
              <a:t>by </a:t>
            </a:r>
            <a:r>
              <a:rPr sz="2600" b="1" i="1" dirty="0">
                <a:solidFill>
                  <a:srgbClr val="1CADE4"/>
                </a:solidFill>
                <a:latin typeface="Tw Cen MT"/>
                <a:cs typeface="Tw Cen MT"/>
              </a:rPr>
              <a:t>your </a:t>
            </a:r>
            <a:r>
              <a:rPr sz="2600" b="1" i="1" spc="5" dirty="0">
                <a:solidFill>
                  <a:srgbClr val="1CADE4"/>
                </a:solidFill>
                <a:latin typeface="Tw Cen MT"/>
                <a:cs typeface="Tw Cen MT"/>
              </a:rPr>
              <a:t>first </a:t>
            </a:r>
            <a:r>
              <a:rPr sz="2600" b="1" i="1" spc="10" dirty="0">
                <a:solidFill>
                  <a:srgbClr val="1CADE4"/>
                </a:solidFill>
                <a:latin typeface="Tw Cen MT"/>
                <a:cs typeface="Tw Cen MT"/>
              </a:rPr>
              <a:t>court</a:t>
            </a:r>
            <a:r>
              <a:rPr sz="2600" b="1" i="1" spc="-120" dirty="0">
                <a:solidFill>
                  <a:srgbClr val="1CADE4"/>
                </a:solidFill>
                <a:latin typeface="Tw Cen MT"/>
                <a:cs typeface="Tw Cen MT"/>
              </a:rPr>
              <a:t> </a:t>
            </a:r>
            <a:r>
              <a:rPr sz="2600" b="1" i="1" spc="10" dirty="0">
                <a:solidFill>
                  <a:srgbClr val="1CADE4"/>
                </a:solidFill>
                <a:latin typeface="Tw Cen MT"/>
                <a:cs typeface="Tw Cen MT"/>
              </a:rPr>
              <a:t>date?</a:t>
            </a:r>
            <a:endParaRPr sz="2600">
              <a:latin typeface="Tw Cen MT"/>
              <a:cs typeface="Tw Cen MT"/>
            </a:endParaRPr>
          </a:p>
          <a:p>
            <a:pPr>
              <a:lnSpc>
                <a:spcPct val="100000"/>
              </a:lnSpc>
              <a:spcBef>
                <a:spcPts val="15"/>
              </a:spcBef>
            </a:pPr>
            <a:endParaRPr sz="2700">
              <a:latin typeface="Times New Roman"/>
              <a:cs typeface="Times New Roman"/>
            </a:endParaRPr>
          </a:p>
          <a:p>
            <a:pPr marL="12700" marR="478790" indent="-635">
              <a:lnSpc>
                <a:spcPct val="100000"/>
              </a:lnSpc>
            </a:pPr>
            <a:r>
              <a:rPr sz="2600" spc="-5" dirty="0">
                <a:solidFill>
                  <a:srgbClr val="1CADE4"/>
                </a:solidFill>
                <a:latin typeface="Wingdings"/>
                <a:cs typeface="Wingdings"/>
              </a:rPr>
              <a:t></a:t>
            </a:r>
            <a:r>
              <a:rPr sz="2600" b="1" i="1" spc="-5" dirty="0">
                <a:solidFill>
                  <a:srgbClr val="1CADE4"/>
                </a:solidFill>
                <a:latin typeface="Tw Cen MT"/>
                <a:cs typeface="Tw Cen MT"/>
              </a:rPr>
              <a:t>Is </a:t>
            </a:r>
            <a:r>
              <a:rPr sz="2600" b="1" i="1" dirty="0">
                <a:solidFill>
                  <a:srgbClr val="1CADE4"/>
                </a:solidFill>
                <a:latin typeface="Tw Cen MT"/>
                <a:cs typeface="Tw Cen MT"/>
              </a:rPr>
              <a:t>the United </a:t>
            </a:r>
            <a:r>
              <a:rPr sz="2600" b="1" i="1" spc="5" dirty="0">
                <a:solidFill>
                  <a:srgbClr val="1CADE4"/>
                </a:solidFill>
                <a:latin typeface="Tw Cen MT"/>
                <a:cs typeface="Tw Cen MT"/>
              </a:rPr>
              <a:t>States</a:t>
            </a:r>
            <a:r>
              <a:rPr sz="2600" b="1" i="1" spc="-100" dirty="0">
                <a:solidFill>
                  <a:srgbClr val="1CADE4"/>
                </a:solidFill>
                <a:latin typeface="Tw Cen MT"/>
                <a:cs typeface="Tw Cen MT"/>
              </a:rPr>
              <a:t> </a:t>
            </a:r>
            <a:r>
              <a:rPr sz="2600" b="1" i="1" spc="-25" dirty="0">
                <a:solidFill>
                  <a:srgbClr val="1CADE4"/>
                </a:solidFill>
                <a:latin typeface="Tw Cen MT"/>
                <a:cs typeface="Tw Cen MT"/>
              </a:rPr>
              <a:t>government  </a:t>
            </a:r>
            <a:r>
              <a:rPr sz="2600" b="1" i="1" dirty="0">
                <a:solidFill>
                  <a:srgbClr val="1CADE4"/>
                </a:solidFill>
                <a:latin typeface="Tw Cen MT"/>
                <a:cs typeface="Tw Cen MT"/>
              </a:rPr>
              <a:t>going to </a:t>
            </a:r>
            <a:r>
              <a:rPr sz="2600" b="1" i="1" spc="-40" dirty="0">
                <a:solidFill>
                  <a:srgbClr val="1CADE4"/>
                </a:solidFill>
                <a:latin typeface="Tw Cen MT"/>
                <a:cs typeface="Tw Cen MT"/>
              </a:rPr>
              <a:t>give </a:t>
            </a:r>
            <a:r>
              <a:rPr sz="2600" b="1" i="1" dirty="0">
                <a:solidFill>
                  <a:srgbClr val="1CADE4"/>
                </a:solidFill>
                <a:latin typeface="Tw Cen MT"/>
                <a:cs typeface="Tw Cen MT"/>
              </a:rPr>
              <a:t>you an </a:t>
            </a:r>
            <a:r>
              <a:rPr sz="2600" b="1" i="1" spc="-10" dirty="0">
                <a:solidFill>
                  <a:srgbClr val="1CADE4"/>
                </a:solidFill>
                <a:latin typeface="Tw Cen MT"/>
                <a:cs typeface="Tw Cen MT"/>
              </a:rPr>
              <a:t>attorney </a:t>
            </a:r>
            <a:r>
              <a:rPr sz="2600" b="1" i="1" dirty="0">
                <a:solidFill>
                  <a:srgbClr val="1CADE4"/>
                </a:solidFill>
                <a:latin typeface="Tw Cen MT"/>
                <a:cs typeface="Tw Cen MT"/>
              </a:rPr>
              <a:t>to  represent</a:t>
            </a:r>
            <a:r>
              <a:rPr sz="2600" b="1" i="1" spc="-105" dirty="0">
                <a:solidFill>
                  <a:srgbClr val="1CADE4"/>
                </a:solidFill>
                <a:latin typeface="Tw Cen MT"/>
                <a:cs typeface="Tw Cen MT"/>
              </a:rPr>
              <a:t> </a:t>
            </a:r>
            <a:r>
              <a:rPr sz="2600" b="1" i="1" dirty="0">
                <a:solidFill>
                  <a:srgbClr val="1CADE4"/>
                </a:solidFill>
                <a:latin typeface="Tw Cen MT"/>
                <a:cs typeface="Tw Cen MT"/>
              </a:rPr>
              <a:t>you?</a:t>
            </a:r>
            <a:endParaRPr sz="2600">
              <a:latin typeface="Tw Cen MT"/>
              <a:cs typeface="Tw Cen MT"/>
            </a:endParaRPr>
          </a:p>
        </p:txBody>
      </p:sp>
      <p:sp>
        <p:nvSpPr>
          <p:cNvPr id="3" name="object 3"/>
          <p:cNvSpPr/>
          <p:nvPr/>
        </p:nvSpPr>
        <p:spPr>
          <a:xfrm>
            <a:off x="8807195" y="5730240"/>
            <a:ext cx="1709926" cy="98145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950720" y="1447800"/>
            <a:ext cx="3334499" cy="3796283"/>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62762" y="826769"/>
            <a:ext cx="0" cy="914400"/>
          </a:xfrm>
          <a:custGeom>
            <a:avLst/>
            <a:gdLst/>
            <a:ahLst/>
            <a:cxnLst/>
            <a:rect l="l" t="t" r="r" b="b"/>
            <a:pathLst>
              <a:path h="914400">
                <a:moveTo>
                  <a:pt x="0" y="914400"/>
                </a:moveTo>
                <a:lnTo>
                  <a:pt x="0" y="0"/>
                </a:lnTo>
              </a:path>
            </a:pathLst>
          </a:custGeom>
          <a:ln w="19050">
            <a:solidFill>
              <a:srgbClr val="1CADE4"/>
            </a:solidFill>
          </a:ln>
        </p:spPr>
        <p:txBody>
          <a:bodyPr wrap="square" lIns="0" tIns="0" rIns="0" bIns="0" rtlCol="0"/>
          <a:lstStyle/>
          <a:p>
            <a:endParaRPr/>
          </a:p>
        </p:txBody>
      </p:sp>
      <p:sp>
        <p:nvSpPr>
          <p:cNvPr id="3" name="object 3"/>
          <p:cNvSpPr txBox="1">
            <a:spLocks noGrp="1"/>
          </p:cNvSpPr>
          <p:nvPr>
            <p:ph type="title"/>
          </p:nvPr>
        </p:nvSpPr>
        <p:spPr>
          <a:xfrm>
            <a:off x="1949323" y="7397"/>
            <a:ext cx="8289925" cy="1219200"/>
          </a:xfrm>
          <a:prstGeom prst="rect">
            <a:avLst/>
          </a:prstGeom>
        </p:spPr>
        <p:txBody>
          <a:bodyPr vert="horz" wrap="square" lIns="0" tIns="0" rIns="0" bIns="0" rtlCol="0">
            <a:spAutoFit/>
          </a:bodyPr>
          <a:lstStyle/>
          <a:p>
            <a:pPr marL="3508375" marR="5080" indent="-3496310">
              <a:lnSpc>
                <a:spcPct val="80000"/>
              </a:lnSpc>
            </a:pPr>
            <a:r>
              <a:rPr sz="5000" spc="80" dirty="0"/>
              <a:t>SPECIAL </a:t>
            </a:r>
            <a:r>
              <a:rPr sz="5000" spc="85" dirty="0"/>
              <a:t>IMMIGRANT </a:t>
            </a:r>
            <a:r>
              <a:rPr sz="5000" spc="90" dirty="0"/>
              <a:t>JUVENILE  </a:t>
            </a:r>
            <a:r>
              <a:rPr sz="5000" spc="95" dirty="0"/>
              <a:t>VISA</a:t>
            </a:r>
            <a:endParaRPr sz="5000"/>
          </a:p>
        </p:txBody>
      </p:sp>
      <p:sp>
        <p:nvSpPr>
          <p:cNvPr id="4" name="object 4"/>
          <p:cNvSpPr txBox="1"/>
          <p:nvPr/>
        </p:nvSpPr>
        <p:spPr>
          <a:xfrm>
            <a:off x="609601" y="1514630"/>
            <a:ext cx="10439399" cy="3739485"/>
          </a:xfrm>
          <a:prstGeom prst="rect">
            <a:avLst/>
          </a:prstGeom>
        </p:spPr>
        <p:txBody>
          <a:bodyPr vert="horz" wrap="square" lIns="0" tIns="0" rIns="0" bIns="0" rtlCol="0">
            <a:spAutoFit/>
          </a:bodyPr>
          <a:lstStyle/>
          <a:p>
            <a:pPr marL="469900" indent="-457200">
              <a:lnSpc>
                <a:spcPct val="100000"/>
              </a:lnSpc>
              <a:buFont typeface="+mj-lt"/>
              <a:buAutoNum type="arabicPeriod"/>
            </a:pPr>
            <a:r>
              <a:rPr sz="2100" b="1" dirty="0">
                <a:latin typeface="ADLaM Display" panose="02010000000000000000" pitchFamily="2" charset="0"/>
                <a:ea typeface="ADLaM Display" panose="02010000000000000000" pitchFamily="2" charset="0"/>
                <a:cs typeface="ADLaM Display" panose="02010000000000000000" pitchFamily="2" charset="0"/>
              </a:rPr>
              <a:t>Under 18 (or under 21 </a:t>
            </a:r>
            <a:r>
              <a:rPr sz="2100" b="1" spc="-5" dirty="0">
                <a:latin typeface="ADLaM Display" panose="02010000000000000000" pitchFamily="2" charset="0"/>
                <a:ea typeface="ADLaM Display" panose="02010000000000000000" pitchFamily="2" charset="0"/>
                <a:cs typeface="ADLaM Display" panose="02010000000000000000" pitchFamily="2" charset="0"/>
              </a:rPr>
              <a:t>years </a:t>
            </a:r>
            <a:r>
              <a:rPr sz="2100" b="1" dirty="0">
                <a:latin typeface="ADLaM Display" panose="02010000000000000000" pitchFamily="2" charset="0"/>
                <a:ea typeface="ADLaM Display" panose="02010000000000000000" pitchFamily="2" charset="0"/>
                <a:cs typeface="ADLaM Display" panose="02010000000000000000" pitchFamily="2" charset="0"/>
              </a:rPr>
              <a:t>of </a:t>
            </a:r>
            <a:r>
              <a:rPr sz="2100" b="1" spc="10" dirty="0">
                <a:latin typeface="ADLaM Display" panose="02010000000000000000" pitchFamily="2" charset="0"/>
                <a:ea typeface="ADLaM Display" panose="02010000000000000000" pitchFamily="2" charset="0"/>
                <a:cs typeface="ADLaM Display" panose="02010000000000000000" pitchFamily="2" charset="0"/>
              </a:rPr>
              <a:t>age </a:t>
            </a:r>
            <a:r>
              <a:rPr sz="2100" b="1" spc="-5" dirty="0">
                <a:latin typeface="ADLaM Display" panose="02010000000000000000" pitchFamily="2" charset="0"/>
                <a:ea typeface="ADLaM Display" panose="02010000000000000000" pitchFamily="2" charset="0"/>
                <a:cs typeface="ADLaM Display" panose="02010000000000000000" pitchFamily="2" charset="0"/>
              </a:rPr>
              <a:t>in </a:t>
            </a:r>
            <a:r>
              <a:rPr sz="2100" b="1" dirty="0">
                <a:latin typeface="ADLaM Display" panose="02010000000000000000" pitchFamily="2" charset="0"/>
                <a:ea typeface="ADLaM Display" panose="02010000000000000000" pitchFamily="2" charset="0"/>
                <a:cs typeface="ADLaM Display" panose="02010000000000000000" pitchFamily="2" charset="0"/>
              </a:rPr>
              <a:t>some</a:t>
            </a:r>
            <a:r>
              <a:rPr sz="2100" b="1" spc="65" dirty="0">
                <a:latin typeface="ADLaM Display" panose="02010000000000000000" pitchFamily="2" charset="0"/>
                <a:ea typeface="ADLaM Display" panose="02010000000000000000" pitchFamily="2" charset="0"/>
                <a:cs typeface="ADLaM Display" panose="02010000000000000000" pitchFamily="2" charset="0"/>
              </a:rPr>
              <a:t> </a:t>
            </a:r>
            <a:r>
              <a:rPr sz="2100" b="1" dirty="0">
                <a:latin typeface="ADLaM Display" panose="02010000000000000000" pitchFamily="2" charset="0"/>
                <a:ea typeface="ADLaM Display" panose="02010000000000000000" pitchFamily="2" charset="0"/>
                <a:cs typeface="ADLaM Display" panose="02010000000000000000" pitchFamily="2" charset="0"/>
              </a:rPr>
              <a:t>states)</a:t>
            </a:r>
            <a:endParaRPr sz="2100" dirty="0">
              <a:latin typeface="ADLaM Display" panose="02010000000000000000" pitchFamily="2" charset="0"/>
              <a:ea typeface="ADLaM Display" panose="02010000000000000000" pitchFamily="2" charset="0"/>
              <a:cs typeface="ADLaM Display" panose="02010000000000000000" pitchFamily="2" charset="0"/>
            </a:endParaRPr>
          </a:p>
          <a:p>
            <a:pPr marL="457200" indent="-457200">
              <a:lnSpc>
                <a:spcPct val="100000"/>
              </a:lnSpc>
              <a:spcBef>
                <a:spcPts val="40"/>
              </a:spcBef>
              <a:buFont typeface="+mj-lt"/>
              <a:buAutoNum type="arabicPeriod"/>
            </a:pPr>
            <a:endParaRPr sz="2500" dirty="0">
              <a:latin typeface="ADLaM Display" panose="02010000000000000000" pitchFamily="2" charset="0"/>
              <a:ea typeface="ADLaM Display" panose="02010000000000000000" pitchFamily="2" charset="0"/>
              <a:cs typeface="ADLaM Display" panose="02010000000000000000" pitchFamily="2" charset="0"/>
            </a:endParaRPr>
          </a:p>
          <a:p>
            <a:pPr marL="469900" indent="-457200">
              <a:lnSpc>
                <a:spcPct val="100000"/>
              </a:lnSpc>
              <a:buFont typeface="+mj-lt"/>
              <a:buAutoNum type="arabicPeriod"/>
            </a:pPr>
            <a:r>
              <a:rPr sz="2100" b="1" dirty="0">
                <a:latin typeface="ADLaM Display" panose="02010000000000000000" pitchFamily="2" charset="0"/>
                <a:ea typeface="ADLaM Display" panose="02010000000000000000" pitchFamily="2" charset="0"/>
                <a:cs typeface="ADLaM Display" panose="02010000000000000000" pitchFamily="2" charset="0"/>
              </a:rPr>
              <a:t>Unmarried</a:t>
            </a:r>
            <a:endParaRPr sz="2100" dirty="0">
              <a:latin typeface="ADLaM Display" panose="02010000000000000000" pitchFamily="2" charset="0"/>
              <a:ea typeface="ADLaM Display" panose="02010000000000000000" pitchFamily="2" charset="0"/>
              <a:cs typeface="ADLaM Display" panose="02010000000000000000" pitchFamily="2" charset="0"/>
            </a:endParaRPr>
          </a:p>
          <a:p>
            <a:pPr marL="457200" indent="-457200">
              <a:lnSpc>
                <a:spcPct val="100000"/>
              </a:lnSpc>
              <a:spcBef>
                <a:spcPts val="25"/>
              </a:spcBef>
              <a:buFont typeface="+mj-lt"/>
              <a:buAutoNum type="arabicPeriod"/>
            </a:pPr>
            <a:endParaRPr sz="2500" dirty="0">
              <a:latin typeface="ADLaM Display" panose="02010000000000000000" pitchFamily="2" charset="0"/>
              <a:ea typeface="ADLaM Display" panose="02010000000000000000" pitchFamily="2" charset="0"/>
              <a:cs typeface="ADLaM Display" panose="02010000000000000000" pitchFamily="2" charset="0"/>
            </a:endParaRPr>
          </a:p>
          <a:p>
            <a:pPr marL="469900" indent="-457200">
              <a:lnSpc>
                <a:spcPct val="100000"/>
              </a:lnSpc>
              <a:buFont typeface="+mj-lt"/>
              <a:buAutoNum type="arabicPeriod"/>
            </a:pPr>
            <a:r>
              <a:rPr sz="2100" b="1" spc="-5" dirty="0">
                <a:latin typeface="ADLaM Display" panose="02010000000000000000" pitchFamily="2" charset="0"/>
                <a:ea typeface="ADLaM Display" panose="02010000000000000000" pitchFamily="2" charset="0"/>
                <a:cs typeface="ADLaM Display" panose="02010000000000000000" pitchFamily="2" charset="0"/>
              </a:rPr>
              <a:t>It </a:t>
            </a:r>
            <a:r>
              <a:rPr sz="2100" b="1" spc="-10" dirty="0">
                <a:latin typeface="ADLaM Display" panose="02010000000000000000" pitchFamily="2" charset="0"/>
                <a:ea typeface="ADLaM Display" panose="02010000000000000000" pitchFamily="2" charset="0"/>
                <a:cs typeface="ADLaM Display" panose="02010000000000000000" pitchFamily="2" charset="0"/>
              </a:rPr>
              <a:t>would </a:t>
            </a:r>
            <a:r>
              <a:rPr sz="2100" b="1" dirty="0">
                <a:latin typeface="ADLaM Display" panose="02010000000000000000" pitchFamily="2" charset="0"/>
                <a:ea typeface="ADLaM Display" panose="02010000000000000000" pitchFamily="2" charset="0"/>
                <a:cs typeface="ADLaM Display" panose="02010000000000000000" pitchFamily="2" charset="0"/>
              </a:rPr>
              <a:t>not be </a:t>
            </a:r>
            <a:r>
              <a:rPr sz="2100" b="1" spc="-5" dirty="0">
                <a:latin typeface="ADLaM Display" panose="02010000000000000000" pitchFamily="2" charset="0"/>
                <a:ea typeface="ADLaM Display" panose="02010000000000000000" pitchFamily="2" charset="0"/>
                <a:cs typeface="ADLaM Display" panose="02010000000000000000" pitchFamily="2" charset="0"/>
              </a:rPr>
              <a:t>in </a:t>
            </a:r>
            <a:r>
              <a:rPr sz="2100" b="1" spc="-10" dirty="0">
                <a:latin typeface="ADLaM Display" panose="02010000000000000000" pitchFamily="2" charset="0"/>
                <a:ea typeface="ADLaM Display" panose="02010000000000000000" pitchFamily="2" charset="0"/>
                <a:cs typeface="ADLaM Display" panose="02010000000000000000" pitchFamily="2" charset="0"/>
              </a:rPr>
              <a:t>your </a:t>
            </a:r>
            <a:r>
              <a:rPr sz="2100" b="1" dirty="0">
                <a:latin typeface="ADLaM Display" panose="02010000000000000000" pitchFamily="2" charset="0"/>
                <a:ea typeface="ADLaM Display" panose="02010000000000000000" pitchFamily="2" charset="0"/>
                <a:cs typeface="ADLaM Display" panose="02010000000000000000" pitchFamily="2" charset="0"/>
              </a:rPr>
              <a:t>best interests </a:t>
            </a:r>
            <a:r>
              <a:rPr sz="2100" b="1" spc="-5" dirty="0">
                <a:latin typeface="ADLaM Display" panose="02010000000000000000" pitchFamily="2" charset="0"/>
                <a:ea typeface="ADLaM Display" panose="02010000000000000000" pitchFamily="2" charset="0"/>
                <a:cs typeface="ADLaM Display" panose="02010000000000000000" pitchFamily="2" charset="0"/>
              </a:rPr>
              <a:t>to </a:t>
            </a:r>
            <a:r>
              <a:rPr sz="2100" b="1" spc="5" dirty="0">
                <a:latin typeface="ADLaM Display" panose="02010000000000000000" pitchFamily="2" charset="0"/>
                <a:ea typeface="ADLaM Display" panose="02010000000000000000" pitchFamily="2" charset="0"/>
                <a:cs typeface="ADLaM Display" panose="02010000000000000000" pitchFamily="2" charset="0"/>
              </a:rPr>
              <a:t>return </a:t>
            </a:r>
            <a:r>
              <a:rPr sz="2100" b="1" spc="-5" dirty="0">
                <a:latin typeface="ADLaM Display" panose="02010000000000000000" pitchFamily="2" charset="0"/>
                <a:ea typeface="ADLaM Display" panose="02010000000000000000" pitchFamily="2" charset="0"/>
                <a:cs typeface="ADLaM Display" panose="02010000000000000000" pitchFamily="2" charset="0"/>
              </a:rPr>
              <a:t>to </a:t>
            </a:r>
            <a:r>
              <a:rPr sz="2100" b="1" spc="-10" dirty="0">
                <a:latin typeface="ADLaM Display" panose="02010000000000000000" pitchFamily="2" charset="0"/>
                <a:ea typeface="ADLaM Display" panose="02010000000000000000" pitchFamily="2" charset="0"/>
                <a:cs typeface="ADLaM Display" panose="02010000000000000000" pitchFamily="2" charset="0"/>
              </a:rPr>
              <a:t>your </a:t>
            </a:r>
            <a:r>
              <a:rPr sz="2100" b="1" spc="-5" dirty="0">
                <a:latin typeface="ADLaM Display" panose="02010000000000000000" pitchFamily="2" charset="0"/>
                <a:ea typeface="ADLaM Display" panose="02010000000000000000" pitchFamily="2" charset="0"/>
                <a:cs typeface="ADLaM Display" panose="02010000000000000000" pitchFamily="2" charset="0"/>
              </a:rPr>
              <a:t>native</a:t>
            </a:r>
            <a:r>
              <a:rPr sz="2100" b="1" spc="160" dirty="0">
                <a:latin typeface="ADLaM Display" panose="02010000000000000000" pitchFamily="2" charset="0"/>
                <a:ea typeface="ADLaM Display" panose="02010000000000000000" pitchFamily="2" charset="0"/>
                <a:cs typeface="ADLaM Display" panose="02010000000000000000" pitchFamily="2" charset="0"/>
              </a:rPr>
              <a:t> </a:t>
            </a:r>
            <a:r>
              <a:rPr sz="2100" b="1" dirty="0">
                <a:latin typeface="ADLaM Display" panose="02010000000000000000" pitchFamily="2" charset="0"/>
                <a:ea typeface="ADLaM Display" panose="02010000000000000000" pitchFamily="2" charset="0"/>
                <a:cs typeface="ADLaM Display" panose="02010000000000000000" pitchFamily="2" charset="0"/>
              </a:rPr>
              <a:t>country</a:t>
            </a:r>
            <a:endParaRPr sz="2100" dirty="0">
              <a:latin typeface="ADLaM Display" panose="02010000000000000000" pitchFamily="2" charset="0"/>
              <a:ea typeface="ADLaM Display" panose="02010000000000000000" pitchFamily="2" charset="0"/>
              <a:cs typeface="ADLaM Display" panose="02010000000000000000" pitchFamily="2" charset="0"/>
            </a:endParaRPr>
          </a:p>
          <a:p>
            <a:pPr marL="457200" indent="-457200">
              <a:lnSpc>
                <a:spcPct val="100000"/>
              </a:lnSpc>
              <a:spcBef>
                <a:spcPts val="35"/>
              </a:spcBef>
              <a:buFont typeface="+mj-lt"/>
              <a:buAutoNum type="arabicPeriod"/>
            </a:pPr>
            <a:endParaRPr sz="2500" dirty="0">
              <a:latin typeface="ADLaM Display" panose="02010000000000000000" pitchFamily="2" charset="0"/>
              <a:ea typeface="ADLaM Display" panose="02010000000000000000" pitchFamily="2" charset="0"/>
              <a:cs typeface="ADLaM Display" panose="02010000000000000000" pitchFamily="2" charset="0"/>
            </a:endParaRPr>
          </a:p>
          <a:p>
            <a:pPr marL="469900" indent="-457200">
              <a:lnSpc>
                <a:spcPct val="100000"/>
              </a:lnSpc>
              <a:buFont typeface="+mj-lt"/>
              <a:buAutoNum type="arabicPeriod"/>
            </a:pPr>
            <a:r>
              <a:rPr sz="2100" b="1" dirty="0">
                <a:latin typeface="ADLaM Display" panose="02010000000000000000" pitchFamily="2" charset="0"/>
                <a:ea typeface="ADLaM Display" panose="02010000000000000000" pitchFamily="2" charset="0"/>
                <a:cs typeface="ADLaM Display" panose="02010000000000000000" pitchFamily="2" charset="0"/>
              </a:rPr>
              <a:t>A state </a:t>
            </a:r>
            <a:r>
              <a:rPr sz="2100" b="1" spc="20" dirty="0">
                <a:latin typeface="ADLaM Display" panose="02010000000000000000" pitchFamily="2" charset="0"/>
                <a:ea typeface="ADLaM Display" panose="02010000000000000000" pitchFamily="2" charset="0"/>
                <a:cs typeface="ADLaM Display" panose="02010000000000000000" pitchFamily="2" charset="0"/>
              </a:rPr>
              <a:t>court </a:t>
            </a:r>
            <a:r>
              <a:rPr sz="2100" b="1" spc="-5" dirty="0">
                <a:latin typeface="ADLaM Display" panose="02010000000000000000" pitchFamily="2" charset="0"/>
                <a:ea typeface="ADLaM Display" panose="02010000000000000000" pitchFamily="2" charset="0"/>
                <a:cs typeface="ADLaM Display" panose="02010000000000000000" pitchFamily="2" charset="0"/>
              </a:rPr>
              <a:t>has taken </a:t>
            </a:r>
            <a:r>
              <a:rPr sz="2100" b="1" dirty="0">
                <a:latin typeface="ADLaM Display" panose="02010000000000000000" pitchFamily="2" charset="0"/>
                <a:ea typeface="ADLaM Display" panose="02010000000000000000" pitchFamily="2" charset="0"/>
                <a:cs typeface="ADLaM Display" panose="02010000000000000000" pitchFamily="2" charset="0"/>
              </a:rPr>
              <a:t>up </a:t>
            </a:r>
            <a:r>
              <a:rPr sz="2100" b="1" spc="-5" dirty="0">
                <a:latin typeface="ADLaM Display" panose="02010000000000000000" pitchFamily="2" charset="0"/>
                <a:ea typeface="ADLaM Display" panose="02010000000000000000" pitchFamily="2" charset="0"/>
                <a:cs typeface="ADLaM Display" panose="02010000000000000000" pitchFamily="2" charset="0"/>
              </a:rPr>
              <a:t>the case</a:t>
            </a:r>
            <a:r>
              <a:rPr lang="en-US" sz="2500" dirty="0">
                <a:latin typeface="ADLaM Display" panose="02010000000000000000" pitchFamily="2" charset="0"/>
                <a:ea typeface="ADLaM Display" panose="02010000000000000000" pitchFamily="2" charset="0"/>
                <a:cs typeface="ADLaM Display" panose="02010000000000000000" pitchFamily="2" charset="0"/>
              </a:rPr>
              <a:t> </a:t>
            </a:r>
            <a:r>
              <a:rPr sz="2100" b="1" spc="10" dirty="0">
                <a:latin typeface="ADLaM Display" panose="02010000000000000000" pitchFamily="2" charset="0"/>
                <a:ea typeface="ADLaM Display" panose="02010000000000000000" pitchFamily="2" charset="0"/>
                <a:cs typeface="ADLaM Display" panose="02010000000000000000" pitchFamily="2" charset="0"/>
              </a:rPr>
              <a:t>Suffered </a:t>
            </a:r>
            <a:r>
              <a:rPr sz="2100" b="1" dirty="0">
                <a:latin typeface="ADLaM Display" panose="02010000000000000000" pitchFamily="2" charset="0"/>
                <a:ea typeface="ADLaM Display" panose="02010000000000000000" pitchFamily="2" charset="0"/>
                <a:cs typeface="ADLaM Display" panose="02010000000000000000" pitchFamily="2" charset="0"/>
              </a:rPr>
              <a:t>(</a:t>
            </a:r>
            <a:r>
              <a:rPr sz="2100" b="1" i="1" dirty="0">
                <a:solidFill>
                  <a:srgbClr val="1CADE4"/>
                </a:solidFill>
                <a:latin typeface="ADLaM Display" panose="02010000000000000000" pitchFamily="2" charset="0"/>
                <a:ea typeface="ADLaM Display" panose="02010000000000000000" pitchFamily="2" charset="0"/>
                <a:cs typeface="ADLaM Display" panose="02010000000000000000" pitchFamily="2" charset="0"/>
              </a:rPr>
              <a:t>By </a:t>
            </a:r>
            <a:r>
              <a:rPr sz="2100" b="1" i="1" spc="-5" dirty="0">
                <a:solidFill>
                  <a:srgbClr val="1CADE4"/>
                </a:solidFill>
                <a:latin typeface="ADLaM Display" panose="02010000000000000000" pitchFamily="2" charset="0"/>
                <a:ea typeface="ADLaM Display" panose="02010000000000000000" pitchFamily="2" charset="0"/>
                <a:cs typeface="ADLaM Display" panose="02010000000000000000" pitchFamily="2" charset="0"/>
              </a:rPr>
              <a:t>one </a:t>
            </a:r>
            <a:r>
              <a:rPr sz="2100" b="1" i="1" dirty="0">
                <a:solidFill>
                  <a:srgbClr val="1CADE4"/>
                </a:solidFill>
                <a:latin typeface="ADLaM Display" panose="02010000000000000000" pitchFamily="2" charset="0"/>
                <a:ea typeface="ADLaM Display" panose="02010000000000000000" pitchFamily="2" charset="0"/>
                <a:cs typeface="ADLaM Display" panose="02010000000000000000" pitchFamily="2" charset="0"/>
              </a:rPr>
              <a:t>or </a:t>
            </a:r>
            <a:r>
              <a:rPr sz="2100" b="1" i="1" spc="-5" dirty="0">
                <a:solidFill>
                  <a:srgbClr val="1CADE4"/>
                </a:solidFill>
                <a:latin typeface="ADLaM Display" panose="02010000000000000000" pitchFamily="2" charset="0"/>
                <a:ea typeface="ADLaM Display" panose="02010000000000000000" pitchFamily="2" charset="0"/>
                <a:cs typeface="ADLaM Display" panose="02010000000000000000" pitchFamily="2" charset="0"/>
              </a:rPr>
              <a:t>both </a:t>
            </a:r>
            <a:r>
              <a:rPr sz="2100" b="1" i="1" dirty="0">
                <a:solidFill>
                  <a:srgbClr val="1CADE4"/>
                </a:solidFill>
                <a:latin typeface="ADLaM Display" panose="02010000000000000000" pitchFamily="2" charset="0"/>
                <a:ea typeface="ADLaM Display" panose="02010000000000000000" pitchFamily="2" charset="0"/>
                <a:cs typeface="ADLaM Display" panose="02010000000000000000" pitchFamily="2" charset="0"/>
              </a:rPr>
              <a:t>of </a:t>
            </a:r>
            <a:r>
              <a:rPr sz="2100" b="1" i="1" spc="-5" dirty="0">
                <a:solidFill>
                  <a:srgbClr val="1CADE4"/>
                </a:solidFill>
                <a:latin typeface="ADLaM Display" panose="02010000000000000000" pitchFamily="2" charset="0"/>
                <a:ea typeface="ADLaM Display" panose="02010000000000000000" pitchFamily="2" charset="0"/>
                <a:cs typeface="ADLaM Display" panose="02010000000000000000" pitchFamily="2" charset="0"/>
              </a:rPr>
              <a:t>your</a:t>
            </a:r>
            <a:r>
              <a:rPr sz="2100" b="1" i="1" spc="190" dirty="0">
                <a:solidFill>
                  <a:srgbClr val="1CADE4"/>
                </a:solidFill>
                <a:latin typeface="ADLaM Display" panose="02010000000000000000" pitchFamily="2" charset="0"/>
                <a:ea typeface="ADLaM Display" panose="02010000000000000000" pitchFamily="2" charset="0"/>
                <a:cs typeface="ADLaM Display" panose="02010000000000000000" pitchFamily="2" charset="0"/>
              </a:rPr>
              <a:t> </a:t>
            </a:r>
            <a:r>
              <a:rPr sz="2100" b="1" i="1" spc="-5" dirty="0">
                <a:solidFill>
                  <a:srgbClr val="1CADE4"/>
                </a:solidFill>
                <a:latin typeface="ADLaM Display" panose="02010000000000000000" pitchFamily="2" charset="0"/>
                <a:ea typeface="ADLaM Display" panose="02010000000000000000" pitchFamily="2" charset="0"/>
                <a:cs typeface="ADLaM Display" panose="02010000000000000000" pitchFamily="2" charset="0"/>
              </a:rPr>
              <a:t>parents)</a:t>
            </a:r>
            <a:endParaRPr lang="en-US" sz="2100" i="1" dirty="0">
              <a:solidFill>
                <a:srgbClr val="1CADE4"/>
              </a:solidFill>
              <a:latin typeface="ADLaM Display" panose="02010000000000000000" pitchFamily="2" charset="0"/>
              <a:ea typeface="ADLaM Display" panose="02010000000000000000" pitchFamily="2" charset="0"/>
              <a:cs typeface="ADLaM Display" panose="02010000000000000000" pitchFamily="2" charset="0"/>
            </a:endParaRPr>
          </a:p>
          <a:p>
            <a:pPr marL="355600" indent="-342900">
              <a:lnSpc>
                <a:spcPct val="100000"/>
              </a:lnSpc>
              <a:buFont typeface="Wingdings" panose="05000000000000000000" pitchFamily="2" charset="2"/>
              <a:buChar char="ü"/>
            </a:pPr>
            <a:r>
              <a:rPr sz="2000" b="1" spc="5" dirty="0">
                <a:latin typeface="ADLaM Display" panose="02010000000000000000" pitchFamily="2" charset="0"/>
                <a:ea typeface="ADLaM Display" panose="02010000000000000000" pitchFamily="2" charset="0"/>
                <a:cs typeface="ADLaM Display" panose="02010000000000000000" pitchFamily="2" charset="0"/>
              </a:rPr>
              <a:t>Abuse/Mistreatment</a:t>
            </a:r>
            <a:endParaRPr lang="en-US" sz="1750" spc="5" dirty="0">
              <a:latin typeface="ADLaM Display" panose="02010000000000000000" pitchFamily="2" charset="0"/>
              <a:ea typeface="ADLaM Display" panose="02010000000000000000" pitchFamily="2" charset="0"/>
              <a:cs typeface="ADLaM Display" panose="02010000000000000000" pitchFamily="2" charset="0"/>
            </a:endParaRPr>
          </a:p>
          <a:p>
            <a:pPr marL="355600" indent="-342900">
              <a:lnSpc>
                <a:spcPct val="100000"/>
              </a:lnSpc>
              <a:buFont typeface="Wingdings" panose="05000000000000000000" pitchFamily="2" charset="2"/>
              <a:buChar char="ü"/>
            </a:pPr>
            <a:r>
              <a:rPr sz="2000" b="1" dirty="0">
                <a:latin typeface="ADLaM Display" panose="02010000000000000000" pitchFamily="2" charset="0"/>
                <a:ea typeface="ADLaM Display" panose="02010000000000000000" pitchFamily="2" charset="0"/>
                <a:cs typeface="ADLaM Display" panose="02010000000000000000" pitchFamily="2" charset="0"/>
              </a:rPr>
              <a:t>Abandonment</a:t>
            </a:r>
            <a:endParaRPr lang="en-US" sz="1750" dirty="0">
              <a:latin typeface="ADLaM Display" panose="02010000000000000000" pitchFamily="2" charset="0"/>
              <a:ea typeface="ADLaM Display" panose="02010000000000000000" pitchFamily="2" charset="0"/>
              <a:cs typeface="ADLaM Display" panose="02010000000000000000" pitchFamily="2" charset="0"/>
            </a:endParaRPr>
          </a:p>
          <a:p>
            <a:pPr marL="355600" indent="-342900">
              <a:lnSpc>
                <a:spcPct val="100000"/>
              </a:lnSpc>
              <a:buFont typeface="Wingdings" panose="05000000000000000000" pitchFamily="2" charset="2"/>
              <a:buChar char="ü"/>
            </a:pPr>
            <a:r>
              <a:rPr sz="2000" b="1" dirty="0">
                <a:latin typeface="ADLaM Display" panose="02010000000000000000" pitchFamily="2" charset="0"/>
                <a:ea typeface="ADLaM Display" panose="02010000000000000000" pitchFamily="2" charset="0"/>
                <a:cs typeface="ADLaM Display" panose="02010000000000000000" pitchFamily="2" charset="0"/>
              </a:rPr>
              <a:t>Neglect</a:t>
            </a:r>
            <a:endParaRPr lang="en-US" sz="1750" dirty="0">
              <a:latin typeface="ADLaM Display" panose="02010000000000000000" pitchFamily="2" charset="0"/>
              <a:ea typeface="ADLaM Display" panose="02010000000000000000" pitchFamily="2" charset="0"/>
              <a:cs typeface="ADLaM Display" panose="02010000000000000000" pitchFamily="2" charset="0"/>
            </a:endParaRPr>
          </a:p>
          <a:p>
            <a:pPr marL="355600" indent="-342900">
              <a:lnSpc>
                <a:spcPct val="100000"/>
              </a:lnSpc>
              <a:buFont typeface="Wingdings" panose="05000000000000000000" pitchFamily="2" charset="2"/>
              <a:buChar char="ü"/>
            </a:pPr>
            <a:r>
              <a:rPr sz="2000" b="1" spc="15" dirty="0">
                <a:latin typeface="ADLaM Display" panose="02010000000000000000" pitchFamily="2" charset="0"/>
                <a:ea typeface="ADLaM Display" panose="02010000000000000000" pitchFamily="2" charset="0"/>
                <a:cs typeface="ADLaM Display" panose="02010000000000000000" pitchFamily="2" charset="0"/>
              </a:rPr>
              <a:t>Something </a:t>
            </a:r>
            <a:r>
              <a:rPr sz="2000" b="1" spc="-5" dirty="0">
                <a:latin typeface="ADLaM Display" panose="02010000000000000000" pitchFamily="2" charset="0"/>
                <a:ea typeface="ADLaM Display" panose="02010000000000000000" pitchFamily="2" charset="0"/>
                <a:cs typeface="ADLaM Display" panose="02010000000000000000" pitchFamily="2" charset="0"/>
              </a:rPr>
              <a:t>similar </a:t>
            </a:r>
            <a:r>
              <a:rPr sz="2000" b="1" dirty="0">
                <a:latin typeface="ADLaM Display" panose="02010000000000000000" pitchFamily="2" charset="0"/>
                <a:ea typeface="ADLaM Display" panose="02010000000000000000" pitchFamily="2" charset="0"/>
                <a:cs typeface="ADLaM Display" panose="02010000000000000000" pitchFamily="2" charset="0"/>
              </a:rPr>
              <a:t>under state</a:t>
            </a:r>
            <a:r>
              <a:rPr sz="2000" b="1" spc="-5" dirty="0">
                <a:latin typeface="ADLaM Display" panose="02010000000000000000" pitchFamily="2" charset="0"/>
                <a:ea typeface="ADLaM Display" panose="02010000000000000000" pitchFamily="2" charset="0"/>
                <a:cs typeface="ADLaM Display" panose="02010000000000000000" pitchFamily="2" charset="0"/>
              </a:rPr>
              <a:t> </a:t>
            </a:r>
            <a:r>
              <a:rPr sz="2000" b="1" spc="5" dirty="0">
                <a:latin typeface="ADLaM Display" panose="02010000000000000000" pitchFamily="2" charset="0"/>
                <a:ea typeface="ADLaM Display" panose="02010000000000000000" pitchFamily="2" charset="0"/>
                <a:cs typeface="ADLaM Display" panose="02010000000000000000" pitchFamily="2" charset="0"/>
              </a:rPr>
              <a:t>law</a:t>
            </a:r>
            <a:endParaRPr sz="20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5" name="object 5"/>
          <p:cNvSpPr/>
          <p:nvPr/>
        </p:nvSpPr>
        <p:spPr>
          <a:xfrm>
            <a:off x="8807195" y="5730240"/>
            <a:ext cx="1709926" cy="981455"/>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62762" y="826769"/>
            <a:ext cx="0" cy="914400"/>
          </a:xfrm>
          <a:custGeom>
            <a:avLst/>
            <a:gdLst/>
            <a:ahLst/>
            <a:cxnLst/>
            <a:rect l="l" t="t" r="r" b="b"/>
            <a:pathLst>
              <a:path h="914400">
                <a:moveTo>
                  <a:pt x="0" y="914400"/>
                </a:moveTo>
                <a:lnTo>
                  <a:pt x="0" y="0"/>
                </a:lnTo>
              </a:path>
            </a:pathLst>
          </a:custGeom>
          <a:ln w="19050">
            <a:solidFill>
              <a:srgbClr val="1CADE4"/>
            </a:solidFill>
          </a:ln>
        </p:spPr>
        <p:txBody>
          <a:bodyPr wrap="square" lIns="0" tIns="0" rIns="0" bIns="0" rtlCol="0"/>
          <a:lstStyle/>
          <a:p>
            <a:endParaRPr/>
          </a:p>
        </p:txBody>
      </p:sp>
      <p:sp>
        <p:nvSpPr>
          <p:cNvPr id="3" name="object 3"/>
          <p:cNvSpPr txBox="1">
            <a:spLocks noGrp="1"/>
          </p:cNvSpPr>
          <p:nvPr>
            <p:ph type="title"/>
          </p:nvPr>
        </p:nvSpPr>
        <p:spPr>
          <a:xfrm>
            <a:off x="4642262" y="0"/>
            <a:ext cx="3211830" cy="1140460"/>
          </a:xfrm>
          <a:prstGeom prst="rect">
            <a:avLst/>
          </a:prstGeom>
        </p:spPr>
        <p:txBody>
          <a:bodyPr vert="horz" wrap="square" lIns="0" tIns="0" rIns="0" bIns="0" rtlCol="0">
            <a:spAutoFit/>
          </a:bodyPr>
          <a:lstStyle/>
          <a:p>
            <a:pPr marL="12700">
              <a:lnSpc>
                <a:spcPct val="100000"/>
              </a:lnSpc>
            </a:pPr>
            <a:r>
              <a:rPr spc="75" dirty="0"/>
              <a:t>ASYLUM</a:t>
            </a:r>
          </a:p>
        </p:txBody>
      </p:sp>
      <p:sp>
        <p:nvSpPr>
          <p:cNvPr id="4" name="object 4"/>
          <p:cNvSpPr/>
          <p:nvPr/>
        </p:nvSpPr>
        <p:spPr>
          <a:xfrm>
            <a:off x="3486911" y="2372867"/>
            <a:ext cx="5024627" cy="68427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151632" y="2375916"/>
            <a:ext cx="678179" cy="678179"/>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3151632" y="2375916"/>
            <a:ext cx="678180" cy="678180"/>
          </a:xfrm>
          <a:custGeom>
            <a:avLst/>
            <a:gdLst/>
            <a:ahLst/>
            <a:cxnLst/>
            <a:rect l="l" t="t" r="r" b="b"/>
            <a:pathLst>
              <a:path w="678179" h="678180">
                <a:moveTo>
                  <a:pt x="0" y="339089"/>
                </a:moveTo>
                <a:lnTo>
                  <a:pt x="3095" y="293077"/>
                </a:lnTo>
                <a:lnTo>
                  <a:pt x="12112" y="248946"/>
                </a:lnTo>
                <a:lnTo>
                  <a:pt x="26647" y="207100"/>
                </a:lnTo>
                <a:lnTo>
                  <a:pt x="46295" y="167944"/>
                </a:lnTo>
                <a:lnTo>
                  <a:pt x="70653" y="131882"/>
                </a:lnTo>
                <a:lnTo>
                  <a:pt x="99317" y="99317"/>
                </a:lnTo>
                <a:lnTo>
                  <a:pt x="131882" y="70653"/>
                </a:lnTo>
                <a:lnTo>
                  <a:pt x="167944" y="46295"/>
                </a:lnTo>
                <a:lnTo>
                  <a:pt x="207100" y="26647"/>
                </a:lnTo>
                <a:lnTo>
                  <a:pt x="248946" y="12112"/>
                </a:lnTo>
                <a:lnTo>
                  <a:pt x="293077" y="3095"/>
                </a:lnTo>
                <a:lnTo>
                  <a:pt x="339090" y="0"/>
                </a:lnTo>
                <a:lnTo>
                  <a:pt x="385102" y="3095"/>
                </a:lnTo>
                <a:lnTo>
                  <a:pt x="429233" y="12112"/>
                </a:lnTo>
                <a:lnTo>
                  <a:pt x="471079" y="26647"/>
                </a:lnTo>
                <a:lnTo>
                  <a:pt x="510235" y="46295"/>
                </a:lnTo>
                <a:lnTo>
                  <a:pt x="546297" y="70653"/>
                </a:lnTo>
                <a:lnTo>
                  <a:pt x="578862" y="99317"/>
                </a:lnTo>
                <a:lnTo>
                  <a:pt x="607526" y="131882"/>
                </a:lnTo>
                <a:lnTo>
                  <a:pt x="631884" y="167944"/>
                </a:lnTo>
                <a:lnTo>
                  <a:pt x="651532" y="207100"/>
                </a:lnTo>
                <a:lnTo>
                  <a:pt x="666067" y="248946"/>
                </a:lnTo>
                <a:lnTo>
                  <a:pt x="675084" y="293077"/>
                </a:lnTo>
                <a:lnTo>
                  <a:pt x="678180" y="339089"/>
                </a:lnTo>
                <a:lnTo>
                  <a:pt x="675084" y="385102"/>
                </a:lnTo>
                <a:lnTo>
                  <a:pt x="666067" y="429233"/>
                </a:lnTo>
                <a:lnTo>
                  <a:pt x="651532" y="471079"/>
                </a:lnTo>
                <a:lnTo>
                  <a:pt x="631884" y="510235"/>
                </a:lnTo>
                <a:lnTo>
                  <a:pt x="607526" y="546297"/>
                </a:lnTo>
                <a:lnTo>
                  <a:pt x="578862" y="578862"/>
                </a:lnTo>
                <a:lnTo>
                  <a:pt x="546297" y="607526"/>
                </a:lnTo>
                <a:lnTo>
                  <a:pt x="510235" y="631884"/>
                </a:lnTo>
                <a:lnTo>
                  <a:pt x="471079" y="651532"/>
                </a:lnTo>
                <a:lnTo>
                  <a:pt x="429233" y="666067"/>
                </a:lnTo>
                <a:lnTo>
                  <a:pt x="385102" y="675084"/>
                </a:lnTo>
                <a:lnTo>
                  <a:pt x="339090" y="678179"/>
                </a:lnTo>
                <a:lnTo>
                  <a:pt x="293077" y="675084"/>
                </a:lnTo>
                <a:lnTo>
                  <a:pt x="248946" y="666067"/>
                </a:lnTo>
                <a:lnTo>
                  <a:pt x="207100" y="651532"/>
                </a:lnTo>
                <a:lnTo>
                  <a:pt x="167944" y="631884"/>
                </a:lnTo>
                <a:lnTo>
                  <a:pt x="131882" y="607526"/>
                </a:lnTo>
                <a:lnTo>
                  <a:pt x="99317" y="578862"/>
                </a:lnTo>
                <a:lnTo>
                  <a:pt x="70653" y="546297"/>
                </a:lnTo>
                <a:lnTo>
                  <a:pt x="46295" y="510235"/>
                </a:lnTo>
                <a:lnTo>
                  <a:pt x="26647" y="471079"/>
                </a:lnTo>
                <a:lnTo>
                  <a:pt x="12112" y="429233"/>
                </a:lnTo>
                <a:lnTo>
                  <a:pt x="3095" y="385102"/>
                </a:lnTo>
                <a:lnTo>
                  <a:pt x="0" y="339089"/>
                </a:lnTo>
                <a:close/>
              </a:path>
            </a:pathLst>
          </a:custGeom>
          <a:ln w="9525">
            <a:solidFill>
              <a:srgbClr val="FFFFFF"/>
            </a:solidFill>
          </a:ln>
        </p:spPr>
        <p:txBody>
          <a:bodyPr wrap="square" lIns="0" tIns="0" rIns="0" bIns="0" rtlCol="0"/>
          <a:lstStyle/>
          <a:p>
            <a:endParaRPr/>
          </a:p>
        </p:txBody>
      </p:sp>
      <p:sp>
        <p:nvSpPr>
          <p:cNvPr id="7" name="object 7"/>
          <p:cNvSpPr/>
          <p:nvPr/>
        </p:nvSpPr>
        <p:spPr>
          <a:xfrm>
            <a:off x="3486911" y="3252215"/>
            <a:ext cx="5024627" cy="684275"/>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3159251" y="3255264"/>
            <a:ext cx="676655" cy="678179"/>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3159251" y="3255264"/>
            <a:ext cx="676910" cy="678180"/>
          </a:xfrm>
          <a:custGeom>
            <a:avLst/>
            <a:gdLst/>
            <a:ahLst/>
            <a:cxnLst/>
            <a:rect l="l" t="t" r="r" b="b"/>
            <a:pathLst>
              <a:path w="676910" h="678179">
                <a:moveTo>
                  <a:pt x="0" y="339089"/>
                </a:moveTo>
                <a:lnTo>
                  <a:pt x="3088" y="293077"/>
                </a:lnTo>
                <a:lnTo>
                  <a:pt x="12085" y="248946"/>
                </a:lnTo>
                <a:lnTo>
                  <a:pt x="26587" y="207100"/>
                </a:lnTo>
                <a:lnTo>
                  <a:pt x="46191" y="167944"/>
                </a:lnTo>
                <a:lnTo>
                  <a:pt x="70494" y="131882"/>
                </a:lnTo>
                <a:lnTo>
                  <a:pt x="99093" y="99317"/>
                </a:lnTo>
                <a:lnTo>
                  <a:pt x="131585" y="70653"/>
                </a:lnTo>
                <a:lnTo>
                  <a:pt x="167566" y="46295"/>
                </a:lnTo>
                <a:lnTo>
                  <a:pt x="206634" y="26647"/>
                </a:lnTo>
                <a:lnTo>
                  <a:pt x="248386" y="12112"/>
                </a:lnTo>
                <a:lnTo>
                  <a:pt x="292418" y="3095"/>
                </a:lnTo>
                <a:lnTo>
                  <a:pt x="338328" y="0"/>
                </a:lnTo>
                <a:lnTo>
                  <a:pt x="384237" y="3095"/>
                </a:lnTo>
                <a:lnTo>
                  <a:pt x="428269" y="12112"/>
                </a:lnTo>
                <a:lnTo>
                  <a:pt x="470021" y="26647"/>
                </a:lnTo>
                <a:lnTo>
                  <a:pt x="509089" y="46295"/>
                </a:lnTo>
                <a:lnTo>
                  <a:pt x="545070" y="70653"/>
                </a:lnTo>
                <a:lnTo>
                  <a:pt x="577562" y="99317"/>
                </a:lnTo>
                <a:lnTo>
                  <a:pt x="606161" y="131882"/>
                </a:lnTo>
                <a:lnTo>
                  <a:pt x="630464" y="167944"/>
                </a:lnTo>
                <a:lnTo>
                  <a:pt x="650068" y="207100"/>
                </a:lnTo>
                <a:lnTo>
                  <a:pt x="664570" y="248946"/>
                </a:lnTo>
                <a:lnTo>
                  <a:pt x="673567" y="293077"/>
                </a:lnTo>
                <a:lnTo>
                  <a:pt x="676656" y="339089"/>
                </a:lnTo>
                <a:lnTo>
                  <a:pt x="673567" y="385102"/>
                </a:lnTo>
                <a:lnTo>
                  <a:pt x="664570" y="429233"/>
                </a:lnTo>
                <a:lnTo>
                  <a:pt x="650068" y="471079"/>
                </a:lnTo>
                <a:lnTo>
                  <a:pt x="630464" y="510235"/>
                </a:lnTo>
                <a:lnTo>
                  <a:pt x="606161" y="546297"/>
                </a:lnTo>
                <a:lnTo>
                  <a:pt x="577562" y="578862"/>
                </a:lnTo>
                <a:lnTo>
                  <a:pt x="545070" y="607526"/>
                </a:lnTo>
                <a:lnTo>
                  <a:pt x="509089" y="631884"/>
                </a:lnTo>
                <a:lnTo>
                  <a:pt x="470021" y="651532"/>
                </a:lnTo>
                <a:lnTo>
                  <a:pt x="428269" y="666067"/>
                </a:lnTo>
                <a:lnTo>
                  <a:pt x="384237" y="675084"/>
                </a:lnTo>
                <a:lnTo>
                  <a:pt x="338328" y="678179"/>
                </a:lnTo>
                <a:lnTo>
                  <a:pt x="292418" y="675084"/>
                </a:lnTo>
                <a:lnTo>
                  <a:pt x="248386" y="666067"/>
                </a:lnTo>
                <a:lnTo>
                  <a:pt x="206634" y="651532"/>
                </a:lnTo>
                <a:lnTo>
                  <a:pt x="167566" y="631884"/>
                </a:lnTo>
                <a:lnTo>
                  <a:pt x="131585" y="607526"/>
                </a:lnTo>
                <a:lnTo>
                  <a:pt x="99093" y="578862"/>
                </a:lnTo>
                <a:lnTo>
                  <a:pt x="70494" y="546297"/>
                </a:lnTo>
                <a:lnTo>
                  <a:pt x="46191" y="510235"/>
                </a:lnTo>
                <a:lnTo>
                  <a:pt x="26587" y="471079"/>
                </a:lnTo>
                <a:lnTo>
                  <a:pt x="12085" y="429233"/>
                </a:lnTo>
                <a:lnTo>
                  <a:pt x="3088" y="385102"/>
                </a:lnTo>
                <a:lnTo>
                  <a:pt x="0" y="339089"/>
                </a:lnTo>
                <a:close/>
              </a:path>
            </a:pathLst>
          </a:custGeom>
          <a:ln w="9525">
            <a:solidFill>
              <a:srgbClr val="FFFFFF"/>
            </a:solidFill>
          </a:ln>
        </p:spPr>
        <p:txBody>
          <a:bodyPr wrap="square" lIns="0" tIns="0" rIns="0" bIns="0" rtlCol="0"/>
          <a:lstStyle/>
          <a:p>
            <a:endParaRPr/>
          </a:p>
        </p:txBody>
      </p:sp>
      <p:sp>
        <p:nvSpPr>
          <p:cNvPr id="10" name="object 10"/>
          <p:cNvSpPr/>
          <p:nvPr/>
        </p:nvSpPr>
        <p:spPr>
          <a:xfrm>
            <a:off x="3486911" y="4131564"/>
            <a:ext cx="5024627" cy="685799"/>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3159251" y="4069079"/>
            <a:ext cx="676655" cy="676655"/>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3159251" y="4069079"/>
            <a:ext cx="676910" cy="676910"/>
          </a:xfrm>
          <a:custGeom>
            <a:avLst/>
            <a:gdLst/>
            <a:ahLst/>
            <a:cxnLst/>
            <a:rect l="l" t="t" r="r" b="b"/>
            <a:pathLst>
              <a:path w="676910" h="676910">
                <a:moveTo>
                  <a:pt x="0" y="338328"/>
                </a:moveTo>
                <a:lnTo>
                  <a:pt x="3088" y="292418"/>
                </a:lnTo>
                <a:lnTo>
                  <a:pt x="12085" y="248386"/>
                </a:lnTo>
                <a:lnTo>
                  <a:pt x="26587" y="206634"/>
                </a:lnTo>
                <a:lnTo>
                  <a:pt x="46191" y="167566"/>
                </a:lnTo>
                <a:lnTo>
                  <a:pt x="70494" y="131585"/>
                </a:lnTo>
                <a:lnTo>
                  <a:pt x="99093" y="99093"/>
                </a:lnTo>
                <a:lnTo>
                  <a:pt x="131585" y="70494"/>
                </a:lnTo>
                <a:lnTo>
                  <a:pt x="167566" y="46191"/>
                </a:lnTo>
                <a:lnTo>
                  <a:pt x="206634" y="26587"/>
                </a:lnTo>
                <a:lnTo>
                  <a:pt x="248386" y="12085"/>
                </a:lnTo>
                <a:lnTo>
                  <a:pt x="292418" y="3088"/>
                </a:lnTo>
                <a:lnTo>
                  <a:pt x="338328" y="0"/>
                </a:lnTo>
                <a:lnTo>
                  <a:pt x="384237" y="3088"/>
                </a:lnTo>
                <a:lnTo>
                  <a:pt x="428269" y="12085"/>
                </a:lnTo>
                <a:lnTo>
                  <a:pt x="470021" y="26587"/>
                </a:lnTo>
                <a:lnTo>
                  <a:pt x="509089" y="46191"/>
                </a:lnTo>
                <a:lnTo>
                  <a:pt x="545070" y="70494"/>
                </a:lnTo>
                <a:lnTo>
                  <a:pt x="577562" y="99093"/>
                </a:lnTo>
                <a:lnTo>
                  <a:pt x="606161" y="131585"/>
                </a:lnTo>
                <a:lnTo>
                  <a:pt x="630464" y="167566"/>
                </a:lnTo>
                <a:lnTo>
                  <a:pt x="650068" y="206634"/>
                </a:lnTo>
                <a:lnTo>
                  <a:pt x="664570" y="248386"/>
                </a:lnTo>
                <a:lnTo>
                  <a:pt x="673567" y="292418"/>
                </a:lnTo>
                <a:lnTo>
                  <a:pt x="676656" y="338328"/>
                </a:lnTo>
                <a:lnTo>
                  <a:pt x="673567" y="384237"/>
                </a:lnTo>
                <a:lnTo>
                  <a:pt x="664570" y="428269"/>
                </a:lnTo>
                <a:lnTo>
                  <a:pt x="650068" y="470021"/>
                </a:lnTo>
                <a:lnTo>
                  <a:pt x="630464" y="509089"/>
                </a:lnTo>
                <a:lnTo>
                  <a:pt x="606161" y="545070"/>
                </a:lnTo>
                <a:lnTo>
                  <a:pt x="577562" y="577562"/>
                </a:lnTo>
                <a:lnTo>
                  <a:pt x="545070" y="606161"/>
                </a:lnTo>
                <a:lnTo>
                  <a:pt x="509089" y="630464"/>
                </a:lnTo>
                <a:lnTo>
                  <a:pt x="470021" y="650068"/>
                </a:lnTo>
                <a:lnTo>
                  <a:pt x="428269" y="664570"/>
                </a:lnTo>
                <a:lnTo>
                  <a:pt x="384237" y="673567"/>
                </a:lnTo>
                <a:lnTo>
                  <a:pt x="338328" y="676656"/>
                </a:lnTo>
                <a:lnTo>
                  <a:pt x="292418" y="673567"/>
                </a:lnTo>
                <a:lnTo>
                  <a:pt x="248386" y="664570"/>
                </a:lnTo>
                <a:lnTo>
                  <a:pt x="206634" y="650068"/>
                </a:lnTo>
                <a:lnTo>
                  <a:pt x="167566" y="630464"/>
                </a:lnTo>
                <a:lnTo>
                  <a:pt x="131585" y="606161"/>
                </a:lnTo>
                <a:lnTo>
                  <a:pt x="99093" y="577562"/>
                </a:lnTo>
                <a:lnTo>
                  <a:pt x="70494" y="545070"/>
                </a:lnTo>
                <a:lnTo>
                  <a:pt x="46191" y="509089"/>
                </a:lnTo>
                <a:lnTo>
                  <a:pt x="26587" y="470021"/>
                </a:lnTo>
                <a:lnTo>
                  <a:pt x="12085" y="428269"/>
                </a:lnTo>
                <a:lnTo>
                  <a:pt x="3088" y="384237"/>
                </a:lnTo>
                <a:lnTo>
                  <a:pt x="0" y="338328"/>
                </a:lnTo>
                <a:close/>
              </a:path>
            </a:pathLst>
          </a:custGeom>
          <a:ln w="9525">
            <a:solidFill>
              <a:srgbClr val="FFFFFF"/>
            </a:solidFill>
          </a:ln>
        </p:spPr>
        <p:txBody>
          <a:bodyPr wrap="square" lIns="0" tIns="0" rIns="0" bIns="0" rtlCol="0"/>
          <a:lstStyle/>
          <a:p>
            <a:endParaRPr/>
          </a:p>
        </p:txBody>
      </p:sp>
      <p:sp>
        <p:nvSpPr>
          <p:cNvPr id="13" name="object 13"/>
          <p:cNvSpPr/>
          <p:nvPr/>
        </p:nvSpPr>
        <p:spPr>
          <a:xfrm>
            <a:off x="3486911" y="5010911"/>
            <a:ext cx="5024627" cy="685799"/>
          </a:xfrm>
          <a:prstGeom prst="rect">
            <a:avLst/>
          </a:prstGeom>
          <a:blipFill>
            <a:blip r:embed="rId7" cstate="print"/>
            <a:stretch>
              <a:fillRect/>
            </a:stretch>
          </a:blipFill>
        </p:spPr>
        <p:txBody>
          <a:bodyPr wrap="square" lIns="0" tIns="0" rIns="0" bIns="0" rtlCol="0"/>
          <a:lstStyle/>
          <a:p>
            <a:endParaRPr/>
          </a:p>
        </p:txBody>
      </p:sp>
      <p:sp>
        <p:nvSpPr>
          <p:cNvPr id="14" name="object 14"/>
          <p:cNvSpPr/>
          <p:nvPr/>
        </p:nvSpPr>
        <p:spPr>
          <a:xfrm>
            <a:off x="3151632" y="5015484"/>
            <a:ext cx="678179" cy="676655"/>
          </a:xfrm>
          <a:prstGeom prst="rect">
            <a:avLst/>
          </a:prstGeom>
          <a:blipFill>
            <a:blip r:embed="rId8" cstate="print"/>
            <a:stretch>
              <a:fillRect/>
            </a:stretch>
          </a:blipFill>
        </p:spPr>
        <p:txBody>
          <a:bodyPr wrap="square" lIns="0" tIns="0" rIns="0" bIns="0" rtlCol="0"/>
          <a:lstStyle/>
          <a:p>
            <a:endParaRPr/>
          </a:p>
        </p:txBody>
      </p:sp>
      <p:sp>
        <p:nvSpPr>
          <p:cNvPr id="15" name="object 15"/>
          <p:cNvSpPr/>
          <p:nvPr/>
        </p:nvSpPr>
        <p:spPr>
          <a:xfrm>
            <a:off x="3151632" y="5015484"/>
            <a:ext cx="678180" cy="676910"/>
          </a:xfrm>
          <a:custGeom>
            <a:avLst/>
            <a:gdLst/>
            <a:ahLst/>
            <a:cxnLst/>
            <a:rect l="l" t="t" r="r" b="b"/>
            <a:pathLst>
              <a:path w="678179" h="676910">
                <a:moveTo>
                  <a:pt x="0" y="338327"/>
                </a:moveTo>
                <a:lnTo>
                  <a:pt x="3095" y="292418"/>
                </a:lnTo>
                <a:lnTo>
                  <a:pt x="12112" y="248386"/>
                </a:lnTo>
                <a:lnTo>
                  <a:pt x="26647" y="206634"/>
                </a:lnTo>
                <a:lnTo>
                  <a:pt x="46295" y="167566"/>
                </a:lnTo>
                <a:lnTo>
                  <a:pt x="70653" y="131585"/>
                </a:lnTo>
                <a:lnTo>
                  <a:pt x="99317" y="99093"/>
                </a:lnTo>
                <a:lnTo>
                  <a:pt x="131882" y="70494"/>
                </a:lnTo>
                <a:lnTo>
                  <a:pt x="167944" y="46191"/>
                </a:lnTo>
                <a:lnTo>
                  <a:pt x="207100" y="26587"/>
                </a:lnTo>
                <a:lnTo>
                  <a:pt x="248946" y="12085"/>
                </a:lnTo>
                <a:lnTo>
                  <a:pt x="293077" y="3088"/>
                </a:lnTo>
                <a:lnTo>
                  <a:pt x="339090" y="0"/>
                </a:lnTo>
                <a:lnTo>
                  <a:pt x="385102" y="3088"/>
                </a:lnTo>
                <a:lnTo>
                  <a:pt x="429233" y="12085"/>
                </a:lnTo>
                <a:lnTo>
                  <a:pt x="471079" y="26587"/>
                </a:lnTo>
                <a:lnTo>
                  <a:pt x="510235" y="46191"/>
                </a:lnTo>
                <a:lnTo>
                  <a:pt x="546297" y="70494"/>
                </a:lnTo>
                <a:lnTo>
                  <a:pt x="578862" y="99093"/>
                </a:lnTo>
                <a:lnTo>
                  <a:pt x="607526" y="131585"/>
                </a:lnTo>
                <a:lnTo>
                  <a:pt x="631884" y="167566"/>
                </a:lnTo>
                <a:lnTo>
                  <a:pt x="651532" y="206634"/>
                </a:lnTo>
                <a:lnTo>
                  <a:pt x="666067" y="248386"/>
                </a:lnTo>
                <a:lnTo>
                  <a:pt x="675084" y="292418"/>
                </a:lnTo>
                <a:lnTo>
                  <a:pt x="678180" y="338327"/>
                </a:lnTo>
                <a:lnTo>
                  <a:pt x="675084" y="384237"/>
                </a:lnTo>
                <a:lnTo>
                  <a:pt x="666067" y="428269"/>
                </a:lnTo>
                <a:lnTo>
                  <a:pt x="651532" y="470021"/>
                </a:lnTo>
                <a:lnTo>
                  <a:pt x="631884" y="509089"/>
                </a:lnTo>
                <a:lnTo>
                  <a:pt x="607526" y="545070"/>
                </a:lnTo>
                <a:lnTo>
                  <a:pt x="578862" y="577562"/>
                </a:lnTo>
                <a:lnTo>
                  <a:pt x="546297" y="606161"/>
                </a:lnTo>
                <a:lnTo>
                  <a:pt x="510235" y="630464"/>
                </a:lnTo>
                <a:lnTo>
                  <a:pt x="471079" y="650068"/>
                </a:lnTo>
                <a:lnTo>
                  <a:pt x="429233" y="664570"/>
                </a:lnTo>
                <a:lnTo>
                  <a:pt x="385102" y="673567"/>
                </a:lnTo>
                <a:lnTo>
                  <a:pt x="339090" y="676655"/>
                </a:lnTo>
                <a:lnTo>
                  <a:pt x="293077" y="673567"/>
                </a:lnTo>
                <a:lnTo>
                  <a:pt x="248946" y="664570"/>
                </a:lnTo>
                <a:lnTo>
                  <a:pt x="207100" y="650068"/>
                </a:lnTo>
                <a:lnTo>
                  <a:pt x="167944" y="630464"/>
                </a:lnTo>
                <a:lnTo>
                  <a:pt x="131882" y="606161"/>
                </a:lnTo>
                <a:lnTo>
                  <a:pt x="99317" y="577562"/>
                </a:lnTo>
                <a:lnTo>
                  <a:pt x="70653" y="545070"/>
                </a:lnTo>
                <a:lnTo>
                  <a:pt x="46295" y="509089"/>
                </a:lnTo>
                <a:lnTo>
                  <a:pt x="26647" y="470021"/>
                </a:lnTo>
                <a:lnTo>
                  <a:pt x="12112" y="428269"/>
                </a:lnTo>
                <a:lnTo>
                  <a:pt x="3095" y="384237"/>
                </a:lnTo>
                <a:lnTo>
                  <a:pt x="0" y="338327"/>
                </a:lnTo>
                <a:close/>
              </a:path>
            </a:pathLst>
          </a:custGeom>
          <a:ln w="9525">
            <a:solidFill>
              <a:srgbClr val="FFFFFF"/>
            </a:solidFill>
          </a:ln>
        </p:spPr>
        <p:txBody>
          <a:bodyPr wrap="square" lIns="0" tIns="0" rIns="0" bIns="0" rtlCol="0"/>
          <a:lstStyle/>
          <a:p>
            <a:endParaRPr/>
          </a:p>
        </p:txBody>
      </p:sp>
      <p:sp>
        <p:nvSpPr>
          <p:cNvPr id="16" name="object 16"/>
          <p:cNvSpPr/>
          <p:nvPr/>
        </p:nvSpPr>
        <p:spPr>
          <a:xfrm>
            <a:off x="3486911" y="5891784"/>
            <a:ext cx="5024627" cy="684275"/>
          </a:xfrm>
          <a:prstGeom prst="rect">
            <a:avLst/>
          </a:prstGeom>
          <a:blipFill>
            <a:blip r:embed="rId9" cstate="print"/>
            <a:stretch>
              <a:fillRect/>
            </a:stretch>
          </a:blipFill>
        </p:spPr>
        <p:txBody>
          <a:bodyPr wrap="square" lIns="0" tIns="0" rIns="0" bIns="0" rtlCol="0"/>
          <a:lstStyle/>
          <a:p>
            <a:endParaRPr/>
          </a:p>
        </p:txBody>
      </p:sp>
      <p:sp>
        <p:nvSpPr>
          <p:cNvPr id="17" name="object 17"/>
          <p:cNvSpPr txBox="1"/>
          <p:nvPr/>
        </p:nvSpPr>
        <p:spPr>
          <a:xfrm>
            <a:off x="2090420" y="1024636"/>
            <a:ext cx="7910830" cy="5408930"/>
          </a:xfrm>
          <a:prstGeom prst="rect">
            <a:avLst/>
          </a:prstGeom>
        </p:spPr>
        <p:txBody>
          <a:bodyPr vert="horz" wrap="square" lIns="0" tIns="0" rIns="0" bIns="0" rtlCol="0">
            <a:spAutoFit/>
          </a:bodyPr>
          <a:lstStyle/>
          <a:p>
            <a:pPr marL="12700" marR="5080">
              <a:lnSpc>
                <a:spcPts val="2380"/>
              </a:lnSpc>
            </a:pPr>
            <a:r>
              <a:rPr sz="2200" b="1" spc="-80" dirty="0">
                <a:latin typeface="Tw Cen MT"/>
                <a:cs typeface="Tw Cen MT"/>
              </a:rPr>
              <a:t>You </a:t>
            </a:r>
            <a:r>
              <a:rPr sz="2200" b="1" spc="-5" dirty="0">
                <a:latin typeface="Tw Cen MT"/>
                <a:cs typeface="Tw Cen MT"/>
              </a:rPr>
              <a:t>do </a:t>
            </a:r>
            <a:r>
              <a:rPr sz="2200" b="1" spc="-10" dirty="0">
                <a:latin typeface="Tw Cen MT"/>
                <a:cs typeface="Tw Cen MT"/>
              </a:rPr>
              <a:t>not </a:t>
            </a:r>
            <a:r>
              <a:rPr sz="2200" b="1" spc="-5" dirty="0">
                <a:latin typeface="Tw Cen MT"/>
                <a:cs typeface="Tw Cen MT"/>
              </a:rPr>
              <a:t>want or cannot </a:t>
            </a:r>
            <a:r>
              <a:rPr sz="2200" b="1" spc="5" dirty="0">
                <a:latin typeface="Tw Cen MT"/>
                <a:cs typeface="Tw Cen MT"/>
              </a:rPr>
              <a:t>return </a:t>
            </a:r>
            <a:r>
              <a:rPr sz="2200" b="1" dirty="0">
                <a:latin typeface="Tw Cen MT"/>
                <a:cs typeface="Tw Cen MT"/>
              </a:rPr>
              <a:t>to </a:t>
            </a:r>
            <a:r>
              <a:rPr sz="2200" b="1" spc="-15" dirty="0">
                <a:latin typeface="Tw Cen MT"/>
                <a:cs typeface="Tw Cen MT"/>
              </a:rPr>
              <a:t>your </a:t>
            </a:r>
            <a:r>
              <a:rPr sz="2200" b="1" spc="-5" dirty="0">
                <a:latin typeface="Tw Cen MT"/>
                <a:cs typeface="Tw Cen MT"/>
              </a:rPr>
              <a:t>home </a:t>
            </a:r>
            <a:r>
              <a:rPr sz="2200" b="1" dirty="0">
                <a:latin typeface="Tw Cen MT"/>
                <a:cs typeface="Tw Cen MT"/>
              </a:rPr>
              <a:t>country </a:t>
            </a:r>
            <a:r>
              <a:rPr sz="2200" b="1" spc="-5" dirty="0">
                <a:latin typeface="Tw Cen MT"/>
                <a:cs typeface="Tw Cen MT"/>
              </a:rPr>
              <a:t>because  someone or some group wants </a:t>
            </a:r>
            <a:r>
              <a:rPr sz="2200" b="1" dirty="0">
                <a:latin typeface="Tw Cen MT"/>
                <a:cs typeface="Tw Cen MT"/>
              </a:rPr>
              <a:t>to </a:t>
            </a:r>
            <a:r>
              <a:rPr sz="2200" b="1" spc="5" dirty="0">
                <a:latin typeface="Tw Cen MT"/>
                <a:cs typeface="Tw Cen MT"/>
              </a:rPr>
              <a:t>harm </a:t>
            </a:r>
            <a:r>
              <a:rPr sz="2200" b="1" spc="-15" dirty="0">
                <a:latin typeface="Tw Cen MT"/>
                <a:cs typeface="Tw Cen MT"/>
              </a:rPr>
              <a:t>you, </a:t>
            </a:r>
            <a:r>
              <a:rPr sz="2200" b="1" spc="-5" dirty="0">
                <a:latin typeface="Tw Cen MT"/>
                <a:cs typeface="Tw Cen MT"/>
              </a:rPr>
              <a:t>or has </a:t>
            </a:r>
            <a:r>
              <a:rPr sz="2200" b="1" dirty="0">
                <a:latin typeface="Tw Cen MT"/>
                <a:cs typeface="Tw Cen MT"/>
              </a:rPr>
              <a:t>already harmed  </a:t>
            </a:r>
            <a:r>
              <a:rPr sz="2200" b="1" spc="-15" dirty="0">
                <a:latin typeface="Tw Cen MT"/>
                <a:cs typeface="Tw Cen MT"/>
              </a:rPr>
              <a:t>you </a:t>
            </a:r>
            <a:r>
              <a:rPr sz="2200" b="1" spc="-5" dirty="0">
                <a:latin typeface="Tw Cen MT"/>
                <a:cs typeface="Tw Cen MT"/>
              </a:rPr>
              <a:t>because of</a:t>
            </a:r>
            <a:r>
              <a:rPr sz="2200" b="1" spc="90" dirty="0">
                <a:latin typeface="Tw Cen MT"/>
                <a:cs typeface="Tw Cen MT"/>
              </a:rPr>
              <a:t> </a:t>
            </a:r>
            <a:r>
              <a:rPr sz="2200" b="1" spc="-10" dirty="0">
                <a:latin typeface="Tw Cen MT"/>
                <a:cs typeface="Tw Cen MT"/>
              </a:rPr>
              <a:t>your:</a:t>
            </a:r>
            <a:endParaRPr sz="2200">
              <a:latin typeface="Tw Cen MT"/>
              <a:cs typeface="Tw Cen MT"/>
            </a:endParaRPr>
          </a:p>
          <a:p>
            <a:pPr marL="2722880" marR="2555875" algn="ctr">
              <a:lnSpc>
                <a:spcPct val="192400"/>
              </a:lnSpc>
              <a:spcBef>
                <a:spcPts val="625"/>
              </a:spcBef>
            </a:pPr>
            <a:r>
              <a:rPr sz="3000" b="1" spc="-15" dirty="0">
                <a:latin typeface="Tw Cen MT"/>
                <a:cs typeface="Tw Cen MT"/>
              </a:rPr>
              <a:t>Religion  </a:t>
            </a:r>
            <a:r>
              <a:rPr sz="3000" b="1" spc="-20" dirty="0">
                <a:latin typeface="Tw Cen MT"/>
                <a:cs typeface="Tw Cen MT"/>
              </a:rPr>
              <a:t>Political</a:t>
            </a:r>
            <a:r>
              <a:rPr sz="3000" b="1" spc="-85" dirty="0">
                <a:latin typeface="Tw Cen MT"/>
                <a:cs typeface="Tw Cen MT"/>
              </a:rPr>
              <a:t> </a:t>
            </a:r>
            <a:r>
              <a:rPr sz="3000" b="1" spc="-5" dirty="0">
                <a:latin typeface="Tw Cen MT"/>
                <a:cs typeface="Tw Cen MT"/>
              </a:rPr>
              <a:t>Opinion  </a:t>
            </a:r>
            <a:r>
              <a:rPr sz="3000" b="1" spc="-10" dirty="0">
                <a:latin typeface="Tw Cen MT"/>
                <a:cs typeface="Tw Cen MT"/>
              </a:rPr>
              <a:t>Race/Ethnicity  </a:t>
            </a:r>
            <a:r>
              <a:rPr sz="3000" b="1" spc="5" dirty="0">
                <a:latin typeface="Tw Cen MT"/>
                <a:cs typeface="Tw Cen MT"/>
              </a:rPr>
              <a:t>Nationality</a:t>
            </a:r>
            <a:endParaRPr sz="3000">
              <a:latin typeface="Tw Cen MT"/>
              <a:cs typeface="Tw Cen MT"/>
            </a:endParaRPr>
          </a:p>
          <a:p>
            <a:pPr>
              <a:lnSpc>
                <a:spcPct val="100000"/>
              </a:lnSpc>
              <a:spcBef>
                <a:spcPts val="45"/>
              </a:spcBef>
            </a:pPr>
            <a:endParaRPr sz="2850">
              <a:latin typeface="Times New Roman"/>
              <a:cs typeface="Times New Roman"/>
            </a:endParaRPr>
          </a:p>
          <a:p>
            <a:pPr marL="158750" algn="ctr">
              <a:lnSpc>
                <a:spcPct val="100000"/>
              </a:lnSpc>
            </a:pPr>
            <a:r>
              <a:rPr sz="3000" b="1" spc="-5" dirty="0">
                <a:latin typeface="Tw Cen MT"/>
                <a:cs typeface="Tw Cen MT"/>
              </a:rPr>
              <a:t>Particular Social</a:t>
            </a:r>
            <a:r>
              <a:rPr sz="3000" b="1" spc="-25" dirty="0">
                <a:latin typeface="Tw Cen MT"/>
                <a:cs typeface="Tw Cen MT"/>
              </a:rPr>
              <a:t> </a:t>
            </a:r>
            <a:r>
              <a:rPr sz="3000" b="1" spc="-5" dirty="0">
                <a:latin typeface="Tw Cen MT"/>
                <a:cs typeface="Tw Cen MT"/>
              </a:rPr>
              <a:t>Group</a:t>
            </a:r>
            <a:endParaRPr sz="3000">
              <a:latin typeface="Tw Cen MT"/>
              <a:cs typeface="Tw Cen MT"/>
            </a:endParaRPr>
          </a:p>
        </p:txBody>
      </p:sp>
      <p:sp>
        <p:nvSpPr>
          <p:cNvPr id="18" name="object 18"/>
          <p:cNvSpPr/>
          <p:nvPr/>
        </p:nvSpPr>
        <p:spPr>
          <a:xfrm>
            <a:off x="3151632" y="5894832"/>
            <a:ext cx="678179" cy="678179"/>
          </a:xfrm>
          <a:prstGeom prst="rect">
            <a:avLst/>
          </a:prstGeom>
          <a:blipFill>
            <a:blip r:embed="rId10" cstate="print"/>
            <a:stretch>
              <a:fillRect/>
            </a:stretch>
          </a:blipFill>
        </p:spPr>
        <p:txBody>
          <a:bodyPr wrap="square" lIns="0" tIns="0" rIns="0" bIns="0" rtlCol="0"/>
          <a:lstStyle/>
          <a:p>
            <a:endParaRPr/>
          </a:p>
        </p:txBody>
      </p:sp>
      <p:sp>
        <p:nvSpPr>
          <p:cNvPr id="19" name="object 19"/>
          <p:cNvSpPr/>
          <p:nvPr/>
        </p:nvSpPr>
        <p:spPr>
          <a:xfrm>
            <a:off x="3151632" y="5894832"/>
            <a:ext cx="678180" cy="678180"/>
          </a:xfrm>
          <a:custGeom>
            <a:avLst/>
            <a:gdLst/>
            <a:ahLst/>
            <a:cxnLst/>
            <a:rect l="l" t="t" r="r" b="b"/>
            <a:pathLst>
              <a:path w="678179" h="678179">
                <a:moveTo>
                  <a:pt x="0" y="339090"/>
                </a:moveTo>
                <a:lnTo>
                  <a:pt x="3095" y="293077"/>
                </a:lnTo>
                <a:lnTo>
                  <a:pt x="12112" y="248946"/>
                </a:lnTo>
                <a:lnTo>
                  <a:pt x="26647" y="207100"/>
                </a:lnTo>
                <a:lnTo>
                  <a:pt x="46295" y="167944"/>
                </a:lnTo>
                <a:lnTo>
                  <a:pt x="70653" y="131882"/>
                </a:lnTo>
                <a:lnTo>
                  <a:pt x="99317" y="99317"/>
                </a:lnTo>
                <a:lnTo>
                  <a:pt x="131882" y="70653"/>
                </a:lnTo>
                <a:lnTo>
                  <a:pt x="167944" y="46295"/>
                </a:lnTo>
                <a:lnTo>
                  <a:pt x="207100" y="26647"/>
                </a:lnTo>
                <a:lnTo>
                  <a:pt x="248946" y="12112"/>
                </a:lnTo>
                <a:lnTo>
                  <a:pt x="293077" y="3095"/>
                </a:lnTo>
                <a:lnTo>
                  <a:pt x="339090" y="0"/>
                </a:lnTo>
                <a:lnTo>
                  <a:pt x="385102" y="3095"/>
                </a:lnTo>
                <a:lnTo>
                  <a:pt x="429233" y="12112"/>
                </a:lnTo>
                <a:lnTo>
                  <a:pt x="471079" y="26647"/>
                </a:lnTo>
                <a:lnTo>
                  <a:pt x="510235" y="46295"/>
                </a:lnTo>
                <a:lnTo>
                  <a:pt x="546297" y="70653"/>
                </a:lnTo>
                <a:lnTo>
                  <a:pt x="578862" y="99317"/>
                </a:lnTo>
                <a:lnTo>
                  <a:pt x="607526" y="131882"/>
                </a:lnTo>
                <a:lnTo>
                  <a:pt x="631884" y="167944"/>
                </a:lnTo>
                <a:lnTo>
                  <a:pt x="651532" y="207100"/>
                </a:lnTo>
                <a:lnTo>
                  <a:pt x="666067" y="248946"/>
                </a:lnTo>
                <a:lnTo>
                  <a:pt x="675084" y="293077"/>
                </a:lnTo>
                <a:lnTo>
                  <a:pt x="678180" y="339090"/>
                </a:lnTo>
                <a:lnTo>
                  <a:pt x="675084" y="385102"/>
                </a:lnTo>
                <a:lnTo>
                  <a:pt x="666067" y="429233"/>
                </a:lnTo>
                <a:lnTo>
                  <a:pt x="651532" y="471079"/>
                </a:lnTo>
                <a:lnTo>
                  <a:pt x="631884" y="510235"/>
                </a:lnTo>
                <a:lnTo>
                  <a:pt x="607526" y="546297"/>
                </a:lnTo>
                <a:lnTo>
                  <a:pt x="578862" y="578862"/>
                </a:lnTo>
                <a:lnTo>
                  <a:pt x="546297" y="607526"/>
                </a:lnTo>
                <a:lnTo>
                  <a:pt x="510235" y="631884"/>
                </a:lnTo>
                <a:lnTo>
                  <a:pt x="471079" y="651532"/>
                </a:lnTo>
                <a:lnTo>
                  <a:pt x="429233" y="666067"/>
                </a:lnTo>
                <a:lnTo>
                  <a:pt x="385102" y="675084"/>
                </a:lnTo>
                <a:lnTo>
                  <a:pt x="339090" y="678180"/>
                </a:lnTo>
                <a:lnTo>
                  <a:pt x="293077" y="675084"/>
                </a:lnTo>
                <a:lnTo>
                  <a:pt x="248946" y="666067"/>
                </a:lnTo>
                <a:lnTo>
                  <a:pt x="207100" y="651532"/>
                </a:lnTo>
                <a:lnTo>
                  <a:pt x="167944" y="631884"/>
                </a:lnTo>
                <a:lnTo>
                  <a:pt x="131882" y="607526"/>
                </a:lnTo>
                <a:lnTo>
                  <a:pt x="99317" y="578862"/>
                </a:lnTo>
                <a:lnTo>
                  <a:pt x="70653" y="546297"/>
                </a:lnTo>
                <a:lnTo>
                  <a:pt x="46295" y="510235"/>
                </a:lnTo>
                <a:lnTo>
                  <a:pt x="26647" y="471079"/>
                </a:lnTo>
                <a:lnTo>
                  <a:pt x="12112" y="429233"/>
                </a:lnTo>
                <a:lnTo>
                  <a:pt x="3095" y="385102"/>
                </a:lnTo>
                <a:lnTo>
                  <a:pt x="0" y="339090"/>
                </a:lnTo>
                <a:close/>
              </a:path>
            </a:pathLst>
          </a:custGeom>
          <a:ln w="9525">
            <a:solidFill>
              <a:srgbClr val="FFFFFF"/>
            </a:solidFill>
          </a:ln>
        </p:spPr>
        <p:txBody>
          <a:bodyPr wrap="square" lIns="0" tIns="0" rIns="0" bIns="0" rtlCol="0"/>
          <a:lstStyle/>
          <a:p>
            <a:endParaRPr/>
          </a:p>
        </p:txBody>
      </p:sp>
      <p:sp>
        <p:nvSpPr>
          <p:cNvPr id="20" name="object 20"/>
          <p:cNvSpPr/>
          <p:nvPr/>
        </p:nvSpPr>
        <p:spPr>
          <a:xfrm>
            <a:off x="8807195" y="5730240"/>
            <a:ext cx="1709926" cy="981455"/>
          </a:xfrm>
          <a:prstGeom prst="rect">
            <a:avLst/>
          </a:prstGeom>
          <a:blipFill>
            <a:blip r:embed="rId11" cstate="print"/>
            <a:stretch>
              <a:fillRect/>
            </a:stretch>
          </a:blipFill>
        </p:spPr>
        <p:txBody>
          <a:bodyPr wrap="square" lIns="0" tIns="0" rIns="0" bIns="0" rtlCol="0"/>
          <a:lstStyle/>
          <a:p>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62762" y="826769"/>
            <a:ext cx="0" cy="914400"/>
          </a:xfrm>
          <a:custGeom>
            <a:avLst/>
            <a:gdLst/>
            <a:ahLst/>
            <a:cxnLst/>
            <a:rect l="l" t="t" r="r" b="b"/>
            <a:pathLst>
              <a:path h="914400">
                <a:moveTo>
                  <a:pt x="0" y="914400"/>
                </a:moveTo>
                <a:lnTo>
                  <a:pt x="0" y="0"/>
                </a:lnTo>
              </a:path>
            </a:pathLst>
          </a:custGeom>
          <a:ln w="19050">
            <a:solidFill>
              <a:srgbClr val="1CADE4"/>
            </a:solidFill>
          </a:ln>
        </p:spPr>
        <p:txBody>
          <a:bodyPr wrap="square" lIns="0" tIns="0" rIns="0" bIns="0" rtlCol="0"/>
          <a:lstStyle/>
          <a:p>
            <a:endParaRPr/>
          </a:p>
        </p:txBody>
      </p:sp>
      <p:sp>
        <p:nvSpPr>
          <p:cNvPr id="3" name="object 3"/>
          <p:cNvSpPr txBox="1">
            <a:spLocks noGrp="1"/>
          </p:cNvSpPr>
          <p:nvPr>
            <p:ph type="title"/>
          </p:nvPr>
        </p:nvSpPr>
        <p:spPr>
          <a:xfrm>
            <a:off x="457200" y="0"/>
            <a:ext cx="11353800" cy="2215991"/>
          </a:xfrm>
          <a:prstGeom prst="rect">
            <a:avLst/>
          </a:prstGeom>
        </p:spPr>
        <p:txBody>
          <a:bodyPr vert="horz" wrap="square" lIns="0" tIns="0" rIns="0" bIns="0" rtlCol="0">
            <a:spAutoFit/>
          </a:bodyPr>
          <a:lstStyle/>
          <a:p>
            <a:pPr marL="12700" algn="ctr">
              <a:lnSpc>
                <a:spcPct val="100000"/>
              </a:lnSpc>
            </a:pPr>
            <a:r>
              <a:rPr lang="en-US" spc="75" dirty="0"/>
              <a:t>TEMPORARY PROTECTEED STATUS (TPS)</a:t>
            </a:r>
            <a:endParaRPr spc="75" dirty="0"/>
          </a:p>
        </p:txBody>
      </p:sp>
      <p:sp>
        <p:nvSpPr>
          <p:cNvPr id="4" name="object 4"/>
          <p:cNvSpPr/>
          <p:nvPr/>
        </p:nvSpPr>
        <p:spPr>
          <a:xfrm>
            <a:off x="3486911" y="2372867"/>
            <a:ext cx="5024627" cy="68427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151632" y="2375916"/>
            <a:ext cx="678179" cy="678179"/>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3151632" y="2375916"/>
            <a:ext cx="678180" cy="678180"/>
          </a:xfrm>
          <a:custGeom>
            <a:avLst/>
            <a:gdLst/>
            <a:ahLst/>
            <a:cxnLst/>
            <a:rect l="l" t="t" r="r" b="b"/>
            <a:pathLst>
              <a:path w="678179" h="678180">
                <a:moveTo>
                  <a:pt x="0" y="339089"/>
                </a:moveTo>
                <a:lnTo>
                  <a:pt x="3095" y="293077"/>
                </a:lnTo>
                <a:lnTo>
                  <a:pt x="12112" y="248946"/>
                </a:lnTo>
                <a:lnTo>
                  <a:pt x="26647" y="207100"/>
                </a:lnTo>
                <a:lnTo>
                  <a:pt x="46295" y="167944"/>
                </a:lnTo>
                <a:lnTo>
                  <a:pt x="70653" y="131882"/>
                </a:lnTo>
                <a:lnTo>
                  <a:pt x="99317" y="99317"/>
                </a:lnTo>
                <a:lnTo>
                  <a:pt x="131882" y="70653"/>
                </a:lnTo>
                <a:lnTo>
                  <a:pt x="167944" y="46295"/>
                </a:lnTo>
                <a:lnTo>
                  <a:pt x="207100" y="26647"/>
                </a:lnTo>
                <a:lnTo>
                  <a:pt x="248946" y="12112"/>
                </a:lnTo>
                <a:lnTo>
                  <a:pt x="293077" y="3095"/>
                </a:lnTo>
                <a:lnTo>
                  <a:pt x="339090" y="0"/>
                </a:lnTo>
                <a:lnTo>
                  <a:pt x="385102" y="3095"/>
                </a:lnTo>
                <a:lnTo>
                  <a:pt x="429233" y="12112"/>
                </a:lnTo>
                <a:lnTo>
                  <a:pt x="471079" y="26647"/>
                </a:lnTo>
                <a:lnTo>
                  <a:pt x="510235" y="46295"/>
                </a:lnTo>
                <a:lnTo>
                  <a:pt x="546297" y="70653"/>
                </a:lnTo>
                <a:lnTo>
                  <a:pt x="578862" y="99317"/>
                </a:lnTo>
                <a:lnTo>
                  <a:pt x="607526" y="131882"/>
                </a:lnTo>
                <a:lnTo>
                  <a:pt x="631884" y="167944"/>
                </a:lnTo>
                <a:lnTo>
                  <a:pt x="651532" y="207100"/>
                </a:lnTo>
                <a:lnTo>
                  <a:pt x="666067" y="248946"/>
                </a:lnTo>
                <a:lnTo>
                  <a:pt x="675084" y="293077"/>
                </a:lnTo>
                <a:lnTo>
                  <a:pt x="678180" y="339089"/>
                </a:lnTo>
                <a:lnTo>
                  <a:pt x="675084" y="385102"/>
                </a:lnTo>
                <a:lnTo>
                  <a:pt x="666067" y="429233"/>
                </a:lnTo>
                <a:lnTo>
                  <a:pt x="651532" y="471079"/>
                </a:lnTo>
                <a:lnTo>
                  <a:pt x="631884" y="510235"/>
                </a:lnTo>
                <a:lnTo>
                  <a:pt x="607526" y="546297"/>
                </a:lnTo>
                <a:lnTo>
                  <a:pt x="578862" y="578862"/>
                </a:lnTo>
                <a:lnTo>
                  <a:pt x="546297" y="607526"/>
                </a:lnTo>
                <a:lnTo>
                  <a:pt x="510235" y="631884"/>
                </a:lnTo>
                <a:lnTo>
                  <a:pt x="471079" y="651532"/>
                </a:lnTo>
                <a:lnTo>
                  <a:pt x="429233" y="666067"/>
                </a:lnTo>
                <a:lnTo>
                  <a:pt x="385102" y="675084"/>
                </a:lnTo>
                <a:lnTo>
                  <a:pt x="339090" y="678179"/>
                </a:lnTo>
                <a:lnTo>
                  <a:pt x="293077" y="675084"/>
                </a:lnTo>
                <a:lnTo>
                  <a:pt x="248946" y="666067"/>
                </a:lnTo>
                <a:lnTo>
                  <a:pt x="207100" y="651532"/>
                </a:lnTo>
                <a:lnTo>
                  <a:pt x="167944" y="631884"/>
                </a:lnTo>
                <a:lnTo>
                  <a:pt x="131882" y="607526"/>
                </a:lnTo>
                <a:lnTo>
                  <a:pt x="99317" y="578862"/>
                </a:lnTo>
                <a:lnTo>
                  <a:pt x="70653" y="546297"/>
                </a:lnTo>
                <a:lnTo>
                  <a:pt x="46295" y="510235"/>
                </a:lnTo>
                <a:lnTo>
                  <a:pt x="26647" y="471079"/>
                </a:lnTo>
                <a:lnTo>
                  <a:pt x="12112" y="429233"/>
                </a:lnTo>
                <a:lnTo>
                  <a:pt x="3095" y="385102"/>
                </a:lnTo>
                <a:lnTo>
                  <a:pt x="0" y="339089"/>
                </a:lnTo>
                <a:close/>
              </a:path>
            </a:pathLst>
          </a:custGeom>
          <a:ln w="9525">
            <a:solidFill>
              <a:srgbClr val="FFFFFF"/>
            </a:solidFill>
          </a:ln>
        </p:spPr>
        <p:txBody>
          <a:bodyPr wrap="square" lIns="0" tIns="0" rIns="0" bIns="0" rtlCol="0"/>
          <a:lstStyle/>
          <a:p>
            <a:endParaRPr/>
          </a:p>
        </p:txBody>
      </p:sp>
      <p:sp>
        <p:nvSpPr>
          <p:cNvPr id="7" name="object 7"/>
          <p:cNvSpPr/>
          <p:nvPr/>
        </p:nvSpPr>
        <p:spPr>
          <a:xfrm>
            <a:off x="3486911" y="3252215"/>
            <a:ext cx="5024627" cy="684275"/>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3159251" y="3255264"/>
            <a:ext cx="676655" cy="678179"/>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3159251" y="3255264"/>
            <a:ext cx="676910" cy="678180"/>
          </a:xfrm>
          <a:custGeom>
            <a:avLst/>
            <a:gdLst/>
            <a:ahLst/>
            <a:cxnLst/>
            <a:rect l="l" t="t" r="r" b="b"/>
            <a:pathLst>
              <a:path w="676910" h="678179">
                <a:moveTo>
                  <a:pt x="0" y="339089"/>
                </a:moveTo>
                <a:lnTo>
                  <a:pt x="3088" y="293077"/>
                </a:lnTo>
                <a:lnTo>
                  <a:pt x="12085" y="248946"/>
                </a:lnTo>
                <a:lnTo>
                  <a:pt x="26587" y="207100"/>
                </a:lnTo>
                <a:lnTo>
                  <a:pt x="46191" y="167944"/>
                </a:lnTo>
                <a:lnTo>
                  <a:pt x="70494" y="131882"/>
                </a:lnTo>
                <a:lnTo>
                  <a:pt x="99093" y="99317"/>
                </a:lnTo>
                <a:lnTo>
                  <a:pt x="131585" y="70653"/>
                </a:lnTo>
                <a:lnTo>
                  <a:pt x="167566" y="46295"/>
                </a:lnTo>
                <a:lnTo>
                  <a:pt x="206634" y="26647"/>
                </a:lnTo>
                <a:lnTo>
                  <a:pt x="248386" y="12112"/>
                </a:lnTo>
                <a:lnTo>
                  <a:pt x="292418" y="3095"/>
                </a:lnTo>
                <a:lnTo>
                  <a:pt x="338328" y="0"/>
                </a:lnTo>
                <a:lnTo>
                  <a:pt x="384237" y="3095"/>
                </a:lnTo>
                <a:lnTo>
                  <a:pt x="428269" y="12112"/>
                </a:lnTo>
                <a:lnTo>
                  <a:pt x="470021" y="26647"/>
                </a:lnTo>
                <a:lnTo>
                  <a:pt x="509089" y="46295"/>
                </a:lnTo>
                <a:lnTo>
                  <a:pt x="545070" y="70653"/>
                </a:lnTo>
                <a:lnTo>
                  <a:pt x="577562" y="99317"/>
                </a:lnTo>
                <a:lnTo>
                  <a:pt x="606161" y="131882"/>
                </a:lnTo>
                <a:lnTo>
                  <a:pt x="630464" y="167944"/>
                </a:lnTo>
                <a:lnTo>
                  <a:pt x="650068" y="207100"/>
                </a:lnTo>
                <a:lnTo>
                  <a:pt x="664570" y="248946"/>
                </a:lnTo>
                <a:lnTo>
                  <a:pt x="673567" y="293077"/>
                </a:lnTo>
                <a:lnTo>
                  <a:pt x="676656" y="339089"/>
                </a:lnTo>
                <a:lnTo>
                  <a:pt x="673567" y="385102"/>
                </a:lnTo>
                <a:lnTo>
                  <a:pt x="664570" y="429233"/>
                </a:lnTo>
                <a:lnTo>
                  <a:pt x="650068" y="471079"/>
                </a:lnTo>
                <a:lnTo>
                  <a:pt x="630464" y="510235"/>
                </a:lnTo>
                <a:lnTo>
                  <a:pt x="606161" y="546297"/>
                </a:lnTo>
                <a:lnTo>
                  <a:pt x="577562" y="578862"/>
                </a:lnTo>
                <a:lnTo>
                  <a:pt x="545070" y="607526"/>
                </a:lnTo>
                <a:lnTo>
                  <a:pt x="509089" y="631884"/>
                </a:lnTo>
                <a:lnTo>
                  <a:pt x="470021" y="651532"/>
                </a:lnTo>
                <a:lnTo>
                  <a:pt x="428269" y="666067"/>
                </a:lnTo>
                <a:lnTo>
                  <a:pt x="384237" y="675084"/>
                </a:lnTo>
                <a:lnTo>
                  <a:pt x="338328" y="678179"/>
                </a:lnTo>
                <a:lnTo>
                  <a:pt x="292418" y="675084"/>
                </a:lnTo>
                <a:lnTo>
                  <a:pt x="248386" y="666067"/>
                </a:lnTo>
                <a:lnTo>
                  <a:pt x="206634" y="651532"/>
                </a:lnTo>
                <a:lnTo>
                  <a:pt x="167566" y="631884"/>
                </a:lnTo>
                <a:lnTo>
                  <a:pt x="131585" y="607526"/>
                </a:lnTo>
                <a:lnTo>
                  <a:pt x="99093" y="578862"/>
                </a:lnTo>
                <a:lnTo>
                  <a:pt x="70494" y="546297"/>
                </a:lnTo>
                <a:lnTo>
                  <a:pt x="46191" y="510235"/>
                </a:lnTo>
                <a:lnTo>
                  <a:pt x="26587" y="471079"/>
                </a:lnTo>
                <a:lnTo>
                  <a:pt x="12085" y="429233"/>
                </a:lnTo>
                <a:lnTo>
                  <a:pt x="3088" y="385102"/>
                </a:lnTo>
                <a:lnTo>
                  <a:pt x="0" y="339089"/>
                </a:lnTo>
                <a:close/>
              </a:path>
            </a:pathLst>
          </a:custGeom>
          <a:ln w="9525">
            <a:solidFill>
              <a:srgbClr val="FFFFFF"/>
            </a:solidFill>
          </a:ln>
        </p:spPr>
        <p:txBody>
          <a:bodyPr wrap="square" lIns="0" tIns="0" rIns="0" bIns="0" rtlCol="0"/>
          <a:lstStyle/>
          <a:p>
            <a:endParaRPr/>
          </a:p>
        </p:txBody>
      </p:sp>
      <p:sp>
        <p:nvSpPr>
          <p:cNvPr id="10" name="object 10"/>
          <p:cNvSpPr/>
          <p:nvPr/>
        </p:nvSpPr>
        <p:spPr>
          <a:xfrm>
            <a:off x="3486911" y="4131564"/>
            <a:ext cx="5024627" cy="685799"/>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3159251" y="4069079"/>
            <a:ext cx="676655" cy="676655"/>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3159251" y="4069079"/>
            <a:ext cx="676910" cy="676910"/>
          </a:xfrm>
          <a:custGeom>
            <a:avLst/>
            <a:gdLst/>
            <a:ahLst/>
            <a:cxnLst/>
            <a:rect l="l" t="t" r="r" b="b"/>
            <a:pathLst>
              <a:path w="676910" h="676910">
                <a:moveTo>
                  <a:pt x="0" y="338328"/>
                </a:moveTo>
                <a:lnTo>
                  <a:pt x="3088" y="292418"/>
                </a:lnTo>
                <a:lnTo>
                  <a:pt x="12085" y="248386"/>
                </a:lnTo>
                <a:lnTo>
                  <a:pt x="26587" y="206634"/>
                </a:lnTo>
                <a:lnTo>
                  <a:pt x="46191" y="167566"/>
                </a:lnTo>
                <a:lnTo>
                  <a:pt x="70494" y="131585"/>
                </a:lnTo>
                <a:lnTo>
                  <a:pt x="99093" y="99093"/>
                </a:lnTo>
                <a:lnTo>
                  <a:pt x="131585" y="70494"/>
                </a:lnTo>
                <a:lnTo>
                  <a:pt x="167566" y="46191"/>
                </a:lnTo>
                <a:lnTo>
                  <a:pt x="206634" y="26587"/>
                </a:lnTo>
                <a:lnTo>
                  <a:pt x="248386" y="12085"/>
                </a:lnTo>
                <a:lnTo>
                  <a:pt x="292418" y="3088"/>
                </a:lnTo>
                <a:lnTo>
                  <a:pt x="338328" y="0"/>
                </a:lnTo>
                <a:lnTo>
                  <a:pt x="384237" y="3088"/>
                </a:lnTo>
                <a:lnTo>
                  <a:pt x="428269" y="12085"/>
                </a:lnTo>
                <a:lnTo>
                  <a:pt x="470021" y="26587"/>
                </a:lnTo>
                <a:lnTo>
                  <a:pt x="509089" y="46191"/>
                </a:lnTo>
                <a:lnTo>
                  <a:pt x="545070" y="70494"/>
                </a:lnTo>
                <a:lnTo>
                  <a:pt x="577562" y="99093"/>
                </a:lnTo>
                <a:lnTo>
                  <a:pt x="606161" y="131585"/>
                </a:lnTo>
                <a:lnTo>
                  <a:pt x="630464" y="167566"/>
                </a:lnTo>
                <a:lnTo>
                  <a:pt x="650068" y="206634"/>
                </a:lnTo>
                <a:lnTo>
                  <a:pt x="664570" y="248386"/>
                </a:lnTo>
                <a:lnTo>
                  <a:pt x="673567" y="292418"/>
                </a:lnTo>
                <a:lnTo>
                  <a:pt x="676656" y="338328"/>
                </a:lnTo>
                <a:lnTo>
                  <a:pt x="673567" y="384237"/>
                </a:lnTo>
                <a:lnTo>
                  <a:pt x="664570" y="428269"/>
                </a:lnTo>
                <a:lnTo>
                  <a:pt x="650068" y="470021"/>
                </a:lnTo>
                <a:lnTo>
                  <a:pt x="630464" y="509089"/>
                </a:lnTo>
                <a:lnTo>
                  <a:pt x="606161" y="545070"/>
                </a:lnTo>
                <a:lnTo>
                  <a:pt x="577562" y="577562"/>
                </a:lnTo>
                <a:lnTo>
                  <a:pt x="545070" y="606161"/>
                </a:lnTo>
                <a:lnTo>
                  <a:pt x="509089" y="630464"/>
                </a:lnTo>
                <a:lnTo>
                  <a:pt x="470021" y="650068"/>
                </a:lnTo>
                <a:lnTo>
                  <a:pt x="428269" y="664570"/>
                </a:lnTo>
                <a:lnTo>
                  <a:pt x="384237" y="673567"/>
                </a:lnTo>
                <a:lnTo>
                  <a:pt x="338328" y="676656"/>
                </a:lnTo>
                <a:lnTo>
                  <a:pt x="292418" y="673567"/>
                </a:lnTo>
                <a:lnTo>
                  <a:pt x="248386" y="664570"/>
                </a:lnTo>
                <a:lnTo>
                  <a:pt x="206634" y="650068"/>
                </a:lnTo>
                <a:lnTo>
                  <a:pt x="167566" y="630464"/>
                </a:lnTo>
                <a:lnTo>
                  <a:pt x="131585" y="606161"/>
                </a:lnTo>
                <a:lnTo>
                  <a:pt x="99093" y="577562"/>
                </a:lnTo>
                <a:lnTo>
                  <a:pt x="70494" y="545070"/>
                </a:lnTo>
                <a:lnTo>
                  <a:pt x="46191" y="509089"/>
                </a:lnTo>
                <a:lnTo>
                  <a:pt x="26587" y="470021"/>
                </a:lnTo>
                <a:lnTo>
                  <a:pt x="12085" y="428269"/>
                </a:lnTo>
                <a:lnTo>
                  <a:pt x="3088" y="384237"/>
                </a:lnTo>
                <a:lnTo>
                  <a:pt x="0" y="338328"/>
                </a:lnTo>
                <a:close/>
              </a:path>
            </a:pathLst>
          </a:custGeom>
          <a:ln w="9525">
            <a:solidFill>
              <a:srgbClr val="FFFFFF"/>
            </a:solidFill>
          </a:ln>
        </p:spPr>
        <p:txBody>
          <a:bodyPr wrap="square" lIns="0" tIns="0" rIns="0" bIns="0" rtlCol="0"/>
          <a:lstStyle/>
          <a:p>
            <a:endParaRPr/>
          </a:p>
        </p:txBody>
      </p:sp>
      <p:sp>
        <p:nvSpPr>
          <p:cNvPr id="13" name="object 13"/>
          <p:cNvSpPr/>
          <p:nvPr/>
        </p:nvSpPr>
        <p:spPr>
          <a:xfrm>
            <a:off x="3486911" y="5010911"/>
            <a:ext cx="5024627" cy="685799"/>
          </a:xfrm>
          <a:prstGeom prst="rect">
            <a:avLst/>
          </a:prstGeom>
          <a:blipFill>
            <a:blip r:embed="rId7" cstate="print"/>
            <a:stretch>
              <a:fillRect/>
            </a:stretch>
          </a:blipFill>
        </p:spPr>
        <p:txBody>
          <a:bodyPr wrap="square" lIns="0" tIns="0" rIns="0" bIns="0" rtlCol="0"/>
          <a:lstStyle/>
          <a:p>
            <a:endParaRPr/>
          </a:p>
        </p:txBody>
      </p:sp>
      <p:sp>
        <p:nvSpPr>
          <p:cNvPr id="14" name="object 14"/>
          <p:cNvSpPr/>
          <p:nvPr/>
        </p:nvSpPr>
        <p:spPr>
          <a:xfrm>
            <a:off x="3151632" y="5015484"/>
            <a:ext cx="678179" cy="676655"/>
          </a:xfrm>
          <a:prstGeom prst="rect">
            <a:avLst/>
          </a:prstGeom>
          <a:blipFill>
            <a:blip r:embed="rId8" cstate="print"/>
            <a:stretch>
              <a:fillRect/>
            </a:stretch>
          </a:blipFill>
        </p:spPr>
        <p:txBody>
          <a:bodyPr wrap="square" lIns="0" tIns="0" rIns="0" bIns="0" rtlCol="0"/>
          <a:lstStyle/>
          <a:p>
            <a:endParaRPr/>
          </a:p>
        </p:txBody>
      </p:sp>
      <p:sp>
        <p:nvSpPr>
          <p:cNvPr id="15" name="object 15"/>
          <p:cNvSpPr/>
          <p:nvPr/>
        </p:nvSpPr>
        <p:spPr>
          <a:xfrm>
            <a:off x="3151632" y="5015484"/>
            <a:ext cx="678180" cy="676910"/>
          </a:xfrm>
          <a:custGeom>
            <a:avLst/>
            <a:gdLst/>
            <a:ahLst/>
            <a:cxnLst/>
            <a:rect l="l" t="t" r="r" b="b"/>
            <a:pathLst>
              <a:path w="678179" h="676910">
                <a:moveTo>
                  <a:pt x="0" y="338327"/>
                </a:moveTo>
                <a:lnTo>
                  <a:pt x="3095" y="292418"/>
                </a:lnTo>
                <a:lnTo>
                  <a:pt x="12112" y="248386"/>
                </a:lnTo>
                <a:lnTo>
                  <a:pt x="26647" y="206634"/>
                </a:lnTo>
                <a:lnTo>
                  <a:pt x="46295" y="167566"/>
                </a:lnTo>
                <a:lnTo>
                  <a:pt x="70653" y="131585"/>
                </a:lnTo>
                <a:lnTo>
                  <a:pt x="99317" y="99093"/>
                </a:lnTo>
                <a:lnTo>
                  <a:pt x="131882" y="70494"/>
                </a:lnTo>
                <a:lnTo>
                  <a:pt x="167944" y="46191"/>
                </a:lnTo>
                <a:lnTo>
                  <a:pt x="207100" y="26587"/>
                </a:lnTo>
                <a:lnTo>
                  <a:pt x="248946" y="12085"/>
                </a:lnTo>
                <a:lnTo>
                  <a:pt x="293077" y="3088"/>
                </a:lnTo>
                <a:lnTo>
                  <a:pt x="339090" y="0"/>
                </a:lnTo>
                <a:lnTo>
                  <a:pt x="385102" y="3088"/>
                </a:lnTo>
                <a:lnTo>
                  <a:pt x="429233" y="12085"/>
                </a:lnTo>
                <a:lnTo>
                  <a:pt x="471079" y="26587"/>
                </a:lnTo>
                <a:lnTo>
                  <a:pt x="510235" y="46191"/>
                </a:lnTo>
                <a:lnTo>
                  <a:pt x="546297" y="70494"/>
                </a:lnTo>
                <a:lnTo>
                  <a:pt x="578862" y="99093"/>
                </a:lnTo>
                <a:lnTo>
                  <a:pt x="607526" y="131585"/>
                </a:lnTo>
                <a:lnTo>
                  <a:pt x="631884" y="167566"/>
                </a:lnTo>
                <a:lnTo>
                  <a:pt x="651532" y="206634"/>
                </a:lnTo>
                <a:lnTo>
                  <a:pt x="666067" y="248386"/>
                </a:lnTo>
                <a:lnTo>
                  <a:pt x="675084" y="292418"/>
                </a:lnTo>
                <a:lnTo>
                  <a:pt x="678180" y="338327"/>
                </a:lnTo>
                <a:lnTo>
                  <a:pt x="675084" y="384237"/>
                </a:lnTo>
                <a:lnTo>
                  <a:pt x="666067" y="428269"/>
                </a:lnTo>
                <a:lnTo>
                  <a:pt x="651532" y="470021"/>
                </a:lnTo>
                <a:lnTo>
                  <a:pt x="631884" y="509089"/>
                </a:lnTo>
                <a:lnTo>
                  <a:pt x="607526" y="545070"/>
                </a:lnTo>
                <a:lnTo>
                  <a:pt x="578862" y="577562"/>
                </a:lnTo>
                <a:lnTo>
                  <a:pt x="546297" y="606161"/>
                </a:lnTo>
                <a:lnTo>
                  <a:pt x="510235" y="630464"/>
                </a:lnTo>
                <a:lnTo>
                  <a:pt x="471079" y="650068"/>
                </a:lnTo>
                <a:lnTo>
                  <a:pt x="429233" y="664570"/>
                </a:lnTo>
                <a:lnTo>
                  <a:pt x="385102" y="673567"/>
                </a:lnTo>
                <a:lnTo>
                  <a:pt x="339090" y="676655"/>
                </a:lnTo>
                <a:lnTo>
                  <a:pt x="293077" y="673567"/>
                </a:lnTo>
                <a:lnTo>
                  <a:pt x="248946" y="664570"/>
                </a:lnTo>
                <a:lnTo>
                  <a:pt x="207100" y="650068"/>
                </a:lnTo>
                <a:lnTo>
                  <a:pt x="167944" y="630464"/>
                </a:lnTo>
                <a:lnTo>
                  <a:pt x="131882" y="606161"/>
                </a:lnTo>
                <a:lnTo>
                  <a:pt x="99317" y="577562"/>
                </a:lnTo>
                <a:lnTo>
                  <a:pt x="70653" y="545070"/>
                </a:lnTo>
                <a:lnTo>
                  <a:pt x="46295" y="509089"/>
                </a:lnTo>
                <a:lnTo>
                  <a:pt x="26647" y="470021"/>
                </a:lnTo>
                <a:lnTo>
                  <a:pt x="12112" y="428269"/>
                </a:lnTo>
                <a:lnTo>
                  <a:pt x="3095" y="384237"/>
                </a:lnTo>
                <a:lnTo>
                  <a:pt x="0" y="338327"/>
                </a:lnTo>
                <a:close/>
              </a:path>
            </a:pathLst>
          </a:custGeom>
          <a:ln w="9525">
            <a:solidFill>
              <a:srgbClr val="FFFFFF"/>
            </a:solidFill>
          </a:ln>
        </p:spPr>
        <p:txBody>
          <a:bodyPr wrap="square" lIns="0" tIns="0" rIns="0" bIns="0" rtlCol="0"/>
          <a:lstStyle/>
          <a:p>
            <a:endParaRPr/>
          </a:p>
        </p:txBody>
      </p:sp>
      <p:sp>
        <p:nvSpPr>
          <p:cNvPr id="16" name="object 16"/>
          <p:cNvSpPr/>
          <p:nvPr/>
        </p:nvSpPr>
        <p:spPr>
          <a:xfrm>
            <a:off x="3486911" y="5891784"/>
            <a:ext cx="5024627" cy="684275"/>
          </a:xfrm>
          <a:prstGeom prst="rect">
            <a:avLst/>
          </a:prstGeom>
          <a:blipFill>
            <a:blip r:embed="rId9" cstate="print"/>
            <a:stretch>
              <a:fillRect/>
            </a:stretch>
          </a:blipFill>
        </p:spPr>
        <p:txBody>
          <a:bodyPr wrap="square" lIns="0" tIns="0" rIns="0" bIns="0" rtlCol="0"/>
          <a:lstStyle/>
          <a:p>
            <a:endParaRPr/>
          </a:p>
        </p:txBody>
      </p:sp>
      <p:sp>
        <p:nvSpPr>
          <p:cNvPr id="18" name="object 18"/>
          <p:cNvSpPr/>
          <p:nvPr/>
        </p:nvSpPr>
        <p:spPr>
          <a:xfrm>
            <a:off x="3151632" y="5894832"/>
            <a:ext cx="678179" cy="678179"/>
          </a:xfrm>
          <a:prstGeom prst="rect">
            <a:avLst/>
          </a:prstGeom>
          <a:blipFill>
            <a:blip r:embed="rId10" cstate="print"/>
            <a:stretch>
              <a:fillRect/>
            </a:stretch>
          </a:blipFill>
        </p:spPr>
        <p:txBody>
          <a:bodyPr wrap="square" lIns="0" tIns="0" rIns="0" bIns="0" rtlCol="0"/>
          <a:lstStyle/>
          <a:p>
            <a:endParaRPr/>
          </a:p>
        </p:txBody>
      </p:sp>
      <p:sp>
        <p:nvSpPr>
          <p:cNvPr id="19" name="object 19"/>
          <p:cNvSpPr/>
          <p:nvPr/>
        </p:nvSpPr>
        <p:spPr>
          <a:xfrm>
            <a:off x="3151632" y="5894832"/>
            <a:ext cx="678180" cy="678180"/>
          </a:xfrm>
          <a:custGeom>
            <a:avLst/>
            <a:gdLst/>
            <a:ahLst/>
            <a:cxnLst/>
            <a:rect l="l" t="t" r="r" b="b"/>
            <a:pathLst>
              <a:path w="678179" h="678179">
                <a:moveTo>
                  <a:pt x="0" y="339090"/>
                </a:moveTo>
                <a:lnTo>
                  <a:pt x="3095" y="293077"/>
                </a:lnTo>
                <a:lnTo>
                  <a:pt x="12112" y="248946"/>
                </a:lnTo>
                <a:lnTo>
                  <a:pt x="26647" y="207100"/>
                </a:lnTo>
                <a:lnTo>
                  <a:pt x="46295" y="167944"/>
                </a:lnTo>
                <a:lnTo>
                  <a:pt x="70653" y="131882"/>
                </a:lnTo>
                <a:lnTo>
                  <a:pt x="99317" y="99317"/>
                </a:lnTo>
                <a:lnTo>
                  <a:pt x="131882" y="70653"/>
                </a:lnTo>
                <a:lnTo>
                  <a:pt x="167944" y="46295"/>
                </a:lnTo>
                <a:lnTo>
                  <a:pt x="207100" y="26647"/>
                </a:lnTo>
                <a:lnTo>
                  <a:pt x="248946" y="12112"/>
                </a:lnTo>
                <a:lnTo>
                  <a:pt x="293077" y="3095"/>
                </a:lnTo>
                <a:lnTo>
                  <a:pt x="339090" y="0"/>
                </a:lnTo>
                <a:lnTo>
                  <a:pt x="385102" y="3095"/>
                </a:lnTo>
                <a:lnTo>
                  <a:pt x="429233" y="12112"/>
                </a:lnTo>
                <a:lnTo>
                  <a:pt x="471079" y="26647"/>
                </a:lnTo>
                <a:lnTo>
                  <a:pt x="510235" y="46295"/>
                </a:lnTo>
                <a:lnTo>
                  <a:pt x="546297" y="70653"/>
                </a:lnTo>
                <a:lnTo>
                  <a:pt x="578862" y="99317"/>
                </a:lnTo>
                <a:lnTo>
                  <a:pt x="607526" y="131882"/>
                </a:lnTo>
                <a:lnTo>
                  <a:pt x="631884" y="167944"/>
                </a:lnTo>
                <a:lnTo>
                  <a:pt x="651532" y="207100"/>
                </a:lnTo>
                <a:lnTo>
                  <a:pt x="666067" y="248946"/>
                </a:lnTo>
                <a:lnTo>
                  <a:pt x="675084" y="293077"/>
                </a:lnTo>
                <a:lnTo>
                  <a:pt x="678180" y="339090"/>
                </a:lnTo>
                <a:lnTo>
                  <a:pt x="675084" y="385102"/>
                </a:lnTo>
                <a:lnTo>
                  <a:pt x="666067" y="429233"/>
                </a:lnTo>
                <a:lnTo>
                  <a:pt x="651532" y="471079"/>
                </a:lnTo>
                <a:lnTo>
                  <a:pt x="631884" y="510235"/>
                </a:lnTo>
                <a:lnTo>
                  <a:pt x="607526" y="546297"/>
                </a:lnTo>
                <a:lnTo>
                  <a:pt x="578862" y="578862"/>
                </a:lnTo>
                <a:lnTo>
                  <a:pt x="546297" y="607526"/>
                </a:lnTo>
                <a:lnTo>
                  <a:pt x="510235" y="631884"/>
                </a:lnTo>
                <a:lnTo>
                  <a:pt x="471079" y="651532"/>
                </a:lnTo>
                <a:lnTo>
                  <a:pt x="429233" y="666067"/>
                </a:lnTo>
                <a:lnTo>
                  <a:pt x="385102" y="675084"/>
                </a:lnTo>
                <a:lnTo>
                  <a:pt x="339090" y="678180"/>
                </a:lnTo>
                <a:lnTo>
                  <a:pt x="293077" y="675084"/>
                </a:lnTo>
                <a:lnTo>
                  <a:pt x="248946" y="666067"/>
                </a:lnTo>
                <a:lnTo>
                  <a:pt x="207100" y="651532"/>
                </a:lnTo>
                <a:lnTo>
                  <a:pt x="167944" y="631884"/>
                </a:lnTo>
                <a:lnTo>
                  <a:pt x="131882" y="607526"/>
                </a:lnTo>
                <a:lnTo>
                  <a:pt x="99317" y="578862"/>
                </a:lnTo>
                <a:lnTo>
                  <a:pt x="70653" y="546297"/>
                </a:lnTo>
                <a:lnTo>
                  <a:pt x="46295" y="510235"/>
                </a:lnTo>
                <a:lnTo>
                  <a:pt x="26647" y="471079"/>
                </a:lnTo>
                <a:lnTo>
                  <a:pt x="12112" y="429233"/>
                </a:lnTo>
                <a:lnTo>
                  <a:pt x="3095" y="385102"/>
                </a:lnTo>
                <a:lnTo>
                  <a:pt x="0" y="339090"/>
                </a:lnTo>
                <a:close/>
              </a:path>
            </a:pathLst>
          </a:custGeom>
          <a:ln w="9525">
            <a:solidFill>
              <a:srgbClr val="FFFFFF"/>
            </a:solidFill>
          </a:ln>
        </p:spPr>
        <p:txBody>
          <a:bodyPr wrap="square" lIns="0" tIns="0" rIns="0" bIns="0" rtlCol="0"/>
          <a:lstStyle/>
          <a:p>
            <a:endParaRPr/>
          </a:p>
        </p:txBody>
      </p:sp>
      <p:sp>
        <p:nvSpPr>
          <p:cNvPr id="20" name="object 20"/>
          <p:cNvSpPr/>
          <p:nvPr/>
        </p:nvSpPr>
        <p:spPr>
          <a:xfrm>
            <a:off x="10457953" y="5876545"/>
            <a:ext cx="1709926" cy="981455"/>
          </a:xfrm>
          <a:prstGeom prst="rect">
            <a:avLst/>
          </a:prstGeom>
          <a:blipFill>
            <a:blip r:embed="rId11" cstate="print"/>
            <a:stretch>
              <a:fillRect/>
            </a:stretch>
          </a:blipFill>
        </p:spPr>
        <p:txBody>
          <a:bodyPr wrap="square" lIns="0" tIns="0" rIns="0" bIns="0" rtlCol="0"/>
          <a:lstStyle/>
          <a:p>
            <a:endParaRPr/>
          </a:p>
        </p:txBody>
      </p:sp>
      <p:graphicFrame>
        <p:nvGraphicFramePr>
          <p:cNvPr id="22" name="object 17">
            <a:extLst>
              <a:ext uri="{FF2B5EF4-FFF2-40B4-BE49-F238E27FC236}">
                <a16:creationId xmlns:a16="http://schemas.microsoft.com/office/drawing/2014/main" id="{34D6172A-F965-8D79-0F79-6B8C0D90BC8B}"/>
              </a:ext>
            </a:extLst>
          </p:cNvPr>
          <p:cNvGraphicFramePr/>
          <p:nvPr>
            <p:extLst>
              <p:ext uri="{D42A27DB-BD31-4B8C-83A1-F6EECF244321}">
                <p14:modId xmlns:p14="http://schemas.microsoft.com/office/powerpoint/2010/main" val="1458815692"/>
              </p:ext>
            </p:extLst>
          </p:nvPr>
        </p:nvGraphicFramePr>
        <p:xfrm>
          <a:off x="2043809" y="1600200"/>
          <a:ext cx="7910830" cy="540893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1" name="TextBox 20">
            <a:extLst>
              <a:ext uri="{FF2B5EF4-FFF2-40B4-BE49-F238E27FC236}">
                <a16:creationId xmlns:a16="http://schemas.microsoft.com/office/drawing/2014/main" id="{9288EFF3-0DF3-FB1D-5A6B-2E82AD674CA2}"/>
              </a:ext>
            </a:extLst>
          </p:cNvPr>
          <p:cNvSpPr txBox="1"/>
          <p:nvPr/>
        </p:nvSpPr>
        <p:spPr>
          <a:xfrm>
            <a:off x="4419600" y="5010911"/>
            <a:ext cx="419100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98416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0FF1AD1-E426-02DD-053D-D3833D76DF56}"/>
              </a:ext>
            </a:extLst>
          </p:cNvPr>
          <p:cNvSpPr>
            <a:spLocks noGrp="1"/>
          </p:cNvSpPr>
          <p:nvPr>
            <p:ph type="title"/>
          </p:nvPr>
        </p:nvSpPr>
        <p:spPr>
          <a:xfrm>
            <a:off x="826396" y="586855"/>
            <a:ext cx="4230100" cy="3387497"/>
          </a:xfrm>
        </p:spPr>
        <p:txBody>
          <a:bodyPr anchor="b">
            <a:normAutofit/>
          </a:bodyPr>
          <a:lstStyle/>
          <a:p>
            <a:pPr marL="0" indent="0" algn="r"/>
            <a:r>
              <a:rPr lang="en-US" sz="4000">
                <a:solidFill>
                  <a:srgbClr val="FFFFFF"/>
                </a:solidFill>
              </a:rPr>
              <a:t>BENEFITS OF TPS</a:t>
            </a:r>
          </a:p>
        </p:txBody>
      </p:sp>
      <p:sp>
        <p:nvSpPr>
          <p:cNvPr id="3" name="Text Placeholder 2">
            <a:extLst>
              <a:ext uri="{FF2B5EF4-FFF2-40B4-BE49-F238E27FC236}">
                <a16:creationId xmlns:a16="http://schemas.microsoft.com/office/drawing/2014/main" id="{D4A707DA-1ABD-985D-3B65-40D458B1FC28}"/>
              </a:ext>
            </a:extLst>
          </p:cNvPr>
          <p:cNvSpPr>
            <a:spLocks noGrp="1"/>
          </p:cNvSpPr>
          <p:nvPr>
            <p:ph type="body" idx="1"/>
          </p:nvPr>
        </p:nvSpPr>
        <p:spPr>
          <a:xfrm>
            <a:off x="5715000" y="649480"/>
            <a:ext cx="6485142" cy="5546047"/>
          </a:xfrm>
        </p:spPr>
        <p:txBody>
          <a:bodyPr anchor="ctr">
            <a:normAutofit/>
          </a:bodyPr>
          <a:lstStyle/>
          <a:p>
            <a:pPr>
              <a:lnSpc>
                <a:spcPct val="90000"/>
              </a:lnSpc>
              <a:spcAft>
                <a:spcPts val="600"/>
              </a:spcAft>
            </a:pPr>
            <a:r>
              <a:rPr lang="en-US" dirty="0">
                <a:solidFill>
                  <a:schemeClr val="tx2"/>
                </a:solidFill>
              </a:rPr>
              <a:t>During a designated period, individuals who are TPS beneficiaries or who are found preliminarily eligible for TPS upon initial review of their cases (prima facie eligible):</a:t>
            </a:r>
          </a:p>
          <a:p>
            <a:pPr marL="285750" indent="-285750">
              <a:lnSpc>
                <a:spcPct val="90000"/>
              </a:lnSpc>
              <a:spcAft>
                <a:spcPts val="600"/>
              </a:spcAft>
              <a:buFont typeface="Arial" panose="020B0604020202020204" pitchFamily="34" charset="0"/>
              <a:buChar char="•"/>
            </a:pPr>
            <a:endParaRPr lang="en-US" dirty="0">
              <a:solidFill>
                <a:schemeClr val="tx2"/>
              </a:solidFill>
            </a:endParaRPr>
          </a:p>
          <a:p>
            <a:pPr marL="285750" indent="-285750">
              <a:lnSpc>
                <a:spcPct val="90000"/>
              </a:lnSpc>
              <a:spcAft>
                <a:spcPts val="600"/>
              </a:spcAft>
              <a:buFont typeface="Arial" panose="020B0604020202020204" pitchFamily="34" charset="0"/>
              <a:buChar char="•"/>
            </a:pPr>
            <a:r>
              <a:rPr lang="en-US" dirty="0">
                <a:solidFill>
                  <a:schemeClr val="tx2"/>
                </a:solidFill>
              </a:rPr>
              <a:t>Are not removable (cannot be deported) from the United States</a:t>
            </a:r>
          </a:p>
          <a:p>
            <a:pPr marL="285750" indent="-285750">
              <a:lnSpc>
                <a:spcPct val="90000"/>
              </a:lnSpc>
              <a:spcAft>
                <a:spcPts val="600"/>
              </a:spcAft>
              <a:buFont typeface="Arial" panose="020B0604020202020204" pitchFamily="34" charset="0"/>
              <a:buChar char="•"/>
            </a:pPr>
            <a:r>
              <a:rPr lang="en-US" dirty="0">
                <a:solidFill>
                  <a:schemeClr val="tx2"/>
                </a:solidFill>
              </a:rPr>
              <a:t>Can obtain an employment authorization document (EAD)</a:t>
            </a:r>
          </a:p>
          <a:p>
            <a:pPr marL="285750" indent="-285750">
              <a:lnSpc>
                <a:spcPct val="90000"/>
              </a:lnSpc>
              <a:spcAft>
                <a:spcPts val="600"/>
              </a:spcAft>
              <a:buFont typeface="Arial" panose="020B0604020202020204" pitchFamily="34" charset="0"/>
              <a:buChar char="•"/>
            </a:pPr>
            <a:r>
              <a:rPr lang="en-US" dirty="0">
                <a:solidFill>
                  <a:schemeClr val="tx2"/>
                </a:solidFill>
              </a:rPr>
              <a:t>May be granted travel authorization</a:t>
            </a:r>
          </a:p>
          <a:p>
            <a:pPr>
              <a:lnSpc>
                <a:spcPct val="90000"/>
              </a:lnSpc>
              <a:spcAft>
                <a:spcPts val="600"/>
              </a:spcAft>
            </a:pPr>
            <a:endParaRPr lang="en-US" dirty="0">
              <a:solidFill>
                <a:schemeClr val="tx2"/>
              </a:solidFill>
            </a:endParaRPr>
          </a:p>
          <a:p>
            <a:pPr>
              <a:lnSpc>
                <a:spcPct val="90000"/>
              </a:lnSpc>
              <a:spcAft>
                <a:spcPts val="600"/>
              </a:spcAft>
            </a:pPr>
            <a:r>
              <a:rPr lang="en-US" dirty="0">
                <a:solidFill>
                  <a:schemeClr val="tx2"/>
                </a:solidFill>
              </a:rPr>
              <a:t>Once granted TPS, an individual also cannot be detained by DHS on the basis of his or her immigration status in the United States.</a:t>
            </a:r>
          </a:p>
          <a:p>
            <a:pPr>
              <a:lnSpc>
                <a:spcPct val="90000"/>
              </a:lnSpc>
              <a:spcAft>
                <a:spcPts val="600"/>
              </a:spcAft>
            </a:pPr>
            <a:endParaRPr lang="en-US" dirty="0">
              <a:solidFill>
                <a:schemeClr val="tx2"/>
              </a:solidFill>
            </a:endParaRPr>
          </a:p>
          <a:p>
            <a:pPr marL="0" indent="0">
              <a:buNone/>
            </a:pPr>
            <a:endParaRPr lang="en-US" altLang="en-US" dirty="0">
              <a:latin typeface="Aptos" panose="020B0004020202020204" pitchFamily="34" charset="0"/>
              <a:ea typeface="Tahoma" panose="020B0604030504040204" pitchFamily="34" charset="0"/>
              <a:cs typeface="Tahoma" panose="020B0604030504040204" pitchFamily="34" charset="0"/>
            </a:endParaRPr>
          </a:p>
          <a:p>
            <a:pPr marL="0" indent="0">
              <a:buNone/>
            </a:pPr>
            <a:r>
              <a:rPr lang="en-US" altLang="en-US" dirty="0">
                <a:latin typeface="Aptos" panose="020B0004020202020204" pitchFamily="34" charset="0"/>
                <a:ea typeface="Tahoma" panose="020B0604030504040204" pitchFamily="34" charset="0"/>
                <a:cs typeface="Tahoma" panose="020B0604030504040204" pitchFamily="34" charset="0"/>
              </a:rPr>
              <a:t>Risks:</a:t>
            </a:r>
          </a:p>
          <a:p>
            <a:pPr marL="460375"/>
            <a:r>
              <a:rPr lang="en-US" altLang="en-US" dirty="0">
                <a:latin typeface="Aptos" panose="020B0004020202020204" pitchFamily="34" charset="0"/>
                <a:ea typeface="Tahoma" panose="020B0604030504040204" pitchFamily="34" charset="0"/>
                <a:cs typeface="Tahoma" panose="020B0604030504040204" pitchFamily="34" charset="0"/>
              </a:rPr>
              <a:t>If the TPS application is denied, an applicant may be referred to removal proceedings which may lead to detention and removal.</a:t>
            </a:r>
          </a:p>
          <a:p>
            <a:pPr>
              <a:lnSpc>
                <a:spcPct val="90000"/>
              </a:lnSpc>
              <a:spcAft>
                <a:spcPts val="600"/>
              </a:spcAft>
            </a:pPr>
            <a:endParaRPr lang="en-US" sz="1600" dirty="0">
              <a:solidFill>
                <a:schemeClr val="tx2"/>
              </a:solidFill>
            </a:endParaRPr>
          </a:p>
          <a:p>
            <a:pPr>
              <a:lnSpc>
                <a:spcPct val="90000"/>
              </a:lnSpc>
              <a:spcAft>
                <a:spcPts val="600"/>
              </a:spcAft>
            </a:pPr>
            <a:endParaRPr lang="en-US" sz="1600" dirty="0">
              <a:solidFill>
                <a:schemeClr val="tx2"/>
              </a:solidFill>
            </a:endParaRPr>
          </a:p>
          <a:p>
            <a:pPr>
              <a:lnSpc>
                <a:spcPct val="90000"/>
              </a:lnSpc>
              <a:spcAft>
                <a:spcPts val="600"/>
              </a:spcAft>
            </a:pPr>
            <a:r>
              <a:rPr lang="en-US" sz="1600" dirty="0">
                <a:solidFill>
                  <a:schemeClr val="tx2"/>
                </a:solidFill>
              </a:rPr>
              <a:t>	</a:t>
            </a:r>
            <a:endParaRPr lang="en-US" sz="1600" dirty="0"/>
          </a:p>
        </p:txBody>
      </p:sp>
    </p:spTree>
    <p:extLst>
      <p:ext uri="{BB962C8B-B14F-4D97-AF65-F5344CB8AC3E}">
        <p14:creationId xmlns:p14="http://schemas.microsoft.com/office/powerpoint/2010/main" val="517590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482B5-B742-4FEF-DB13-87DFE7F9975C}"/>
              </a:ext>
            </a:extLst>
          </p:cNvPr>
          <p:cNvSpPr>
            <a:spLocks noGrp="1"/>
          </p:cNvSpPr>
          <p:nvPr>
            <p:ph type="title"/>
          </p:nvPr>
        </p:nvSpPr>
        <p:spPr>
          <a:xfrm>
            <a:off x="1562100" y="304800"/>
            <a:ext cx="9067800" cy="1107996"/>
          </a:xfrm>
        </p:spPr>
        <p:txBody>
          <a:bodyPr/>
          <a:lstStyle/>
          <a:p>
            <a:pPr algn="ctr"/>
            <a:r>
              <a:rPr lang="en-US" dirty="0"/>
              <a:t>FACTS ABOUT TPS</a:t>
            </a:r>
          </a:p>
        </p:txBody>
      </p:sp>
      <p:sp>
        <p:nvSpPr>
          <p:cNvPr id="3" name="Text Placeholder 2">
            <a:extLst>
              <a:ext uri="{FF2B5EF4-FFF2-40B4-BE49-F238E27FC236}">
                <a16:creationId xmlns:a16="http://schemas.microsoft.com/office/drawing/2014/main" id="{350EB67C-A5F9-E90D-4001-EE21BA7505E4}"/>
              </a:ext>
            </a:extLst>
          </p:cNvPr>
          <p:cNvSpPr>
            <a:spLocks noGrp="1"/>
          </p:cNvSpPr>
          <p:nvPr>
            <p:ph type="body" idx="1"/>
          </p:nvPr>
        </p:nvSpPr>
        <p:spPr>
          <a:xfrm>
            <a:off x="914400" y="2209800"/>
            <a:ext cx="10126850" cy="4216539"/>
          </a:xfrm>
        </p:spPr>
        <p:txBody>
          <a:bodyPr/>
          <a:lstStyle/>
          <a:p>
            <a:r>
              <a:rPr lang="en-US" altLang="en-US" sz="2400" dirty="0">
                <a:solidFill>
                  <a:schemeClr val="tx2"/>
                </a:solidFill>
                <a:latin typeface="Aptos" panose="020B0004020202020204" pitchFamily="34" charset="0"/>
              </a:rPr>
              <a:t>TPS is a temporary benefit that does not lead to lawful permanent resident status or give any other immigration status. However, registration for TPS does not prevent an individual from:</a:t>
            </a:r>
          </a:p>
          <a:p>
            <a:pPr marL="0" indent="0">
              <a:buNone/>
            </a:pPr>
            <a:endParaRPr lang="en-US" altLang="en-US" sz="2400" dirty="0">
              <a:solidFill>
                <a:schemeClr val="tx2"/>
              </a:solidFill>
              <a:latin typeface="Aptos" panose="020B0004020202020204" pitchFamily="34" charset="0"/>
            </a:endParaRPr>
          </a:p>
          <a:p>
            <a:pPr marL="285750" lvl="1" indent="-285750">
              <a:buFont typeface="Arial" panose="020B0604020202020204" pitchFamily="34" charset="0"/>
              <a:buChar char="•"/>
            </a:pPr>
            <a:r>
              <a:rPr lang="en-US" altLang="en-US" sz="2400" dirty="0">
                <a:solidFill>
                  <a:schemeClr val="tx2"/>
                </a:solidFill>
                <a:latin typeface="Aptos" panose="020B0004020202020204" pitchFamily="34" charset="0"/>
              </a:rPr>
              <a:t>Applying for nonimmigrant status</a:t>
            </a:r>
          </a:p>
          <a:p>
            <a:pPr marL="285750" lvl="1" indent="-285750">
              <a:buFont typeface="Arial" panose="020B0604020202020204" pitchFamily="34" charset="0"/>
              <a:buChar char="•"/>
            </a:pPr>
            <a:r>
              <a:rPr lang="en-US" altLang="en-US" sz="2400" dirty="0">
                <a:solidFill>
                  <a:schemeClr val="tx2"/>
                </a:solidFill>
                <a:latin typeface="Aptos" panose="020B0004020202020204" pitchFamily="34" charset="0"/>
              </a:rPr>
              <a:t>Applying for adjustment of status based on an immigrant petition</a:t>
            </a:r>
          </a:p>
          <a:p>
            <a:pPr marL="285750" lvl="1" indent="-285750">
              <a:buFont typeface="Arial" panose="020B0604020202020204" pitchFamily="34" charset="0"/>
              <a:buChar char="•"/>
            </a:pPr>
            <a:r>
              <a:rPr lang="en-US" altLang="en-US" sz="2400" dirty="0">
                <a:solidFill>
                  <a:schemeClr val="tx2"/>
                </a:solidFill>
                <a:latin typeface="Aptos" panose="020B0004020202020204" pitchFamily="34" charset="0"/>
              </a:rPr>
              <a:t>Applying for any other immigration benefit or protection for which s/he may be eligible</a:t>
            </a:r>
          </a:p>
          <a:p>
            <a:pPr marL="0" indent="0">
              <a:buNone/>
            </a:pPr>
            <a:endParaRPr lang="en-US" altLang="en-US" sz="1600" dirty="0">
              <a:latin typeface="Aptos" panose="020B0004020202020204" pitchFamily="34" charset="0"/>
              <a:ea typeface="Tahoma" panose="020B0604030504040204" pitchFamily="34" charset="0"/>
              <a:cs typeface="Tahoma" panose="020B0604030504040204" pitchFamily="34" charset="0"/>
            </a:endParaRPr>
          </a:p>
          <a:p>
            <a:pPr marL="0" indent="0">
              <a:buNone/>
            </a:pPr>
            <a:r>
              <a:rPr lang="en-US" altLang="en-US" sz="1600" dirty="0">
                <a:latin typeface="Aptos" panose="020B0004020202020204" pitchFamily="34" charset="0"/>
                <a:ea typeface="Tahoma" panose="020B0604030504040204" pitchFamily="34" charset="0"/>
                <a:cs typeface="Tahoma" panose="020B0604030504040204" pitchFamily="34" charset="0"/>
              </a:rPr>
              <a:t>Risks:</a:t>
            </a:r>
          </a:p>
          <a:p>
            <a:pPr marL="460375"/>
            <a:r>
              <a:rPr lang="en-US" altLang="en-US" sz="1600" dirty="0">
                <a:latin typeface="Aptos" panose="020B0004020202020204" pitchFamily="34" charset="0"/>
                <a:ea typeface="Tahoma" panose="020B0604030504040204" pitchFamily="34" charset="0"/>
                <a:cs typeface="Tahoma" panose="020B0604030504040204" pitchFamily="34" charset="0"/>
              </a:rPr>
              <a:t>If the TPS application is denied, an applicant may be referred to removal proceedings which may lead to detention and removal.</a:t>
            </a:r>
          </a:p>
          <a:p>
            <a:endParaRPr lang="en-US" dirty="0"/>
          </a:p>
        </p:txBody>
      </p:sp>
    </p:spTree>
    <p:extLst>
      <p:ext uri="{BB962C8B-B14F-4D97-AF65-F5344CB8AC3E}">
        <p14:creationId xmlns:p14="http://schemas.microsoft.com/office/powerpoint/2010/main" val="39935881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232A0B-83BD-AFA7-EE6A-41129371D34D}"/>
              </a:ext>
            </a:extLst>
          </p:cNvPr>
          <p:cNvSpPr>
            <a:spLocks noGrp="1"/>
          </p:cNvSpPr>
          <p:nvPr>
            <p:ph type="title"/>
          </p:nvPr>
        </p:nvSpPr>
        <p:spPr>
          <a:xfrm>
            <a:off x="6094105" y="802955"/>
            <a:ext cx="4977976" cy="1454051"/>
          </a:xfrm>
        </p:spPr>
        <p:txBody>
          <a:bodyPr>
            <a:normAutofit/>
          </a:bodyPr>
          <a:lstStyle/>
          <a:p>
            <a:r>
              <a:rPr lang="en-US" sz="3600">
                <a:solidFill>
                  <a:schemeClr val="tx2"/>
                </a:solidFill>
              </a:rPr>
              <a:t>TPS ELIGIBILITY</a:t>
            </a:r>
          </a:p>
        </p:txBody>
      </p:sp>
      <p:pic>
        <p:nvPicPr>
          <p:cNvPr id="7" name="Graphic 6" descr="Id Badge">
            <a:extLst>
              <a:ext uri="{FF2B5EF4-FFF2-40B4-BE49-F238E27FC236}">
                <a16:creationId xmlns:a16="http://schemas.microsoft.com/office/drawing/2014/main" id="{53608178-347D-6F50-BC44-C2738C773E2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951" y="1793846"/>
            <a:ext cx="3620021" cy="3620021"/>
          </a:xfrm>
          <a:prstGeom prst="rect">
            <a:avLst/>
          </a:prstGeom>
        </p:spPr>
      </p:pic>
      <p:sp>
        <p:nvSpPr>
          <p:cNvPr id="3" name="Text Placeholder 2">
            <a:extLst>
              <a:ext uri="{FF2B5EF4-FFF2-40B4-BE49-F238E27FC236}">
                <a16:creationId xmlns:a16="http://schemas.microsoft.com/office/drawing/2014/main" id="{3E15961B-C40B-E735-88CF-64AA01CEA26E}"/>
              </a:ext>
            </a:extLst>
          </p:cNvPr>
          <p:cNvSpPr>
            <a:spLocks noGrp="1"/>
          </p:cNvSpPr>
          <p:nvPr>
            <p:ph type="body" idx="1"/>
          </p:nvPr>
        </p:nvSpPr>
        <p:spPr>
          <a:xfrm>
            <a:off x="6090574" y="1793846"/>
            <a:ext cx="4977578" cy="4267125"/>
          </a:xfrm>
        </p:spPr>
        <p:txBody>
          <a:bodyPr anchor="ctr">
            <a:normAutofit fontScale="92500" lnSpcReduction="10000"/>
          </a:bodyPr>
          <a:lstStyle/>
          <a:p>
            <a:pPr>
              <a:lnSpc>
                <a:spcPct val="90000"/>
              </a:lnSpc>
              <a:spcAft>
                <a:spcPts val="600"/>
              </a:spcAft>
            </a:pPr>
            <a:r>
              <a:rPr lang="en-US" sz="1500" dirty="0">
                <a:solidFill>
                  <a:schemeClr val="tx2"/>
                </a:solidFill>
                <a:latin typeface="Arial" panose="020B0604020202020204" pitchFamily="34" charset="0"/>
                <a:ea typeface="Tahoma" panose="020B0604030504040204" pitchFamily="34" charset="0"/>
                <a:cs typeface="Arial" panose="020B0604020202020204" pitchFamily="34" charset="0"/>
              </a:rPr>
              <a:t>To be eligible for TPS, a person must:</a:t>
            </a:r>
          </a:p>
          <a:p>
            <a:pPr>
              <a:lnSpc>
                <a:spcPct val="90000"/>
              </a:lnSpc>
              <a:spcAft>
                <a:spcPts val="600"/>
              </a:spcAft>
            </a:pPr>
            <a:endParaRPr lang="en-US" sz="1500" spc="100" dirty="0">
              <a:solidFill>
                <a:schemeClr val="tx2"/>
              </a:solidFill>
              <a:latin typeface="Arial" panose="020B0604020202020204" pitchFamily="34" charset="0"/>
              <a:ea typeface="Tahoma" panose="020B0604030504040204" pitchFamily="34" charset="0"/>
              <a:cs typeface="Arial" panose="020B0604020202020204" pitchFamily="34" charset="0"/>
            </a:endParaRPr>
          </a:p>
          <a:p>
            <a:pPr marL="514350" indent="-514350" algn="l">
              <a:lnSpc>
                <a:spcPct val="90000"/>
              </a:lnSpc>
              <a:spcAft>
                <a:spcPts val="600"/>
              </a:spcAft>
              <a:buFont typeface="+mj-lt"/>
              <a:buAutoNum type="arabicPeriod"/>
            </a:pPr>
            <a:r>
              <a:rPr lang="en-US" sz="1500" spc="100" dirty="0">
                <a:solidFill>
                  <a:schemeClr val="tx2"/>
                </a:solidFill>
                <a:latin typeface="Arial" panose="020B0604020202020204" pitchFamily="34" charset="0"/>
                <a:ea typeface="Tahoma" panose="020B0604030504040204" pitchFamily="34" charset="0"/>
                <a:cs typeface="Arial" panose="020B0604020202020204" pitchFamily="34" charset="0"/>
              </a:rPr>
              <a:t>Be a national of a TPS-designated country or have last resided in the country as a person w/out a nationality.</a:t>
            </a:r>
          </a:p>
          <a:p>
            <a:pPr marL="342900" indent="-342900" algn="l">
              <a:lnSpc>
                <a:spcPct val="90000"/>
              </a:lnSpc>
              <a:spcAft>
                <a:spcPts val="600"/>
              </a:spcAft>
              <a:buFont typeface="+mj-lt"/>
              <a:buAutoNum type="arabicPeriod"/>
            </a:pPr>
            <a:endParaRPr lang="en-US" sz="1500" spc="100" dirty="0">
              <a:solidFill>
                <a:schemeClr val="tx2"/>
              </a:solidFill>
              <a:latin typeface="Arial" panose="020B0604020202020204" pitchFamily="34" charset="0"/>
              <a:ea typeface="Tahoma" panose="020B0604030504040204" pitchFamily="34" charset="0"/>
              <a:cs typeface="Arial" panose="020B0604020202020204" pitchFamily="34" charset="0"/>
            </a:endParaRPr>
          </a:p>
          <a:p>
            <a:pPr marL="514350" indent="-514350" algn="l">
              <a:lnSpc>
                <a:spcPct val="90000"/>
              </a:lnSpc>
              <a:spcAft>
                <a:spcPts val="600"/>
              </a:spcAft>
              <a:buFont typeface="+mj-lt"/>
              <a:buAutoNum type="arabicPeriod"/>
            </a:pPr>
            <a:r>
              <a:rPr lang="en-US" sz="1500" spc="100" dirty="0">
                <a:solidFill>
                  <a:schemeClr val="tx2"/>
                </a:solidFill>
                <a:latin typeface="Arial" panose="020B0604020202020204" pitchFamily="34" charset="0"/>
                <a:ea typeface="Tahoma" panose="020B0604030504040204" pitchFamily="34" charset="0"/>
                <a:cs typeface="Arial" panose="020B0604020202020204" pitchFamily="34" charset="0"/>
              </a:rPr>
              <a:t>Apply for TPS during the open initial registration or re-registration period or be eligible for late initial filing.</a:t>
            </a:r>
          </a:p>
          <a:p>
            <a:pPr marL="342900" indent="-342900" algn="l">
              <a:lnSpc>
                <a:spcPct val="90000"/>
              </a:lnSpc>
              <a:spcAft>
                <a:spcPts val="600"/>
              </a:spcAft>
              <a:buFont typeface="+mj-lt"/>
              <a:buAutoNum type="arabicPeriod"/>
            </a:pPr>
            <a:endParaRPr lang="en-US" sz="1500" spc="100" dirty="0">
              <a:solidFill>
                <a:schemeClr val="tx2"/>
              </a:solidFill>
              <a:latin typeface="Arial" panose="020B0604020202020204" pitchFamily="34" charset="0"/>
              <a:ea typeface="Tahoma" panose="020B0604030504040204" pitchFamily="34" charset="0"/>
              <a:cs typeface="Arial" panose="020B0604020202020204" pitchFamily="34" charset="0"/>
            </a:endParaRPr>
          </a:p>
          <a:p>
            <a:pPr marL="514350" indent="-514350" algn="l">
              <a:lnSpc>
                <a:spcPct val="90000"/>
              </a:lnSpc>
              <a:spcAft>
                <a:spcPts val="600"/>
              </a:spcAft>
              <a:buFont typeface="+mj-lt"/>
              <a:buAutoNum type="arabicPeriod"/>
            </a:pPr>
            <a:r>
              <a:rPr lang="en-US" sz="1500" spc="100" dirty="0">
                <a:solidFill>
                  <a:schemeClr val="tx2"/>
                </a:solidFill>
                <a:latin typeface="Arial" panose="020B0604020202020204" pitchFamily="34" charset="0"/>
                <a:ea typeface="Tahoma" panose="020B0604030504040204" pitchFamily="34" charset="0"/>
                <a:cs typeface="Arial" panose="020B0604020202020204" pitchFamily="34" charset="0"/>
              </a:rPr>
              <a:t>Have been continuously physically present in the U.S. since the most recent designation date of the country. </a:t>
            </a:r>
          </a:p>
          <a:p>
            <a:pPr marL="342900" indent="-342900" algn="l">
              <a:lnSpc>
                <a:spcPct val="90000"/>
              </a:lnSpc>
              <a:spcAft>
                <a:spcPts val="600"/>
              </a:spcAft>
              <a:buFont typeface="+mj-lt"/>
              <a:buAutoNum type="arabicPeriod"/>
            </a:pPr>
            <a:endParaRPr lang="en-US" sz="1500" spc="100" dirty="0">
              <a:solidFill>
                <a:schemeClr val="tx2"/>
              </a:solidFill>
              <a:latin typeface="Arial" panose="020B0604020202020204" pitchFamily="34" charset="0"/>
              <a:ea typeface="Tahoma" panose="020B0604030504040204" pitchFamily="34" charset="0"/>
              <a:cs typeface="Arial" panose="020B0604020202020204" pitchFamily="34" charset="0"/>
            </a:endParaRPr>
          </a:p>
          <a:p>
            <a:pPr marL="514350" indent="-514350" algn="l">
              <a:lnSpc>
                <a:spcPct val="90000"/>
              </a:lnSpc>
              <a:spcAft>
                <a:spcPts val="600"/>
              </a:spcAft>
              <a:buFont typeface="+mj-lt"/>
              <a:buAutoNum type="arabicPeriod"/>
            </a:pPr>
            <a:r>
              <a:rPr lang="en-US" sz="1500" spc="100" dirty="0">
                <a:solidFill>
                  <a:schemeClr val="tx2"/>
                </a:solidFill>
                <a:latin typeface="Arial" panose="020B0604020202020204" pitchFamily="34" charset="0"/>
                <a:ea typeface="Tahoma" panose="020B0604030504040204" pitchFamily="34" charset="0"/>
                <a:cs typeface="Arial" panose="020B0604020202020204" pitchFamily="34" charset="0"/>
              </a:rPr>
              <a:t>Have been continuously residing in the U.S. since the date specified for the country.</a:t>
            </a:r>
          </a:p>
          <a:p>
            <a:pPr marL="342900" indent="-342900" algn="l">
              <a:lnSpc>
                <a:spcPct val="90000"/>
              </a:lnSpc>
              <a:spcAft>
                <a:spcPts val="600"/>
              </a:spcAft>
              <a:buFont typeface="+mj-lt"/>
              <a:buAutoNum type="arabicPeriod"/>
            </a:pPr>
            <a:endParaRPr lang="en-US" sz="1500" spc="100" dirty="0">
              <a:solidFill>
                <a:schemeClr val="tx2"/>
              </a:solidFill>
              <a:latin typeface="Arial" panose="020B0604020202020204" pitchFamily="34" charset="0"/>
              <a:ea typeface="Tahoma" panose="020B0604030504040204" pitchFamily="34" charset="0"/>
              <a:cs typeface="Arial" panose="020B0604020202020204" pitchFamily="34" charset="0"/>
            </a:endParaRPr>
          </a:p>
          <a:p>
            <a:pPr marL="465138" indent="-465138" algn="l">
              <a:lnSpc>
                <a:spcPct val="90000"/>
              </a:lnSpc>
              <a:buFont typeface="+mj-lt"/>
              <a:buAutoNum type="arabicPeriod"/>
            </a:pPr>
            <a:r>
              <a:rPr lang="en-US" sz="1500" spc="200" dirty="0">
                <a:solidFill>
                  <a:schemeClr val="tx2"/>
                </a:solidFill>
                <a:latin typeface="Arial" panose="020B0604020202020204" pitchFamily="34" charset="0"/>
                <a:ea typeface="Tahoma" panose="020B0604030504040204" pitchFamily="34" charset="0"/>
                <a:cs typeface="Arial" panose="020B0604020202020204" pitchFamily="34" charset="0"/>
              </a:rPr>
              <a:t> Be admissible as an immigrant, with      exceptions.</a:t>
            </a:r>
          </a:p>
          <a:p>
            <a:pPr>
              <a:lnSpc>
                <a:spcPct val="90000"/>
              </a:lnSpc>
              <a:spcAft>
                <a:spcPts val="600"/>
              </a:spcAft>
            </a:pPr>
            <a:endParaRPr lang="en-US" sz="1500" dirty="0">
              <a:solidFill>
                <a:schemeClr val="tx2"/>
              </a:solidFill>
            </a:endParaRPr>
          </a:p>
        </p:txBody>
      </p:sp>
      <p:grpSp>
        <p:nvGrpSpPr>
          <p:cNvPr id="14" name="Group 13">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5" name="Freeform: Shape 14">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066617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A1BE5-A4C4-99F8-313C-8FE26C85F798}"/>
              </a:ext>
            </a:extLst>
          </p:cNvPr>
          <p:cNvSpPr>
            <a:spLocks noGrp="1"/>
          </p:cNvSpPr>
          <p:nvPr>
            <p:ph type="title"/>
          </p:nvPr>
        </p:nvSpPr>
        <p:spPr>
          <a:xfrm>
            <a:off x="1032574" y="18388"/>
            <a:ext cx="10168826" cy="2215991"/>
          </a:xfrm>
        </p:spPr>
        <p:txBody>
          <a:bodyPr/>
          <a:lstStyle/>
          <a:p>
            <a:r>
              <a:rPr lang="en" dirty="0"/>
              <a:t>Countries Currently Designated For TPS</a:t>
            </a:r>
            <a:endParaRPr lang="en-US" dirty="0"/>
          </a:p>
        </p:txBody>
      </p:sp>
      <p:graphicFrame>
        <p:nvGraphicFramePr>
          <p:cNvPr id="5" name="Text Placeholder 2">
            <a:extLst>
              <a:ext uri="{FF2B5EF4-FFF2-40B4-BE49-F238E27FC236}">
                <a16:creationId xmlns:a16="http://schemas.microsoft.com/office/drawing/2014/main" id="{2D34EE01-D3FF-44D5-9C1C-961F2B0F3A0E}"/>
              </a:ext>
            </a:extLst>
          </p:cNvPr>
          <p:cNvGraphicFramePr/>
          <p:nvPr>
            <p:extLst>
              <p:ext uri="{D42A27DB-BD31-4B8C-83A1-F6EECF244321}">
                <p14:modId xmlns:p14="http://schemas.microsoft.com/office/powerpoint/2010/main" val="79177194"/>
              </p:ext>
            </p:extLst>
          </p:nvPr>
        </p:nvGraphicFramePr>
        <p:xfrm>
          <a:off x="1032574" y="2811476"/>
          <a:ext cx="10126850" cy="40010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4789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40" name="Rectangle 39">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232A0B-83BD-AFA7-EE6A-41129371D34D}"/>
              </a:ext>
            </a:extLst>
          </p:cNvPr>
          <p:cNvSpPr>
            <a:spLocks noGrp="1"/>
          </p:cNvSpPr>
          <p:nvPr>
            <p:ph type="title"/>
          </p:nvPr>
        </p:nvSpPr>
        <p:spPr>
          <a:xfrm>
            <a:off x="761803" y="0"/>
            <a:ext cx="4646904" cy="1624520"/>
          </a:xfrm>
        </p:spPr>
        <p:txBody>
          <a:bodyPr anchor="ctr">
            <a:normAutofit/>
          </a:bodyPr>
          <a:lstStyle/>
          <a:p>
            <a:r>
              <a:rPr lang="en-US" sz="3700" dirty="0"/>
              <a:t>Eligibility Requirements for DACA</a:t>
            </a:r>
          </a:p>
        </p:txBody>
      </p:sp>
      <p:sp>
        <p:nvSpPr>
          <p:cNvPr id="3" name="Text Placeholder 2">
            <a:extLst>
              <a:ext uri="{FF2B5EF4-FFF2-40B4-BE49-F238E27FC236}">
                <a16:creationId xmlns:a16="http://schemas.microsoft.com/office/drawing/2014/main" id="{3E15961B-C40B-E735-88CF-64AA01CEA26E}"/>
              </a:ext>
            </a:extLst>
          </p:cNvPr>
          <p:cNvSpPr>
            <a:spLocks noGrp="1"/>
          </p:cNvSpPr>
          <p:nvPr>
            <p:ph type="body" idx="1"/>
          </p:nvPr>
        </p:nvSpPr>
        <p:spPr>
          <a:xfrm>
            <a:off x="76201" y="2514600"/>
            <a:ext cx="5867399" cy="4343400"/>
          </a:xfrm>
        </p:spPr>
        <p:txBody>
          <a:bodyPr anchor="ctr">
            <a:normAutofit fontScale="92500" lnSpcReduction="10000"/>
          </a:bodyPr>
          <a:lstStyle/>
          <a:p>
            <a:pPr marL="285750" indent="-285750">
              <a:lnSpc>
                <a:spcPct val="90000"/>
              </a:lnSpc>
              <a:buFont typeface="Arial" panose="020B0604020202020204" pitchFamily="34" charset="0"/>
              <a:buChar char="•"/>
            </a:pPr>
            <a:r>
              <a:rPr lang="en-US" sz="1400" dirty="0">
                <a:solidFill>
                  <a:schemeClr val="tx2"/>
                </a:solidFill>
                <a:ea typeface="+mn-lt"/>
                <a:cs typeface="+mn-lt"/>
              </a:rPr>
              <a:t>Were under the age of 31 as of June 15, 2012 (that is, you were born on or after June 16, 1981);</a:t>
            </a:r>
          </a:p>
          <a:p>
            <a:pPr>
              <a:lnSpc>
                <a:spcPct val="90000"/>
              </a:lnSpc>
            </a:pPr>
            <a:endParaRPr lang="en-US" sz="1400" dirty="0">
              <a:solidFill>
                <a:schemeClr val="tx2"/>
              </a:solidFill>
            </a:endParaRPr>
          </a:p>
          <a:p>
            <a:pPr marL="285750" indent="-285750">
              <a:lnSpc>
                <a:spcPct val="90000"/>
              </a:lnSpc>
              <a:buFont typeface="Arial" panose="020B0604020202020204" pitchFamily="34" charset="0"/>
              <a:buChar char="•"/>
            </a:pPr>
            <a:r>
              <a:rPr lang="en-US" sz="1400" dirty="0">
                <a:solidFill>
                  <a:schemeClr val="tx2"/>
                </a:solidFill>
                <a:ea typeface="+mn-lt"/>
                <a:cs typeface="+mn-lt"/>
              </a:rPr>
              <a:t>Came to the United States before reaching your 16th birthday;</a:t>
            </a:r>
          </a:p>
          <a:p>
            <a:pPr>
              <a:lnSpc>
                <a:spcPct val="90000"/>
              </a:lnSpc>
            </a:pPr>
            <a:endParaRPr lang="en-US" sz="1400" dirty="0">
              <a:solidFill>
                <a:schemeClr val="tx2"/>
              </a:solidFill>
            </a:endParaRPr>
          </a:p>
          <a:p>
            <a:pPr marL="285750" indent="-285750">
              <a:lnSpc>
                <a:spcPct val="90000"/>
              </a:lnSpc>
              <a:buFont typeface="Arial" panose="020B0604020202020204" pitchFamily="34" charset="0"/>
              <a:buChar char="•"/>
            </a:pPr>
            <a:r>
              <a:rPr lang="en-US" sz="1400" dirty="0">
                <a:solidFill>
                  <a:schemeClr val="tx2"/>
                </a:solidFill>
                <a:ea typeface="+mn-lt"/>
                <a:cs typeface="+mn-lt"/>
              </a:rPr>
              <a:t>Have continuously resided in the United States since June 15, 2007, up to the time of filing your request for DACA;</a:t>
            </a:r>
          </a:p>
          <a:p>
            <a:pPr>
              <a:lnSpc>
                <a:spcPct val="90000"/>
              </a:lnSpc>
            </a:pPr>
            <a:endParaRPr lang="en-US" sz="1400" dirty="0">
              <a:solidFill>
                <a:schemeClr val="tx2"/>
              </a:solidFill>
            </a:endParaRPr>
          </a:p>
          <a:p>
            <a:pPr marL="285750" indent="-285750">
              <a:lnSpc>
                <a:spcPct val="90000"/>
              </a:lnSpc>
              <a:buFont typeface="Arial" panose="020B0604020202020204" pitchFamily="34" charset="0"/>
              <a:buChar char="•"/>
            </a:pPr>
            <a:r>
              <a:rPr lang="en-US" sz="1400" dirty="0">
                <a:solidFill>
                  <a:schemeClr val="tx2"/>
                </a:solidFill>
                <a:ea typeface="+mn-lt"/>
                <a:cs typeface="+mn-lt"/>
              </a:rPr>
              <a:t>Were physically present in the United States on June 15, 2012, and at the time of filing your request for DACA with USCIS;</a:t>
            </a:r>
          </a:p>
          <a:p>
            <a:pPr>
              <a:lnSpc>
                <a:spcPct val="90000"/>
              </a:lnSpc>
            </a:pPr>
            <a:endParaRPr lang="en-US" sz="1400" b="1" i="1" dirty="0">
              <a:solidFill>
                <a:schemeClr val="tx2"/>
              </a:solidFill>
            </a:endParaRPr>
          </a:p>
          <a:p>
            <a:pPr marL="285750" indent="-285750">
              <a:lnSpc>
                <a:spcPct val="90000"/>
              </a:lnSpc>
              <a:buFont typeface="Arial" panose="020B0604020202020204" pitchFamily="34" charset="0"/>
              <a:buChar char="•"/>
            </a:pPr>
            <a:r>
              <a:rPr lang="en-US" sz="1400" b="1" i="1" dirty="0">
                <a:solidFill>
                  <a:schemeClr val="tx2"/>
                </a:solidFill>
                <a:ea typeface="+mn-lt"/>
                <a:cs typeface="+mn-lt"/>
              </a:rPr>
              <a:t>Had no lawful immigration status on June 15, 2012, and at the time of filing your request for DACA, meaning that</a:t>
            </a:r>
            <a:r>
              <a:rPr lang="en-US" sz="1400" dirty="0">
                <a:solidFill>
                  <a:schemeClr val="tx2"/>
                </a:solidFill>
                <a:ea typeface="+mn-lt"/>
                <a:cs typeface="+mn-lt"/>
              </a:rPr>
              <a:t>:</a:t>
            </a:r>
          </a:p>
          <a:p>
            <a:pPr marL="285750" indent="-285750">
              <a:lnSpc>
                <a:spcPct val="90000"/>
              </a:lnSpc>
              <a:buFont typeface="Arial" panose="020B0604020202020204" pitchFamily="34" charset="0"/>
              <a:buChar char="•"/>
            </a:pPr>
            <a:endParaRPr lang="en-US" sz="1400" dirty="0">
              <a:solidFill>
                <a:schemeClr val="tx2"/>
              </a:solidFill>
            </a:endParaRPr>
          </a:p>
          <a:p>
            <a:pPr marL="285750" lvl="1" indent="-285750">
              <a:lnSpc>
                <a:spcPct val="90000"/>
              </a:lnSpc>
              <a:buFont typeface="Arial" panose="020B0604020202020204" pitchFamily="34" charset="0"/>
              <a:buChar char="•"/>
            </a:pPr>
            <a:r>
              <a:rPr lang="en-US" sz="1400" dirty="0">
                <a:solidFill>
                  <a:schemeClr val="tx2"/>
                </a:solidFill>
                <a:ea typeface="+mn-lt"/>
                <a:cs typeface="+mn-lt"/>
              </a:rPr>
              <a:t>You never had a lawful immigration status on or before June 15, 2012, or</a:t>
            </a:r>
          </a:p>
          <a:p>
            <a:pPr marL="0" lvl="1">
              <a:lnSpc>
                <a:spcPct val="90000"/>
              </a:lnSpc>
            </a:pPr>
            <a:endParaRPr lang="en-US" sz="1400" dirty="0">
              <a:solidFill>
                <a:schemeClr val="tx2"/>
              </a:solidFill>
            </a:endParaRPr>
          </a:p>
          <a:p>
            <a:pPr marL="285750" lvl="1" indent="-285750">
              <a:lnSpc>
                <a:spcPct val="90000"/>
              </a:lnSpc>
              <a:buFont typeface="Arial" panose="020B0604020202020204" pitchFamily="34" charset="0"/>
              <a:buChar char="•"/>
            </a:pPr>
            <a:r>
              <a:rPr lang="en-US" sz="1400" dirty="0">
                <a:solidFill>
                  <a:schemeClr val="tx2"/>
                </a:solidFill>
                <a:ea typeface="+mn-lt"/>
                <a:cs typeface="+mn-lt"/>
              </a:rPr>
              <a:t>Any lawful immigration status or parole that you obtained had expired as of June 15, 2012, and</a:t>
            </a:r>
          </a:p>
          <a:p>
            <a:pPr marL="0" lvl="1">
              <a:lnSpc>
                <a:spcPct val="90000"/>
              </a:lnSpc>
            </a:pPr>
            <a:endParaRPr lang="en-US" sz="1400" dirty="0">
              <a:solidFill>
                <a:schemeClr val="tx2"/>
              </a:solidFill>
            </a:endParaRPr>
          </a:p>
          <a:p>
            <a:pPr marL="285750" lvl="1" indent="-285750">
              <a:lnSpc>
                <a:spcPct val="90000"/>
              </a:lnSpc>
              <a:buFont typeface="Arial" panose="020B0604020202020204" pitchFamily="34" charset="0"/>
              <a:buChar char="•"/>
            </a:pPr>
            <a:r>
              <a:rPr lang="en-US" sz="1400" dirty="0">
                <a:solidFill>
                  <a:schemeClr val="tx2"/>
                </a:solidFill>
                <a:ea typeface="+mn-lt"/>
                <a:cs typeface="+mn-lt"/>
              </a:rPr>
              <a:t>Any lawful status that you had after June 15, 2012, expired or otherwise terminated before you submitted your request for DACA;</a:t>
            </a:r>
          </a:p>
          <a:p>
            <a:pPr marL="0" lvl="1">
              <a:lnSpc>
                <a:spcPct val="90000"/>
              </a:lnSpc>
            </a:pPr>
            <a:endParaRPr lang="en-US" sz="1400" dirty="0">
              <a:solidFill>
                <a:schemeClr val="tx2"/>
              </a:solidFill>
            </a:endParaRPr>
          </a:p>
          <a:p>
            <a:pPr marL="285750" indent="-285750">
              <a:lnSpc>
                <a:spcPct val="90000"/>
              </a:lnSpc>
              <a:buFont typeface="Arial" panose="020B0604020202020204" pitchFamily="34" charset="0"/>
              <a:buChar char="•"/>
            </a:pPr>
            <a:r>
              <a:rPr lang="en-US" sz="1400" dirty="0">
                <a:solidFill>
                  <a:schemeClr val="tx2"/>
                </a:solidFill>
                <a:ea typeface="+mn-lt"/>
                <a:cs typeface="+mn-lt"/>
              </a:rPr>
              <a:t>Are currently enrolled in school, have graduated or obtained a certificate of completion from high school, have obtained a General Education Development (GED) certificate, or are an honorably discharged veteran of the </a:t>
            </a:r>
            <a:r>
              <a:rPr lang="en-US" sz="1400" dirty="0">
                <a:ea typeface="+mn-lt"/>
                <a:cs typeface="+mn-lt"/>
              </a:rPr>
              <a:t>United States Coast Guard or armed forces of the United States; and</a:t>
            </a:r>
            <a:endParaRPr lang="en-US" sz="1400" dirty="0"/>
          </a:p>
          <a:p>
            <a:pPr marL="285750" indent="-285750">
              <a:lnSpc>
                <a:spcPct val="90000"/>
              </a:lnSpc>
              <a:buFont typeface="Arial" panose="020B0604020202020204" pitchFamily="34" charset="0"/>
              <a:buChar char="•"/>
            </a:pPr>
            <a:r>
              <a:rPr lang="en-US" sz="1000" dirty="0">
                <a:ea typeface="+mn-lt"/>
                <a:cs typeface="+mn-lt"/>
              </a:rPr>
              <a:t>Have not been convicted of a felony, significant misdemeanor (that is, a misdemeanor as described in 8 CFR 236.22(b)(6)), or 3 or more other misdemeanors, and do not otherwise pose a threat to national security or public safety.</a:t>
            </a:r>
            <a:endParaRPr lang="en-US" sz="1000" dirty="0"/>
          </a:p>
          <a:p>
            <a:pPr>
              <a:lnSpc>
                <a:spcPct val="90000"/>
              </a:lnSpc>
              <a:spcAft>
                <a:spcPts val="600"/>
              </a:spcAft>
            </a:pPr>
            <a:endParaRPr lang="en-US" sz="1000" dirty="0"/>
          </a:p>
        </p:txBody>
      </p:sp>
      <p:pic>
        <p:nvPicPr>
          <p:cNvPr id="7" name="Graphic 6" descr="City lights focused in magnifying glass">
            <a:extLst>
              <a:ext uri="{FF2B5EF4-FFF2-40B4-BE49-F238E27FC236}">
                <a16:creationId xmlns:a16="http://schemas.microsoft.com/office/drawing/2014/main" id="{53608178-347D-6F50-BC44-C2738C773E2C}"/>
              </a:ext>
            </a:extLst>
          </p:cNvPr>
          <p:cNvPicPr>
            <a:picLocks noChangeAspect="1"/>
          </p:cNvPicPr>
          <p:nvPr/>
        </p:nvPicPr>
        <p:blipFill>
          <a:blip r:embed="rId2">
            <a:extLst>
              <a:ext uri="{28A0092B-C50C-407E-A947-70E740481C1C}">
                <a14:useLocalDpi xmlns:a14="http://schemas.microsoft.com/office/drawing/2010/main" val="0"/>
              </a:ext>
            </a:extLst>
          </a:blip>
          <a:srcRect l="20548" r="20052" b="-2"/>
          <a:stretch/>
        </p:blipFill>
        <p:spPr>
          <a:xfrm>
            <a:off x="6096000" y="1"/>
            <a:ext cx="6102825" cy="6858000"/>
          </a:xfrm>
          <a:prstGeom prst="rect">
            <a:avLst/>
          </a:prstGeom>
        </p:spPr>
      </p:pic>
    </p:spTree>
    <p:extLst>
      <p:ext uri="{BB962C8B-B14F-4D97-AF65-F5344CB8AC3E}">
        <p14:creationId xmlns:p14="http://schemas.microsoft.com/office/powerpoint/2010/main" val="3629445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552943" y="4602479"/>
            <a:ext cx="4639310" cy="2255520"/>
          </a:xfrm>
          <a:custGeom>
            <a:avLst/>
            <a:gdLst/>
            <a:ahLst/>
            <a:cxnLst/>
            <a:rect l="l" t="t" r="r" b="b"/>
            <a:pathLst>
              <a:path w="4639309" h="2255520">
                <a:moveTo>
                  <a:pt x="0" y="2255520"/>
                </a:moveTo>
                <a:lnTo>
                  <a:pt x="4639056" y="2255520"/>
                </a:lnTo>
                <a:lnTo>
                  <a:pt x="4639056" y="0"/>
                </a:lnTo>
                <a:lnTo>
                  <a:pt x="0" y="0"/>
                </a:lnTo>
                <a:lnTo>
                  <a:pt x="0" y="2255520"/>
                </a:lnTo>
                <a:close/>
              </a:path>
            </a:pathLst>
          </a:custGeom>
          <a:solidFill>
            <a:srgbClr val="3D6E8C"/>
          </a:solidFill>
        </p:spPr>
        <p:txBody>
          <a:bodyPr wrap="square" lIns="0" tIns="0" rIns="0" bIns="0" rtlCol="0"/>
          <a:lstStyle/>
          <a:p>
            <a:endParaRPr/>
          </a:p>
        </p:txBody>
      </p:sp>
      <p:sp>
        <p:nvSpPr>
          <p:cNvPr id="3" name="object 3"/>
          <p:cNvSpPr/>
          <p:nvPr/>
        </p:nvSpPr>
        <p:spPr>
          <a:xfrm>
            <a:off x="0" y="4596384"/>
            <a:ext cx="12188952" cy="226161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57556" y="0"/>
            <a:ext cx="11934444" cy="685800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9540" y="10"/>
            <a:ext cx="7239000" cy="6858000"/>
          </a:xfrm>
          <a:custGeom>
            <a:avLst/>
            <a:gdLst/>
            <a:ahLst/>
            <a:cxnLst/>
            <a:rect l="l" t="t" r="r" b="b"/>
            <a:pathLst>
              <a:path w="7553325" h="6858000">
                <a:moveTo>
                  <a:pt x="0" y="6858000"/>
                </a:moveTo>
                <a:lnTo>
                  <a:pt x="7552944" y="6858000"/>
                </a:lnTo>
                <a:lnTo>
                  <a:pt x="7552944" y="0"/>
                </a:lnTo>
                <a:lnTo>
                  <a:pt x="0" y="0"/>
                </a:lnTo>
                <a:lnTo>
                  <a:pt x="0" y="6858000"/>
                </a:lnTo>
                <a:close/>
              </a:path>
            </a:pathLst>
          </a:custGeom>
          <a:solidFill>
            <a:srgbClr val="FFFFFF">
              <a:alpha val="90194"/>
            </a:srgbClr>
          </a:solidFill>
        </p:spPr>
        <p:txBody>
          <a:bodyPr wrap="square" lIns="0" tIns="0" rIns="0" bIns="0" rtlCol="0"/>
          <a:lstStyle/>
          <a:p>
            <a:endParaRPr/>
          </a:p>
        </p:txBody>
      </p:sp>
      <p:sp>
        <p:nvSpPr>
          <p:cNvPr id="6" name="object 6"/>
          <p:cNvSpPr txBox="1">
            <a:spLocks noGrp="1"/>
          </p:cNvSpPr>
          <p:nvPr>
            <p:ph type="title"/>
          </p:nvPr>
        </p:nvSpPr>
        <p:spPr>
          <a:xfrm>
            <a:off x="1102867" y="842613"/>
            <a:ext cx="2961005" cy="801370"/>
          </a:xfrm>
          <a:prstGeom prst="rect">
            <a:avLst/>
          </a:prstGeom>
        </p:spPr>
        <p:txBody>
          <a:bodyPr vert="horz" wrap="square" lIns="0" tIns="0" rIns="0" bIns="0" rtlCol="0">
            <a:spAutoFit/>
          </a:bodyPr>
          <a:lstStyle/>
          <a:p>
            <a:pPr marL="12700">
              <a:lnSpc>
                <a:spcPct val="100000"/>
              </a:lnSpc>
            </a:pPr>
            <a:r>
              <a:rPr sz="5000" spc="80" dirty="0">
                <a:solidFill>
                  <a:srgbClr val="000000"/>
                </a:solidFill>
                <a:latin typeface="Tw Cen MT Condensed"/>
                <a:cs typeface="Tw Cen MT Condensed"/>
              </a:rPr>
              <a:t>INTRODUCTION</a:t>
            </a:r>
            <a:endParaRPr sz="5000">
              <a:latin typeface="Tw Cen MT Condensed"/>
              <a:cs typeface="Tw Cen MT Condensed"/>
            </a:endParaRPr>
          </a:p>
        </p:txBody>
      </p:sp>
      <p:sp>
        <p:nvSpPr>
          <p:cNvPr id="7" name="object 7"/>
          <p:cNvSpPr/>
          <p:nvPr/>
        </p:nvSpPr>
        <p:spPr>
          <a:xfrm>
            <a:off x="762762" y="826769"/>
            <a:ext cx="0" cy="914400"/>
          </a:xfrm>
          <a:custGeom>
            <a:avLst/>
            <a:gdLst/>
            <a:ahLst/>
            <a:cxnLst/>
            <a:rect l="l" t="t" r="r" b="b"/>
            <a:pathLst>
              <a:path h="914400">
                <a:moveTo>
                  <a:pt x="0" y="914400"/>
                </a:moveTo>
                <a:lnTo>
                  <a:pt x="0" y="0"/>
                </a:lnTo>
              </a:path>
            </a:pathLst>
          </a:custGeom>
          <a:ln w="19050">
            <a:solidFill>
              <a:srgbClr val="1CADE4"/>
            </a:solidFill>
          </a:ln>
        </p:spPr>
        <p:txBody>
          <a:bodyPr wrap="square" lIns="0" tIns="0" rIns="0" bIns="0" rtlCol="0"/>
          <a:lstStyle/>
          <a:p>
            <a:endParaRPr/>
          </a:p>
        </p:txBody>
      </p:sp>
      <p:sp>
        <p:nvSpPr>
          <p:cNvPr id="8" name="object 8"/>
          <p:cNvSpPr txBox="1"/>
          <p:nvPr/>
        </p:nvSpPr>
        <p:spPr>
          <a:xfrm>
            <a:off x="1057147" y="3672332"/>
            <a:ext cx="5946140" cy="1980479"/>
          </a:xfrm>
          <a:prstGeom prst="rect">
            <a:avLst/>
          </a:prstGeom>
        </p:spPr>
        <p:txBody>
          <a:bodyPr vert="horz" wrap="square" lIns="0" tIns="0" rIns="0" bIns="0" rtlCol="0">
            <a:spAutoFit/>
          </a:bodyPr>
          <a:lstStyle/>
          <a:p>
            <a:pPr marL="12700" marR="5080">
              <a:lnSpc>
                <a:spcPts val="1939"/>
              </a:lnSpc>
            </a:pPr>
            <a:r>
              <a:rPr sz="2800" dirty="0">
                <a:latin typeface="Tw Cen MT"/>
                <a:cs typeface="Tw Cen MT"/>
              </a:rPr>
              <a:t>This </a:t>
            </a:r>
            <a:r>
              <a:rPr sz="2800" spc="-5" dirty="0">
                <a:latin typeface="Tw Cen MT"/>
                <a:cs typeface="Tw Cen MT"/>
              </a:rPr>
              <a:t>training </a:t>
            </a:r>
            <a:r>
              <a:rPr sz="2800" spc="-10" dirty="0">
                <a:latin typeface="Tw Cen MT"/>
                <a:cs typeface="Tw Cen MT"/>
              </a:rPr>
              <a:t>program </a:t>
            </a:r>
            <a:r>
              <a:rPr sz="2800" dirty="0">
                <a:latin typeface="Tw Cen MT"/>
                <a:cs typeface="Tw Cen MT"/>
              </a:rPr>
              <a:t>is specifically designed to address the  needs of </a:t>
            </a:r>
            <a:r>
              <a:rPr sz="2800" spc="-5" dirty="0">
                <a:latin typeface="Tw Cen MT"/>
                <a:cs typeface="Tw Cen MT"/>
              </a:rPr>
              <a:t>unaccompanied min</a:t>
            </a:r>
            <a:r>
              <a:rPr lang="en-US" sz="2800" spc="-5" dirty="0">
                <a:latin typeface="Tw Cen MT"/>
                <a:cs typeface="Tw Cen MT"/>
              </a:rPr>
              <a:t>or</a:t>
            </a:r>
            <a:r>
              <a:rPr sz="2800" spc="-5" dirty="0">
                <a:latin typeface="Tw Cen MT"/>
                <a:cs typeface="Tw Cen MT"/>
              </a:rPr>
              <a:t>s. </a:t>
            </a:r>
            <a:r>
              <a:rPr sz="2800" dirty="0">
                <a:latin typeface="Tw Cen MT"/>
                <a:cs typeface="Tw Cen MT"/>
              </a:rPr>
              <a:t>It </a:t>
            </a:r>
            <a:r>
              <a:rPr sz="2800" spc="-5" dirty="0">
                <a:latin typeface="Tw Cen MT"/>
                <a:cs typeface="Tw Cen MT"/>
              </a:rPr>
              <a:t>aims </a:t>
            </a:r>
            <a:r>
              <a:rPr sz="2800" dirty="0">
                <a:latin typeface="Tw Cen MT"/>
                <a:cs typeface="Tw Cen MT"/>
              </a:rPr>
              <a:t>to offer </a:t>
            </a:r>
            <a:r>
              <a:rPr sz="2800" spc="-5" dirty="0">
                <a:latin typeface="Tw Cen MT"/>
                <a:cs typeface="Tw Cen MT"/>
              </a:rPr>
              <a:t>valuable  </a:t>
            </a:r>
            <a:r>
              <a:rPr sz="2800" dirty="0">
                <a:latin typeface="Tw Cen MT"/>
                <a:cs typeface="Tw Cen MT"/>
              </a:rPr>
              <a:t>insights into </a:t>
            </a:r>
            <a:r>
              <a:rPr lang="en-US" sz="2800" dirty="0">
                <a:latin typeface="Tw Cen MT"/>
                <a:cs typeface="Tw Cen MT"/>
              </a:rPr>
              <a:t>various immigrant </a:t>
            </a:r>
            <a:r>
              <a:rPr sz="2800" dirty="0">
                <a:latin typeface="Tw Cen MT"/>
                <a:cs typeface="Tw Cen MT"/>
              </a:rPr>
              <a:t>core </a:t>
            </a:r>
            <a:r>
              <a:rPr sz="2800" spc="-10" dirty="0">
                <a:latin typeface="Tw Cen MT"/>
                <a:cs typeface="Tw Cen MT"/>
              </a:rPr>
              <a:t>values </a:t>
            </a:r>
            <a:r>
              <a:rPr sz="2800" dirty="0">
                <a:latin typeface="Tw Cen MT"/>
                <a:cs typeface="Tw Cen MT"/>
              </a:rPr>
              <a:t>and </a:t>
            </a:r>
            <a:r>
              <a:rPr sz="2800" spc="-10" dirty="0">
                <a:latin typeface="Tw Cen MT"/>
                <a:cs typeface="Tw Cen MT"/>
              </a:rPr>
              <a:t>provide caretakers, </a:t>
            </a:r>
            <a:r>
              <a:rPr sz="2800" dirty="0">
                <a:latin typeface="Tw Cen MT"/>
                <a:cs typeface="Tw Cen MT"/>
              </a:rPr>
              <a:t>case  </a:t>
            </a:r>
            <a:r>
              <a:rPr sz="2800" spc="-10" dirty="0">
                <a:latin typeface="Tw Cen MT"/>
                <a:cs typeface="Tw Cen MT"/>
              </a:rPr>
              <a:t>workers, </a:t>
            </a:r>
            <a:r>
              <a:rPr sz="2800" dirty="0">
                <a:latin typeface="Tw Cen MT"/>
                <a:cs typeface="Tw Cen MT"/>
              </a:rPr>
              <a:t>and staff with the necessary skills to </a:t>
            </a:r>
            <a:r>
              <a:rPr sz="2800" spc="-5" dirty="0">
                <a:latin typeface="Tw Cen MT"/>
                <a:cs typeface="Tw Cen MT"/>
              </a:rPr>
              <a:t>effectively work  with </a:t>
            </a:r>
            <a:r>
              <a:rPr sz="2800" dirty="0">
                <a:latin typeface="Tw Cen MT"/>
                <a:cs typeface="Tw Cen MT"/>
              </a:rPr>
              <a:t>this</a:t>
            </a:r>
            <a:r>
              <a:rPr sz="2800" spc="-90" dirty="0">
                <a:latin typeface="Tw Cen MT"/>
                <a:cs typeface="Tw Cen MT"/>
              </a:rPr>
              <a:t> </a:t>
            </a:r>
            <a:r>
              <a:rPr sz="2800" dirty="0">
                <a:latin typeface="Tw Cen MT"/>
                <a:cs typeface="Tw Cen MT"/>
              </a:rPr>
              <a:t>population.</a:t>
            </a:r>
          </a:p>
        </p:txBody>
      </p:sp>
      <p:sp>
        <p:nvSpPr>
          <p:cNvPr id="9" name="object 9"/>
          <p:cNvSpPr/>
          <p:nvPr/>
        </p:nvSpPr>
        <p:spPr>
          <a:xfrm>
            <a:off x="9942576" y="6658356"/>
            <a:ext cx="2249805" cy="200025"/>
          </a:xfrm>
          <a:custGeom>
            <a:avLst/>
            <a:gdLst/>
            <a:ahLst/>
            <a:cxnLst/>
            <a:rect l="l" t="t" r="r" b="b"/>
            <a:pathLst>
              <a:path w="2249804" h="200025">
                <a:moveTo>
                  <a:pt x="0" y="199644"/>
                </a:moveTo>
                <a:lnTo>
                  <a:pt x="2249424" y="199644"/>
                </a:lnTo>
                <a:lnTo>
                  <a:pt x="2249424" y="0"/>
                </a:lnTo>
                <a:lnTo>
                  <a:pt x="0" y="0"/>
                </a:lnTo>
                <a:lnTo>
                  <a:pt x="0" y="199644"/>
                </a:lnTo>
                <a:close/>
              </a:path>
            </a:pathLst>
          </a:custGeom>
          <a:solidFill>
            <a:srgbClr val="000000"/>
          </a:solidFill>
        </p:spPr>
        <p:txBody>
          <a:bodyPr wrap="square" lIns="0" tIns="0" rIns="0" bIns="0" rtlCol="0"/>
          <a:lstStyle/>
          <a:p>
            <a:endParaRPr/>
          </a:p>
        </p:txBody>
      </p:sp>
      <p:sp>
        <p:nvSpPr>
          <p:cNvPr id="10" name="object 10"/>
          <p:cNvSpPr txBox="1"/>
          <p:nvPr/>
        </p:nvSpPr>
        <p:spPr>
          <a:xfrm>
            <a:off x="10044265" y="6698584"/>
            <a:ext cx="2068195" cy="122555"/>
          </a:xfrm>
          <a:prstGeom prst="rect">
            <a:avLst/>
          </a:prstGeom>
        </p:spPr>
        <p:txBody>
          <a:bodyPr vert="horz" wrap="square" lIns="0" tIns="0" rIns="0" bIns="0" rtlCol="0">
            <a:spAutoFit/>
          </a:bodyPr>
          <a:lstStyle/>
          <a:p>
            <a:pPr marL="12700">
              <a:lnSpc>
                <a:spcPct val="100000"/>
              </a:lnSpc>
            </a:pPr>
            <a:r>
              <a:rPr sz="700" u="sng" spc="-5" dirty="0">
                <a:solidFill>
                  <a:srgbClr val="FFFFFF"/>
                </a:solidFill>
                <a:latin typeface="Tw Cen MT"/>
                <a:cs typeface="Tw Cen MT"/>
                <a:hlinkClick r:id="rId5"/>
              </a:rPr>
              <a:t>This Photo </a:t>
            </a:r>
            <a:r>
              <a:rPr sz="700" spc="-5" dirty="0">
                <a:solidFill>
                  <a:srgbClr val="FFFFFF"/>
                </a:solidFill>
                <a:latin typeface="Tw Cen MT"/>
                <a:cs typeface="Tw Cen MT"/>
              </a:rPr>
              <a:t>by Unknown Author is licensed under </a:t>
            </a:r>
            <a:r>
              <a:rPr sz="700" u="sng" spc="-5" dirty="0">
                <a:solidFill>
                  <a:srgbClr val="FFFFFF"/>
                </a:solidFill>
                <a:latin typeface="Tw Cen MT"/>
                <a:cs typeface="Tw Cen MT"/>
                <a:hlinkClick r:id="rId6"/>
              </a:rPr>
              <a:t>CC</a:t>
            </a:r>
            <a:r>
              <a:rPr sz="700" u="sng" spc="130" dirty="0">
                <a:solidFill>
                  <a:srgbClr val="FFFFFF"/>
                </a:solidFill>
                <a:latin typeface="Tw Cen MT"/>
                <a:cs typeface="Tw Cen MT"/>
                <a:hlinkClick r:id="rId6"/>
              </a:rPr>
              <a:t> </a:t>
            </a:r>
            <a:r>
              <a:rPr sz="700" u="sng" spc="-5" dirty="0">
                <a:solidFill>
                  <a:srgbClr val="FFFFFF"/>
                </a:solidFill>
                <a:latin typeface="Tw Cen MT"/>
                <a:cs typeface="Tw Cen MT"/>
                <a:hlinkClick r:id="rId6"/>
              </a:rPr>
              <a:t>BY-SA</a:t>
            </a:r>
            <a:endParaRPr sz="700">
              <a:latin typeface="Tw Cen MT"/>
              <a:cs typeface="Tw Cen M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07082" y="0"/>
            <a:ext cx="1977389" cy="1274445"/>
          </a:xfrm>
          <a:prstGeom prst="rect">
            <a:avLst/>
          </a:prstGeom>
        </p:spPr>
        <p:txBody>
          <a:bodyPr vert="horz" wrap="square" lIns="0" tIns="0" rIns="0" bIns="0" rtlCol="0">
            <a:spAutoFit/>
          </a:bodyPr>
          <a:lstStyle/>
          <a:p>
            <a:pPr marL="12700">
              <a:lnSpc>
                <a:spcPct val="100000"/>
              </a:lnSpc>
            </a:pPr>
            <a:r>
              <a:rPr sz="8000" spc="40" dirty="0">
                <a:solidFill>
                  <a:srgbClr val="0070C0"/>
                </a:solidFill>
                <a:latin typeface="Tw Cen MT Condensed"/>
                <a:cs typeface="Tw Cen MT Condensed"/>
              </a:rPr>
              <a:t>T-VISA</a:t>
            </a:r>
            <a:endParaRPr sz="8000">
              <a:latin typeface="Tw Cen MT Condensed"/>
              <a:cs typeface="Tw Cen MT Condensed"/>
            </a:endParaRPr>
          </a:p>
        </p:txBody>
      </p:sp>
      <p:sp>
        <p:nvSpPr>
          <p:cNvPr id="3" name="object 3"/>
          <p:cNvSpPr txBox="1"/>
          <p:nvPr/>
        </p:nvSpPr>
        <p:spPr>
          <a:xfrm>
            <a:off x="1861820" y="2520153"/>
            <a:ext cx="3195320" cy="1506220"/>
          </a:xfrm>
          <a:prstGeom prst="rect">
            <a:avLst/>
          </a:prstGeom>
        </p:spPr>
        <p:txBody>
          <a:bodyPr vert="horz" wrap="square" lIns="0" tIns="0" rIns="0" bIns="0" rtlCol="0">
            <a:spAutoFit/>
          </a:bodyPr>
          <a:lstStyle/>
          <a:p>
            <a:pPr marL="12700" marR="5080">
              <a:lnSpc>
                <a:spcPts val="3890"/>
              </a:lnSpc>
            </a:pPr>
            <a:r>
              <a:rPr sz="3600" b="1" dirty="0">
                <a:solidFill>
                  <a:srgbClr val="E2751D"/>
                </a:solidFill>
                <a:latin typeface="Tw Cen MT Condensed"/>
                <a:cs typeface="Tw Cen MT Condensed"/>
              </a:rPr>
              <a:t>Victims </a:t>
            </a:r>
            <a:r>
              <a:rPr sz="3600" b="1" spc="-5" dirty="0">
                <a:solidFill>
                  <a:srgbClr val="E2751D"/>
                </a:solidFill>
                <a:latin typeface="Tw Cen MT Condensed"/>
                <a:cs typeface="Tw Cen MT Condensed"/>
              </a:rPr>
              <a:t>of human  trafficking (labor</a:t>
            </a:r>
            <a:r>
              <a:rPr sz="3600" b="1" spc="-100" dirty="0">
                <a:solidFill>
                  <a:srgbClr val="E2751D"/>
                </a:solidFill>
                <a:latin typeface="Tw Cen MT Condensed"/>
                <a:cs typeface="Tw Cen MT Condensed"/>
              </a:rPr>
              <a:t> </a:t>
            </a:r>
            <a:r>
              <a:rPr sz="3600" b="1" dirty="0">
                <a:solidFill>
                  <a:srgbClr val="E2751D"/>
                </a:solidFill>
                <a:latin typeface="Tw Cen MT Condensed"/>
                <a:cs typeface="Tw Cen MT Condensed"/>
              </a:rPr>
              <a:t>or  </a:t>
            </a:r>
            <a:r>
              <a:rPr sz="3600" b="1" spc="-20" dirty="0">
                <a:solidFill>
                  <a:srgbClr val="E2751D"/>
                </a:solidFill>
                <a:latin typeface="Tw Cen MT Condensed"/>
                <a:cs typeface="Tw Cen MT Condensed"/>
              </a:rPr>
              <a:t>sex)</a:t>
            </a:r>
            <a:endParaRPr sz="3600">
              <a:latin typeface="Tw Cen MT Condensed"/>
              <a:cs typeface="Tw Cen MT Condensed"/>
            </a:endParaRPr>
          </a:p>
        </p:txBody>
      </p:sp>
      <p:sp>
        <p:nvSpPr>
          <p:cNvPr id="4" name="object 4"/>
          <p:cNvSpPr/>
          <p:nvPr/>
        </p:nvSpPr>
        <p:spPr>
          <a:xfrm>
            <a:off x="5233872" y="2140751"/>
            <a:ext cx="706755" cy="3338829"/>
          </a:xfrm>
          <a:custGeom>
            <a:avLst/>
            <a:gdLst/>
            <a:ahLst/>
            <a:cxnLst/>
            <a:rect l="l" t="t" r="r" b="b"/>
            <a:pathLst>
              <a:path w="706754" h="3338829">
                <a:moveTo>
                  <a:pt x="15252" y="0"/>
                </a:moveTo>
                <a:lnTo>
                  <a:pt x="48975" y="34404"/>
                </a:lnTo>
                <a:lnTo>
                  <a:pt x="81855" y="69319"/>
                </a:lnTo>
                <a:lnTo>
                  <a:pt x="113892" y="104732"/>
                </a:lnTo>
                <a:lnTo>
                  <a:pt x="145086" y="140631"/>
                </a:lnTo>
                <a:lnTo>
                  <a:pt x="175437" y="177001"/>
                </a:lnTo>
                <a:lnTo>
                  <a:pt x="204945" y="213830"/>
                </a:lnTo>
                <a:lnTo>
                  <a:pt x="233609" y="251106"/>
                </a:lnTo>
                <a:lnTo>
                  <a:pt x="261431" y="288815"/>
                </a:lnTo>
                <a:lnTo>
                  <a:pt x="288409" y="326944"/>
                </a:lnTo>
                <a:lnTo>
                  <a:pt x="314545" y="365481"/>
                </a:lnTo>
                <a:lnTo>
                  <a:pt x="339837" y="404412"/>
                </a:lnTo>
                <a:lnTo>
                  <a:pt x="364286" y="443725"/>
                </a:lnTo>
                <a:lnTo>
                  <a:pt x="387893" y="483406"/>
                </a:lnTo>
                <a:lnTo>
                  <a:pt x="410656" y="523443"/>
                </a:lnTo>
                <a:lnTo>
                  <a:pt x="432576" y="563823"/>
                </a:lnTo>
                <a:lnTo>
                  <a:pt x="453653" y="604532"/>
                </a:lnTo>
                <a:lnTo>
                  <a:pt x="473887" y="645558"/>
                </a:lnTo>
                <a:lnTo>
                  <a:pt x="493277" y="686889"/>
                </a:lnTo>
                <a:lnTo>
                  <a:pt x="511825" y="728510"/>
                </a:lnTo>
                <a:lnTo>
                  <a:pt x="529530" y="770409"/>
                </a:lnTo>
                <a:lnTo>
                  <a:pt x="546391" y="812574"/>
                </a:lnTo>
                <a:lnTo>
                  <a:pt x="562410" y="854991"/>
                </a:lnTo>
                <a:lnTo>
                  <a:pt x="577585" y="897646"/>
                </a:lnTo>
                <a:lnTo>
                  <a:pt x="591917" y="940529"/>
                </a:lnTo>
                <a:lnTo>
                  <a:pt x="605407" y="983625"/>
                </a:lnTo>
                <a:lnTo>
                  <a:pt x="618053" y="1026921"/>
                </a:lnTo>
                <a:lnTo>
                  <a:pt x="629856" y="1070404"/>
                </a:lnTo>
                <a:lnTo>
                  <a:pt x="640816" y="1114063"/>
                </a:lnTo>
                <a:lnTo>
                  <a:pt x="650933" y="1157883"/>
                </a:lnTo>
                <a:lnTo>
                  <a:pt x="660207" y="1201851"/>
                </a:lnTo>
                <a:lnTo>
                  <a:pt x="668638" y="1245956"/>
                </a:lnTo>
                <a:lnTo>
                  <a:pt x="676225" y="1290183"/>
                </a:lnTo>
                <a:lnTo>
                  <a:pt x="682970" y="1334521"/>
                </a:lnTo>
                <a:lnTo>
                  <a:pt x="688871" y="1378955"/>
                </a:lnTo>
                <a:lnTo>
                  <a:pt x="693930" y="1423473"/>
                </a:lnTo>
                <a:lnTo>
                  <a:pt x="698145" y="1468063"/>
                </a:lnTo>
                <a:lnTo>
                  <a:pt x="701518" y="1512711"/>
                </a:lnTo>
                <a:lnTo>
                  <a:pt x="704047" y="1557404"/>
                </a:lnTo>
                <a:lnTo>
                  <a:pt x="705733" y="1602129"/>
                </a:lnTo>
                <a:lnTo>
                  <a:pt x="706576" y="1646874"/>
                </a:lnTo>
                <a:lnTo>
                  <a:pt x="706576" y="1691625"/>
                </a:lnTo>
                <a:lnTo>
                  <a:pt x="705733" y="1736370"/>
                </a:lnTo>
                <a:lnTo>
                  <a:pt x="704047" y="1781095"/>
                </a:lnTo>
                <a:lnTo>
                  <a:pt x="701518" y="1825788"/>
                </a:lnTo>
                <a:lnTo>
                  <a:pt x="698145" y="1870436"/>
                </a:lnTo>
                <a:lnTo>
                  <a:pt x="693930" y="1915025"/>
                </a:lnTo>
                <a:lnTo>
                  <a:pt x="688871" y="1959544"/>
                </a:lnTo>
                <a:lnTo>
                  <a:pt x="682970" y="2003978"/>
                </a:lnTo>
                <a:lnTo>
                  <a:pt x="676225" y="2048315"/>
                </a:lnTo>
                <a:lnTo>
                  <a:pt x="668638" y="2092543"/>
                </a:lnTo>
                <a:lnTo>
                  <a:pt x="660207" y="2136647"/>
                </a:lnTo>
                <a:lnTo>
                  <a:pt x="650933" y="2180616"/>
                </a:lnTo>
                <a:lnTo>
                  <a:pt x="640816" y="2224436"/>
                </a:lnTo>
                <a:lnTo>
                  <a:pt x="629856" y="2268094"/>
                </a:lnTo>
                <a:lnTo>
                  <a:pt x="618053" y="2311578"/>
                </a:lnTo>
                <a:lnTo>
                  <a:pt x="605407" y="2354874"/>
                </a:lnTo>
                <a:lnTo>
                  <a:pt x="591917" y="2397970"/>
                </a:lnTo>
                <a:lnTo>
                  <a:pt x="577585" y="2440852"/>
                </a:lnTo>
                <a:lnTo>
                  <a:pt x="562410" y="2483508"/>
                </a:lnTo>
                <a:lnTo>
                  <a:pt x="546391" y="2525925"/>
                </a:lnTo>
                <a:lnTo>
                  <a:pt x="529530" y="2568090"/>
                </a:lnTo>
                <a:lnTo>
                  <a:pt x="511825" y="2609989"/>
                </a:lnTo>
                <a:lnTo>
                  <a:pt x="493277" y="2651610"/>
                </a:lnTo>
                <a:lnTo>
                  <a:pt x="473887" y="2692940"/>
                </a:lnTo>
                <a:lnTo>
                  <a:pt x="453653" y="2733967"/>
                </a:lnTo>
                <a:lnTo>
                  <a:pt x="432576" y="2774676"/>
                </a:lnTo>
                <a:lnTo>
                  <a:pt x="410656" y="2815056"/>
                </a:lnTo>
                <a:lnTo>
                  <a:pt x="387893" y="2855093"/>
                </a:lnTo>
                <a:lnTo>
                  <a:pt x="364286" y="2894774"/>
                </a:lnTo>
                <a:lnTo>
                  <a:pt x="339837" y="2934087"/>
                </a:lnTo>
                <a:lnTo>
                  <a:pt x="314545" y="2973018"/>
                </a:lnTo>
                <a:lnTo>
                  <a:pt x="288409" y="3011555"/>
                </a:lnTo>
                <a:lnTo>
                  <a:pt x="261431" y="3049684"/>
                </a:lnTo>
                <a:lnTo>
                  <a:pt x="233609" y="3087393"/>
                </a:lnTo>
                <a:lnTo>
                  <a:pt x="204945" y="3124668"/>
                </a:lnTo>
                <a:lnTo>
                  <a:pt x="175437" y="3161498"/>
                </a:lnTo>
                <a:lnTo>
                  <a:pt x="145086" y="3197868"/>
                </a:lnTo>
                <a:lnTo>
                  <a:pt x="113892" y="3233766"/>
                </a:lnTo>
                <a:lnTo>
                  <a:pt x="81855" y="3269180"/>
                </a:lnTo>
                <a:lnTo>
                  <a:pt x="48975" y="3304095"/>
                </a:lnTo>
                <a:lnTo>
                  <a:pt x="15252" y="3338499"/>
                </a:lnTo>
                <a:lnTo>
                  <a:pt x="0" y="3323234"/>
                </a:lnTo>
                <a:lnTo>
                  <a:pt x="33827" y="3288715"/>
                </a:lnTo>
                <a:lnTo>
                  <a:pt x="66797" y="3253677"/>
                </a:lnTo>
                <a:lnTo>
                  <a:pt x="98911" y="3218134"/>
                </a:lnTo>
                <a:lnTo>
                  <a:pt x="130169" y="3182098"/>
                </a:lnTo>
                <a:lnTo>
                  <a:pt x="160571" y="3145584"/>
                </a:lnTo>
                <a:lnTo>
                  <a:pt x="190116" y="3108604"/>
                </a:lnTo>
                <a:lnTo>
                  <a:pt x="218805" y="3071171"/>
                </a:lnTo>
                <a:lnTo>
                  <a:pt x="246637" y="3033300"/>
                </a:lnTo>
                <a:lnTo>
                  <a:pt x="273613" y="2995003"/>
                </a:lnTo>
                <a:lnTo>
                  <a:pt x="299733" y="2956294"/>
                </a:lnTo>
                <a:lnTo>
                  <a:pt x="324996" y="2917186"/>
                </a:lnTo>
                <a:lnTo>
                  <a:pt x="349403" y="2877692"/>
                </a:lnTo>
                <a:lnTo>
                  <a:pt x="372953" y="2837825"/>
                </a:lnTo>
                <a:lnTo>
                  <a:pt x="395647" y="2797599"/>
                </a:lnTo>
                <a:lnTo>
                  <a:pt x="417485" y="2757028"/>
                </a:lnTo>
                <a:lnTo>
                  <a:pt x="438466" y="2716124"/>
                </a:lnTo>
                <a:lnTo>
                  <a:pt x="458591" y="2674900"/>
                </a:lnTo>
                <a:lnTo>
                  <a:pt x="477860" y="2633371"/>
                </a:lnTo>
                <a:lnTo>
                  <a:pt x="496272" y="2591549"/>
                </a:lnTo>
                <a:lnTo>
                  <a:pt x="513828" y="2549448"/>
                </a:lnTo>
                <a:lnTo>
                  <a:pt x="530527" y="2507080"/>
                </a:lnTo>
                <a:lnTo>
                  <a:pt x="546370" y="2464460"/>
                </a:lnTo>
                <a:lnTo>
                  <a:pt x="561357" y="2421600"/>
                </a:lnTo>
                <a:lnTo>
                  <a:pt x="575487" y="2378515"/>
                </a:lnTo>
                <a:lnTo>
                  <a:pt x="588761" y="2335216"/>
                </a:lnTo>
                <a:lnTo>
                  <a:pt x="601179" y="2291718"/>
                </a:lnTo>
                <a:lnTo>
                  <a:pt x="612740" y="2248034"/>
                </a:lnTo>
                <a:lnTo>
                  <a:pt x="623445" y="2204176"/>
                </a:lnTo>
                <a:lnTo>
                  <a:pt x="633293" y="2160160"/>
                </a:lnTo>
                <a:lnTo>
                  <a:pt x="642285" y="2115996"/>
                </a:lnTo>
                <a:lnTo>
                  <a:pt x="650421" y="2071700"/>
                </a:lnTo>
                <a:lnTo>
                  <a:pt x="657700" y="2027284"/>
                </a:lnTo>
                <a:lnTo>
                  <a:pt x="664123" y="1982762"/>
                </a:lnTo>
                <a:lnTo>
                  <a:pt x="669689" y="1938146"/>
                </a:lnTo>
                <a:lnTo>
                  <a:pt x="674399" y="1893451"/>
                </a:lnTo>
                <a:lnTo>
                  <a:pt x="678253" y="1848689"/>
                </a:lnTo>
                <a:lnTo>
                  <a:pt x="681250" y="1803874"/>
                </a:lnTo>
                <a:lnTo>
                  <a:pt x="683391" y="1759019"/>
                </a:lnTo>
                <a:lnTo>
                  <a:pt x="684676" y="1714138"/>
                </a:lnTo>
                <a:lnTo>
                  <a:pt x="685104" y="1669243"/>
                </a:lnTo>
                <a:lnTo>
                  <a:pt x="684676" y="1624348"/>
                </a:lnTo>
                <a:lnTo>
                  <a:pt x="683391" y="1579467"/>
                </a:lnTo>
                <a:lnTo>
                  <a:pt x="681250" y="1534612"/>
                </a:lnTo>
                <a:lnTo>
                  <a:pt x="678253" y="1489797"/>
                </a:lnTo>
                <a:lnTo>
                  <a:pt x="674399" y="1445035"/>
                </a:lnTo>
                <a:lnTo>
                  <a:pt x="669689" y="1400340"/>
                </a:lnTo>
                <a:lnTo>
                  <a:pt x="664123" y="1355724"/>
                </a:lnTo>
                <a:lnTo>
                  <a:pt x="657700" y="1311202"/>
                </a:lnTo>
                <a:lnTo>
                  <a:pt x="650421" y="1266786"/>
                </a:lnTo>
                <a:lnTo>
                  <a:pt x="642285" y="1222490"/>
                </a:lnTo>
                <a:lnTo>
                  <a:pt x="633293" y="1178326"/>
                </a:lnTo>
                <a:lnTo>
                  <a:pt x="623445" y="1134310"/>
                </a:lnTo>
                <a:lnTo>
                  <a:pt x="612740" y="1090452"/>
                </a:lnTo>
                <a:lnTo>
                  <a:pt x="601179" y="1046768"/>
                </a:lnTo>
                <a:lnTo>
                  <a:pt x="588761" y="1003270"/>
                </a:lnTo>
                <a:lnTo>
                  <a:pt x="575487" y="959971"/>
                </a:lnTo>
                <a:lnTo>
                  <a:pt x="561357" y="916886"/>
                </a:lnTo>
                <a:lnTo>
                  <a:pt x="546370" y="874026"/>
                </a:lnTo>
                <a:lnTo>
                  <a:pt x="530527" y="831406"/>
                </a:lnTo>
                <a:lnTo>
                  <a:pt x="513828" y="789039"/>
                </a:lnTo>
                <a:lnTo>
                  <a:pt x="496272" y="746937"/>
                </a:lnTo>
                <a:lnTo>
                  <a:pt x="477860" y="705115"/>
                </a:lnTo>
                <a:lnTo>
                  <a:pt x="458591" y="663586"/>
                </a:lnTo>
                <a:lnTo>
                  <a:pt x="438466" y="622362"/>
                </a:lnTo>
                <a:lnTo>
                  <a:pt x="417485" y="581458"/>
                </a:lnTo>
                <a:lnTo>
                  <a:pt x="395647" y="540887"/>
                </a:lnTo>
                <a:lnTo>
                  <a:pt x="372953" y="500661"/>
                </a:lnTo>
                <a:lnTo>
                  <a:pt x="349403" y="460794"/>
                </a:lnTo>
                <a:lnTo>
                  <a:pt x="324996" y="421300"/>
                </a:lnTo>
                <a:lnTo>
                  <a:pt x="299733" y="382192"/>
                </a:lnTo>
                <a:lnTo>
                  <a:pt x="273613" y="343483"/>
                </a:lnTo>
                <a:lnTo>
                  <a:pt x="246637" y="305186"/>
                </a:lnTo>
                <a:lnTo>
                  <a:pt x="218805" y="267315"/>
                </a:lnTo>
                <a:lnTo>
                  <a:pt x="190116" y="229882"/>
                </a:lnTo>
                <a:lnTo>
                  <a:pt x="160571" y="192902"/>
                </a:lnTo>
                <a:lnTo>
                  <a:pt x="130169" y="156388"/>
                </a:lnTo>
                <a:lnTo>
                  <a:pt x="98911" y="120352"/>
                </a:lnTo>
                <a:lnTo>
                  <a:pt x="66797" y="84809"/>
                </a:lnTo>
                <a:lnTo>
                  <a:pt x="33827" y="49771"/>
                </a:lnTo>
                <a:lnTo>
                  <a:pt x="0" y="15252"/>
                </a:lnTo>
                <a:lnTo>
                  <a:pt x="15252" y="0"/>
                </a:lnTo>
                <a:close/>
              </a:path>
            </a:pathLst>
          </a:custGeom>
          <a:ln w="15875">
            <a:solidFill>
              <a:srgbClr val="1C679D"/>
            </a:solidFill>
          </a:ln>
        </p:spPr>
        <p:txBody>
          <a:bodyPr wrap="square" lIns="0" tIns="0" rIns="0" bIns="0" rtlCol="0"/>
          <a:lstStyle/>
          <a:p>
            <a:endParaRPr/>
          </a:p>
        </p:txBody>
      </p:sp>
      <p:sp>
        <p:nvSpPr>
          <p:cNvPr id="5" name="object 5"/>
          <p:cNvSpPr/>
          <p:nvPr/>
        </p:nvSpPr>
        <p:spPr>
          <a:xfrm>
            <a:off x="5670803" y="2407920"/>
            <a:ext cx="4391025" cy="701040"/>
          </a:xfrm>
          <a:custGeom>
            <a:avLst/>
            <a:gdLst/>
            <a:ahLst/>
            <a:cxnLst/>
            <a:rect l="l" t="t" r="r" b="b"/>
            <a:pathLst>
              <a:path w="4391025" h="701039">
                <a:moveTo>
                  <a:pt x="0" y="0"/>
                </a:moveTo>
                <a:lnTo>
                  <a:pt x="4390644" y="0"/>
                </a:lnTo>
                <a:lnTo>
                  <a:pt x="4390644" y="701039"/>
                </a:lnTo>
                <a:lnTo>
                  <a:pt x="0" y="701039"/>
                </a:lnTo>
                <a:lnTo>
                  <a:pt x="0" y="0"/>
                </a:lnTo>
                <a:close/>
              </a:path>
            </a:pathLst>
          </a:custGeom>
          <a:solidFill>
            <a:srgbClr val="62A39F"/>
          </a:solidFill>
        </p:spPr>
        <p:txBody>
          <a:bodyPr wrap="square" lIns="0" tIns="0" rIns="0" bIns="0" rtlCol="0"/>
          <a:lstStyle/>
          <a:p>
            <a:endParaRPr/>
          </a:p>
        </p:txBody>
      </p:sp>
      <p:sp>
        <p:nvSpPr>
          <p:cNvPr id="6" name="object 6"/>
          <p:cNvSpPr/>
          <p:nvPr/>
        </p:nvSpPr>
        <p:spPr>
          <a:xfrm>
            <a:off x="5670803" y="2407920"/>
            <a:ext cx="4391025" cy="701040"/>
          </a:xfrm>
          <a:custGeom>
            <a:avLst/>
            <a:gdLst/>
            <a:ahLst/>
            <a:cxnLst/>
            <a:rect l="l" t="t" r="r" b="b"/>
            <a:pathLst>
              <a:path w="4391025" h="701039">
                <a:moveTo>
                  <a:pt x="0" y="0"/>
                </a:moveTo>
                <a:lnTo>
                  <a:pt x="4390644" y="0"/>
                </a:lnTo>
                <a:lnTo>
                  <a:pt x="4390644" y="701039"/>
                </a:lnTo>
                <a:lnTo>
                  <a:pt x="0" y="701039"/>
                </a:lnTo>
                <a:lnTo>
                  <a:pt x="0" y="0"/>
                </a:lnTo>
                <a:close/>
              </a:path>
            </a:pathLst>
          </a:custGeom>
          <a:ln w="15875">
            <a:solidFill>
              <a:srgbClr val="FFFFFF"/>
            </a:solidFill>
          </a:ln>
        </p:spPr>
        <p:txBody>
          <a:bodyPr wrap="square" lIns="0" tIns="0" rIns="0" bIns="0" rtlCol="0"/>
          <a:lstStyle/>
          <a:p>
            <a:endParaRPr/>
          </a:p>
        </p:txBody>
      </p:sp>
      <p:sp>
        <p:nvSpPr>
          <p:cNvPr id="7" name="object 7"/>
          <p:cNvSpPr/>
          <p:nvPr/>
        </p:nvSpPr>
        <p:spPr>
          <a:xfrm>
            <a:off x="5231891" y="2321051"/>
            <a:ext cx="876300" cy="876300"/>
          </a:xfrm>
          <a:custGeom>
            <a:avLst/>
            <a:gdLst/>
            <a:ahLst/>
            <a:cxnLst/>
            <a:rect l="l" t="t" r="r" b="b"/>
            <a:pathLst>
              <a:path w="876300" h="876300">
                <a:moveTo>
                  <a:pt x="438150" y="0"/>
                </a:moveTo>
                <a:lnTo>
                  <a:pt x="390408" y="2570"/>
                </a:lnTo>
                <a:lnTo>
                  <a:pt x="344155" y="10105"/>
                </a:lnTo>
                <a:lnTo>
                  <a:pt x="299659" y="22336"/>
                </a:lnTo>
                <a:lnTo>
                  <a:pt x="257187" y="38997"/>
                </a:lnTo>
                <a:lnTo>
                  <a:pt x="217006" y="59819"/>
                </a:lnTo>
                <a:lnTo>
                  <a:pt x="179383" y="84536"/>
                </a:lnTo>
                <a:lnTo>
                  <a:pt x="144585" y="112881"/>
                </a:lnTo>
                <a:lnTo>
                  <a:pt x="112881" y="144585"/>
                </a:lnTo>
                <a:lnTo>
                  <a:pt x="84536" y="179383"/>
                </a:lnTo>
                <a:lnTo>
                  <a:pt x="59819" y="217006"/>
                </a:lnTo>
                <a:lnTo>
                  <a:pt x="38997" y="257187"/>
                </a:lnTo>
                <a:lnTo>
                  <a:pt x="22336" y="299659"/>
                </a:lnTo>
                <a:lnTo>
                  <a:pt x="10105" y="344155"/>
                </a:lnTo>
                <a:lnTo>
                  <a:pt x="2570" y="390408"/>
                </a:lnTo>
                <a:lnTo>
                  <a:pt x="0" y="438150"/>
                </a:lnTo>
                <a:lnTo>
                  <a:pt x="2570" y="485891"/>
                </a:lnTo>
                <a:lnTo>
                  <a:pt x="10105" y="532144"/>
                </a:lnTo>
                <a:lnTo>
                  <a:pt x="22336" y="576640"/>
                </a:lnTo>
                <a:lnTo>
                  <a:pt x="38997" y="619112"/>
                </a:lnTo>
                <a:lnTo>
                  <a:pt x="59819" y="659293"/>
                </a:lnTo>
                <a:lnTo>
                  <a:pt x="84536" y="696916"/>
                </a:lnTo>
                <a:lnTo>
                  <a:pt x="112881" y="731714"/>
                </a:lnTo>
                <a:lnTo>
                  <a:pt x="144585" y="763418"/>
                </a:lnTo>
                <a:lnTo>
                  <a:pt x="179383" y="791763"/>
                </a:lnTo>
                <a:lnTo>
                  <a:pt x="217006" y="816480"/>
                </a:lnTo>
                <a:lnTo>
                  <a:pt x="257187" y="837302"/>
                </a:lnTo>
                <a:lnTo>
                  <a:pt x="299659" y="853963"/>
                </a:lnTo>
                <a:lnTo>
                  <a:pt x="344155" y="866194"/>
                </a:lnTo>
                <a:lnTo>
                  <a:pt x="390408" y="873729"/>
                </a:lnTo>
                <a:lnTo>
                  <a:pt x="438150" y="876300"/>
                </a:lnTo>
                <a:lnTo>
                  <a:pt x="485891" y="873729"/>
                </a:lnTo>
                <a:lnTo>
                  <a:pt x="532144" y="866194"/>
                </a:lnTo>
                <a:lnTo>
                  <a:pt x="576640" y="853963"/>
                </a:lnTo>
                <a:lnTo>
                  <a:pt x="619112" y="837302"/>
                </a:lnTo>
                <a:lnTo>
                  <a:pt x="659293" y="816480"/>
                </a:lnTo>
                <a:lnTo>
                  <a:pt x="696916" y="791763"/>
                </a:lnTo>
                <a:lnTo>
                  <a:pt x="731714" y="763418"/>
                </a:lnTo>
                <a:lnTo>
                  <a:pt x="763418" y="731714"/>
                </a:lnTo>
                <a:lnTo>
                  <a:pt x="791763" y="696916"/>
                </a:lnTo>
                <a:lnTo>
                  <a:pt x="816480" y="659293"/>
                </a:lnTo>
                <a:lnTo>
                  <a:pt x="837302" y="619112"/>
                </a:lnTo>
                <a:lnTo>
                  <a:pt x="853963" y="576640"/>
                </a:lnTo>
                <a:lnTo>
                  <a:pt x="866194" y="532144"/>
                </a:lnTo>
                <a:lnTo>
                  <a:pt x="873729" y="485891"/>
                </a:lnTo>
                <a:lnTo>
                  <a:pt x="876300" y="438150"/>
                </a:lnTo>
                <a:lnTo>
                  <a:pt x="873729" y="390408"/>
                </a:lnTo>
                <a:lnTo>
                  <a:pt x="866194" y="344155"/>
                </a:lnTo>
                <a:lnTo>
                  <a:pt x="853963" y="299659"/>
                </a:lnTo>
                <a:lnTo>
                  <a:pt x="837302" y="257187"/>
                </a:lnTo>
                <a:lnTo>
                  <a:pt x="816480" y="217006"/>
                </a:lnTo>
                <a:lnTo>
                  <a:pt x="791763" y="179383"/>
                </a:lnTo>
                <a:lnTo>
                  <a:pt x="763418" y="144585"/>
                </a:lnTo>
                <a:lnTo>
                  <a:pt x="731714" y="112881"/>
                </a:lnTo>
                <a:lnTo>
                  <a:pt x="696916" y="84536"/>
                </a:lnTo>
                <a:lnTo>
                  <a:pt x="659293" y="59819"/>
                </a:lnTo>
                <a:lnTo>
                  <a:pt x="619112" y="38997"/>
                </a:lnTo>
                <a:lnTo>
                  <a:pt x="576640" y="22336"/>
                </a:lnTo>
                <a:lnTo>
                  <a:pt x="532144" y="10105"/>
                </a:lnTo>
                <a:lnTo>
                  <a:pt x="485891" y="2570"/>
                </a:lnTo>
                <a:lnTo>
                  <a:pt x="438150" y="0"/>
                </a:lnTo>
                <a:close/>
              </a:path>
            </a:pathLst>
          </a:custGeom>
          <a:solidFill>
            <a:srgbClr val="1CADE4"/>
          </a:solidFill>
        </p:spPr>
        <p:txBody>
          <a:bodyPr wrap="square" lIns="0" tIns="0" rIns="0" bIns="0" rtlCol="0"/>
          <a:lstStyle/>
          <a:p>
            <a:endParaRPr/>
          </a:p>
        </p:txBody>
      </p:sp>
      <p:sp>
        <p:nvSpPr>
          <p:cNvPr id="8" name="object 8"/>
          <p:cNvSpPr/>
          <p:nvPr/>
        </p:nvSpPr>
        <p:spPr>
          <a:xfrm>
            <a:off x="5231891" y="2321051"/>
            <a:ext cx="876300" cy="876300"/>
          </a:xfrm>
          <a:custGeom>
            <a:avLst/>
            <a:gdLst/>
            <a:ahLst/>
            <a:cxnLst/>
            <a:rect l="l" t="t" r="r" b="b"/>
            <a:pathLst>
              <a:path w="876300" h="876300">
                <a:moveTo>
                  <a:pt x="0" y="438150"/>
                </a:moveTo>
                <a:lnTo>
                  <a:pt x="2570" y="390408"/>
                </a:lnTo>
                <a:lnTo>
                  <a:pt x="10105" y="344155"/>
                </a:lnTo>
                <a:lnTo>
                  <a:pt x="22336" y="299659"/>
                </a:lnTo>
                <a:lnTo>
                  <a:pt x="38997" y="257187"/>
                </a:lnTo>
                <a:lnTo>
                  <a:pt x="59819" y="217006"/>
                </a:lnTo>
                <a:lnTo>
                  <a:pt x="84536" y="179383"/>
                </a:lnTo>
                <a:lnTo>
                  <a:pt x="112881" y="144585"/>
                </a:lnTo>
                <a:lnTo>
                  <a:pt x="144585" y="112881"/>
                </a:lnTo>
                <a:lnTo>
                  <a:pt x="179383" y="84536"/>
                </a:lnTo>
                <a:lnTo>
                  <a:pt x="217006" y="59819"/>
                </a:lnTo>
                <a:lnTo>
                  <a:pt x="257187" y="38997"/>
                </a:lnTo>
                <a:lnTo>
                  <a:pt x="299659" y="22336"/>
                </a:lnTo>
                <a:lnTo>
                  <a:pt x="344155" y="10105"/>
                </a:lnTo>
                <a:lnTo>
                  <a:pt x="390408" y="2570"/>
                </a:lnTo>
                <a:lnTo>
                  <a:pt x="438150" y="0"/>
                </a:lnTo>
                <a:lnTo>
                  <a:pt x="485891" y="2570"/>
                </a:lnTo>
                <a:lnTo>
                  <a:pt x="532144" y="10105"/>
                </a:lnTo>
                <a:lnTo>
                  <a:pt x="576640" y="22336"/>
                </a:lnTo>
                <a:lnTo>
                  <a:pt x="619112" y="38997"/>
                </a:lnTo>
                <a:lnTo>
                  <a:pt x="659293" y="59819"/>
                </a:lnTo>
                <a:lnTo>
                  <a:pt x="696916" y="84536"/>
                </a:lnTo>
                <a:lnTo>
                  <a:pt x="731714" y="112881"/>
                </a:lnTo>
                <a:lnTo>
                  <a:pt x="763418" y="144585"/>
                </a:lnTo>
                <a:lnTo>
                  <a:pt x="791763" y="179383"/>
                </a:lnTo>
                <a:lnTo>
                  <a:pt x="816480" y="217006"/>
                </a:lnTo>
                <a:lnTo>
                  <a:pt x="837302" y="257187"/>
                </a:lnTo>
                <a:lnTo>
                  <a:pt x="853963" y="299659"/>
                </a:lnTo>
                <a:lnTo>
                  <a:pt x="866194" y="344155"/>
                </a:lnTo>
                <a:lnTo>
                  <a:pt x="873729" y="390408"/>
                </a:lnTo>
                <a:lnTo>
                  <a:pt x="876300" y="438150"/>
                </a:lnTo>
                <a:lnTo>
                  <a:pt x="873729" y="485891"/>
                </a:lnTo>
                <a:lnTo>
                  <a:pt x="866194" y="532144"/>
                </a:lnTo>
                <a:lnTo>
                  <a:pt x="853963" y="576640"/>
                </a:lnTo>
                <a:lnTo>
                  <a:pt x="837302" y="619112"/>
                </a:lnTo>
                <a:lnTo>
                  <a:pt x="816480" y="659293"/>
                </a:lnTo>
                <a:lnTo>
                  <a:pt x="791763" y="696916"/>
                </a:lnTo>
                <a:lnTo>
                  <a:pt x="763418" y="731714"/>
                </a:lnTo>
                <a:lnTo>
                  <a:pt x="731714" y="763418"/>
                </a:lnTo>
                <a:lnTo>
                  <a:pt x="696916" y="791763"/>
                </a:lnTo>
                <a:lnTo>
                  <a:pt x="659293" y="816480"/>
                </a:lnTo>
                <a:lnTo>
                  <a:pt x="619112" y="837302"/>
                </a:lnTo>
                <a:lnTo>
                  <a:pt x="576640" y="853963"/>
                </a:lnTo>
                <a:lnTo>
                  <a:pt x="532144" y="866194"/>
                </a:lnTo>
                <a:lnTo>
                  <a:pt x="485891" y="873729"/>
                </a:lnTo>
                <a:lnTo>
                  <a:pt x="438150" y="876300"/>
                </a:lnTo>
                <a:lnTo>
                  <a:pt x="390408" y="873729"/>
                </a:lnTo>
                <a:lnTo>
                  <a:pt x="344155" y="866194"/>
                </a:lnTo>
                <a:lnTo>
                  <a:pt x="299659" y="853963"/>
                </a:lnTo>
                <a:lnTo>
                  <a:pt x="257187" y="837302"/>
                </a:lnTo>
                <a:lnTo>
                  <a:pt x="217006" y="816480"/>
                </a:lnTo>
                <a:lnTo>
                  <a:pt x="179383" y="791763"/>
                </a:lnTo>
                <a:lnTo>
                  <a:pt x="144585" y="763418"/>
                </a:lnTo>
                <a:lnTo>
                  <a:pt x="112881" y="731714"/>
                </a:lnTo>
                <a:lnTo>
                  <a:pt x="84536" y="696916"/>
                </a:lnTo>
                <a:lnTo>
                  <a:pt x="59819" y="659293"/>
                </a:lnTo>
                <a:lnTo>
                  <a:pt x="38997" y="619112"/>
                </a:lnTo>
                <a:lnTo>
                  <a:pt x="22336" y="576640"/>
                </a:lnTo>
                <a:lnTo>
                  <a:pt x="10105" y="532144"/>
                </a:lnTo>
                <a:lnTo>
                  <a:pt x="2570" y="485891"/>
                </a:lnTo>
                <a:lnTo>
                  <a:pt x="0" y="438150"/>
                </a:lnTo>
                <a:close/>
              </a:path>
            </a:pathLst>
          </a:custGeom>
          <a:ln w="15875">
            <a:solidFill>
              <a:srgbClr val="2683C6"/>
            </a:solidFill>
          </a:ln>
        </p:spPr>
        <p:txBody>
          <a:bodyPr wrap="square" lIns="0" tIns="0" rIns="0" bIns="0" rtlCol="0"/>
          <a:lstStyle/>
          <a:p>
            <a:endParaRPr/>
          </a:p>
        </p:txBody>
      </p:sp>
      <p:sp>
        <p:nvSpPr>
          <p:cNvPr id="9" name="object 9"/>
          <p:cNvSpPr/>
          <p:nvPr/>
        </p:nvSpPr>
        <p:spPr>
          <a:xfrm>
            <a:off x="5925311" y="3459479"/>
            <a:ext cx="4136390" cy="701040"/>
          </a:xfrm>
          <a:custGeom>
            <a:avLst/>
            <a:gdLst/>
            <a:ahLst/>
            <a:cxnLst/>
            <a:rect l="l" t="t" r="r" b="b"/>
            <a:pathLst>
              <a:path w="4136390" h="701039">
                <a:moveTo>
                  <a:pt x="0" y="0"/>
                </a:moveTo>
                <a:lnTo>
                  <a:pt x="4136136" y="0"/>
                </a:lnTo>
                <a:lnTo>
                  <a:pt x="4136136" y="701039"/>
                </a:lnTo>
                <a:lnTo>
                  <a:pt x="0" y="701039"/>
                </a:lnTo>
                <a:lnTo>
                  <a:pt x="0" y="0"/>
                </a:lnTo>
                <a:close/>
              </a:path>
            </a:pathLst>
          </a:custGeom>
          <a:solidFill>
            <a:srgbClr val="62A39F"/>
          </a:solidFill>
        </p:spPr>
        <p:txBody>
          <a:bodyPr wrap="square" lIns="0" tIns="0" rIns="0" bIns="0" rtlCol="0"/>
          <a:lstStyle/>
          <a:p>
            <a:endParaRPr/>
          </a:p>
        </p:txBody>
      </p:sp>
      <p:sp>
        <p:nvSpPr>
          <p:cNvPr id="10" name="object 10"/>
          <p:cNvSpPr/>
          <p:nvPr/>
        </p:nvSpPr>
        <p:spPr>
          <a:xfrm>
            <a:off x="5925311" y="3459479"/>
            <a:ext cx="4136390" cy="701040"/>
          </a:xfrm>
          <a:custGeom>
            <a:avLst/>
            <a:gdLst/>
            <a:ahLst/>
            <a:cxnLst/>
            <a:rect l="l" t="t" r="r" b="b"/>
            <a:pathLst>
              <a:path w="4136390" h="701039">
                <a:moveTo>
                  <a:pt x="0" y="0"/>
                </a:moveTo>
                <a:lnTo>
                  <a:pt x="4136136" y="0"/>
                </a:lnTo>
                <a:lnTo>
                  <a:pt x="4136136" y="701039"/>
                </a:lnTo>
                <a:lnTo>
                  <a:pt x="0" y="701039"/>
                </a:lnTo>
                <a:lnTo>
                  <a:pt x="0" y="0"/>
                </a:lnTo>
                <a:close/>
              </a:path>
            </a:pathLst>
          </a:custGeom>
          <a:ln w="15875">
            <a:solidFill>
              <a:srgbClr val="FFFFFF"/>
            </a:solidFill>
          </a:ln>
        </p:spPr>
        <p:txBody>
          <a:bodyPr wrap="square" lIns="0" tIns="0" rIns="0" bIns="0" rtlCol="0"/>
          <a:lstStyle/>
          <a:p>
            <a:endParaRPr/>
          </a:p>
        </p:txBody>
      </p:sp>
      <p:sp>
        <p:nvSpPr>
          <p:cNvPr id="11" name="object 11"/>
          <p:cNvSpPr txBox="1"/>
          <p:nvPr/>
        </p:nvSpPr>
        <p:spPr>
          <a:xfrm>
            <a:off x="6213883" y="2380996"/>
            <a:ext cx="3526154" cy="1691005"/>
          </a:xfrm>
          <a:prstGeom prst="rect">
            <a:avLst/>
          </a:prstGeom>
        </p:spPr>
        <p:txBody>
          <a:bodyPr vert="horz" wrap="square" lIns="0" tIns="0" rIns="0" bIns="0" rtlCol="0">
            <a:spAutoFit/>
          </a:bodyPr>
          <a:lstStyle/>
          <a:p>
            <a:pPr marL="12700">
              <a:lnSpc>
                <a:spcPct val="100000"/>
              </a:lnSpc>
            </a:pPr>
            <a:r>
              <a:rPr sz="4000" b="1" spc="15" dirty="0">
                <a:solidFill>
                  <a:srgbClr val="FFFFFF"/>
                </a:solidFill>
                <a:latin typeface="Tw Cen MT"/>
                <a:cs typeface="Tw Cen MT"/>
              </a:rPr>
              <a:t>Pressured</a:t>
            </a:r>
            <a:endParaRPr sz="4000">
              <a:latin typeface="Tw Cen MT"/>
              <a:cs typeface="Tw Cen MT"/>
            </a:endParaRPr>
          </a:p>
          <a:p>
            <a:pPr marL="267335">
              <a:lnSpc>
                <a:spcPct val="100000"/>
              </a:lnSpc>
              <a:spcBef>
                <a:spcPts val="3479"/>
              </a:spcBef>
            </a:pPr>
            <a:r>
              <a:rPr sz="4000" b="1" spc="-15" dirty="0">
                <a:solidFill>
                  <a:srgbClr val="FFFFFF"/>
                </a:solidFill>
                <a:latin typeface="Tw Cen MT"/>
                <a:cs typeface="Tw Cen MT"/>
              </a:rPr>
              <a:t>Forced/Coerced</a:t>
            </a:r>
            <a:endParaRPr sz="4000">
              <a:latin typeface="Tw Cen MT"/>
              <a:cs typeface="Tw Cen MT"/>
            </a:endParaRPr>
          </a:p>
        </p:txBody>
      </p:sp>
      <p:sp>
        <p:nvSpPr>
          <p:cNvPr id="12" name="object 12"/>
          <p:cNvSpPr/>
          <p:nvPr/>
        </p:nvSpPr>
        <p:spPr>
          <a:xfrm>
            <a:off x="5486400" y="3371088"/>
            <a:ext cx="876300" cy="876300"/>
          </a:xfrm>
          <a:custGeom>
            <a:avLst/>
            <a:gdLst/>
            <a:ahLst/>
            <a:cxnLst/>
            <a:rect l="l" t="t" r="r" b="b"/>
            <a:pathLst>
              <a:path w="876300" h="876300">
                <a:moveTo>
                  <a:pt x="438150" y="0"/>
                </a:moveTo>
                <a:lnTo>
                  <a:pt x="390408" y="2570"/>
                </a:lnTo>
                <a:lnTo>
                  <a:pt x="344155" y="10105"/>
                </a:lnTo>
                <a:lnTo>
                  <a:pt x="299659" y="22336"/>
                </a:lnTo>
                <a:lnTo>
                  <a:pt x="257187" y="38997"/>
                </a:lnTo>
                <a:lnTo>
                  <a:pt x="217006" y="59819"/>
                </a:lnTo>
                <a:lnTo>
                  <a:pt x="179383" y="84536"/>
                </a:lnTo>
                <a:lnTo>
                  <a:pt x="144585" y="112881"/>
                </a:lnTo>
                <a:lnTo>
                  <a:pt x="112881" y="144585"/>
                </a:lnTo>
                <a:lnTo>
                  <a:pt x="84536" y="179383"/>
                </a:lnTo>
                <a:lnTo>
                  <a:pt x="59819" y="217006"/>
                </a:lnTo>
                <a:lnTo>
                  <a:pt x="38997" y="257187"/>
                </a:lnTo>
                <a:lnTo>
                  <a:pt x="22336" y="299659"/>
                </a:lnTo>
                <a:lnTo>
                  <a:pt x="10105" y="344155"/>
                </a:lnTo>
                <a:lnTo>
                  <a:pt x="2570" y="390408"/>
                </a:lnTo>
                <a:lnTo>
                  <a:pt x="0" y="438150"/>
                </a:lnTo>
                <a:lnTo>
                  <a:pt x="2570" y="485891"/>
                </a:lnTo>
                <a:lnTo>
                  <a:pt x="10105" y="532144"/>
                </a:lnTo>
                <a:lnTo>
                  <a:pt x="22336" y="576640"/>
                </a:lnTo>
                <a:lnTo>
                  <a:pt x="38997" y="619112"/>
                </a:lnTo>
                <a:lnTo>
                  <a:pt x="59819" y="659293"/>
                </a:lnTo>
                <a:lnTo>
                  <a:pt x="84536" y="696916"/>
                </a:lnTo>
                <a:lnTo>
                  <a:pt x="112881" y="731714"/>
                </a:lnTo>
                <a:lnTo>
                  <a:pt x="144585" y="763418"/>
                </a:lnTo>
                <a:lnTo>
                  <a:pt x="179383" y="791763"/>
                </a:lnTo>
                <a:lnTo>
                  <a:pt x="217006" y="816480"/>
                </a:lnTo>
                <a:lnTo>
                  <a:pt x="257187" y="837302"/>
                </a:lnTo>
                <a:lnTo>
                  <a:pt x="299659" y="853963"/>
                </a:lnTo>
                <a:lnTo>
                  <a:pt x="344155" y="866194"/>
                </a:lnTo>
                <a:lnTo>
                  <a:pt x="390408" y="873729"/>
                </a:lnTo>
                <a:lnTo>
                  <a:pt x="438150" y="876300"/>
                </a:lnTo>
                <a:lnTo>
                  <a:pt x="485891" y="873729"/>
                </a:lnTo>
                <a:lnTo>
                  <a:pt x="532144" y="866194"/>
                </a:lnTo>
                <a:lnTo>
                  <a:pt x="576640" y="853963"/>
                </a:lnTo>
                <a:lnTo>
                  <a:pt x="619112" y="837302"/>
                </a:lnTo>
                <a:lnTo>
                  <a:pt x="659293" y="816480"/>
                </a:lnTo>
                <a:lnTo>
                  <a:pt x="696916" y="791763"/>
                </a:lnTo>
                <a:lnTo>
                  <a:pt x="731714" y="763418"/>
                </a:lnTo>
                <a:lnTo>
                  <a:pt x="763418" y="731714"/>
                </a:lnTo>
                <a:lnTo>
                  <a:pt x="791763" y="696916"/>
                </a:lnTo>
                <a:lnTo>
                  <a:pt x="816480" y="659293"/>
                </a:lnTo>
                <a:lnTo>
                  <a:pt x="837302" y="619112"/>
                </a:lnTo>
                <a:lnTo>
                  <a:pt x="853963" y="576640"/>
                </a:lnTo>
                <a:lnTo>
                  <a:pt x="866194" y="532144"/>
                </a:lnTo>
                <a:lnTo>
                  <a:pt x="873729" y="485891"/>
                </a:lnTo>
                <a:lnTo>
                  <a:pt x="876300" y="438150"/>
                </a:lnTo>
                <a:lnTo>
                  <a:pt x="873729" y="390408"/>
                </a:lnTo>
                <a:lnTo>
                  <a:pt x="866194" y="344155"/>
                </a:lnTo>
                <a:lnTo>
                  <a:pt x="853963" y="299659"/>
                </a:lnTo>
                <a:lnTo>
                  <a:pt x="837302" y="257187"/>
                </a:lnTo>
                <a:lnTo>
                  <a:pt x="816480" y="217006"/>
                </a:lnTo>
                <a:lnTo>
                  <a:pt x="791763" y="179383"/>
                </a:lnTo>
                <a:lnTo>
                  <a:pt x="763418" y="144585"/>
                </a:lnTo>
                <a:lnTo>
                  <a:pt x="731714" y="112881"/>
                </a:lnTo>
                <a:lnTo>
                  <a:pt x="696916" y="84536"/>
                </a:lnTo>
                <a:lnTo>
                  <a:pt x="659293" y="59819"/>
                </a:lnTo>
                <a:lnTo>
                  <a:pt x="619112" y="38997"/>
                </a:lnTo>
                <a:lnTo>
                  <a:pt x="576640" y="22336"/>
                </a:lnTo>
                <a:lnTo>
                  <a:pt x="532144" y="10105"/>
                </a:lnTo>
                <a:lnTo>
                  <a:pt x="485891" y="2570"/>
                </a:lnTo>
                <a:lnTo>
                  <a:pt x="438150" y="0"/>
                </a:lnTo>
                <a:close/>
              </a:path>
            </a:pathLst>
          </a:custGeom>
          <a:solidFill>
            <a:srgbClr val="1CADE4"/>
          </a:solidFill>
        </p:spPr>
        <p:txBody>
          <a:bodyPr wrap="square" lIns="0" tIns="0" rIns="0" bIns="0" rtlCol="0"/>
          <a:lstStyle/>
          <a:p>
            <a:endParaRPr/>
          </a:p>
        </p:txBody>
      </p:sp>
      <p:sp>
        <p:nvSpPr>
          <p:cNvPr id="13" name="object 13"/>
          <p:cNvSpPr/>
          <p:nvPr/>
        </p:nvSpPr>
        <p:spPr>
          <a:xfrm>
            <a:off x="5486400" y="3371088"/>
            <a:ext cx="876300" cy="876300"/>
          </a:xfrm>
          <a:custGeom>
            <a:avLst/>
            <a:gdLst/>
            <a:ahLst/>
            <a:cxnLst/>
            <a:rect l="l" t="t" r="r" b="b"/>
            <a:pathLst>
              <a:path w="876300" h="876300">
                <a:moveTo>
                  <a:pt x="0" y="438150"/>
                </a:moveTo>
                <a:lnTo>
                  <a:pt x="2570" y="390408"/>
                </a:lnTo>
                <a:lnTo>
                  <a:pt x="10105" y="344155"/>
                </a:lnTo>
                <a:lnTo>
                  <a:pt x="22336" y="299659"/>
                </a:lnTo>
                <a:lnTo>
                  <a:pt x="38997" y="257187"/>
                </a:lnTo>
                <a:lnTo>
                  <a:pt x="59819" y="217006"/>
                </a:lnTo>
                <a:lnTo>
                  <a:pt x="84536" y="179383"/>
                </a:lnTo>
                <a:lnTo>
                  <a:pt x="112881" y="144585"/>
                </a:lnTo>
                <a:lnTo>
                  <a:pt x="144585" y="112881"/>
                </a:lnTo>
                <a:lnTo>
                  <a:pt x="179383" y="84536"/>
                </a:lnTo>
                <a:lnTo>
                  <a:pt x="217006" y="59819"/>
                </a:lnTo>
                <a:lnTo>
                  <a:pt x="257187" y="38997"/>
                </a:lnTo>
                <a:lnTo>
                  <a:pt x="299659" y="22336"/>
                </a:lnTo>
                <a:lnTo>
                  <a:pt x="344155" y="10105"/>
                </a:lnTo>
                <a:lnTo>
                  <a:pt x="390408" y="2570"/>
                </a:lnTo>
                <a:lnTo>
                  <a:pt x="438150" y="0"/>
                </a:lnTo>
                <a:lnTo>
                  <a:pt x="485891" y="2570"/>
                </a:lnTo>
                <a:lnTo>
                  <a:pt x="532144" y="10105"/>
                </a:lnTo>
                <a:lnTo>
                  <a:pt x="576640" y="22336"/>
                </a:lnTo>
                <a:lnTo>
                  <a:pt x="619112" y="38997"/>
                </a:lnTo>
                <a:lnTo>
                  <a:pt x="659293" y="59819"/>
                </a:lnTo>
                <a:lnTo>
                  <a:pt x="696916" y="84536"/>
                </a:lnTo>
                <a:lnTo>
                  <a:pt x="731714" y="112881"/>
                </a:lnTo>
                <a:lnTo>
                  <a:pt x="763418" y="144585"/>
                </a:lnTo>
                <a:lnTo>
                  <a:pt x="791763" y="179383"/>
                </a:lnTo>
                <a:lnTo>
                  <a:pt x="816480" y="217006"/>
                </a:lnTo>
                <a:lnTo>
                  <a:pt x="837302" y="257187"/>
                </a:lnTo>
                <a:lnTo>
                  <a:pt x="853963" y="299659"/>
                </a:lnTo>
                <a:lnTo>
                  <a:pt x="866194" y="344155"/>
                </a:lnTo>
                <a:lnTo>
                  <a:pt x="873729" y="390408"/>
                </a:lnTo>
                <a:lnTo>
                  <a:pt x="876300" y="438150"/>
                </a:lnTo>
                <a:lnTo>
                  <a:pt x="873729" y="485891"/>
                </a:lnTo>
                <a:lnTo>
                  <a:pt x="866194" y="532144"/>
                </a:lnTo>
                <a:lnTo>
                  <a:pt x="853963" y="576640"/>
                </a:lnTo>
                <a:lnTo>
                  <a:pt x="837302" y="619112"/>
                </a:lnTo>
                <a:lnTo>
                  <a:pt x="816480" y="659293"/>
                </a:lnTo>
                <a:lnTo>
                  <a:pt x="791763" y="696916"/>
                </a:lnTo>
                <a:lnTo>
                  <a:pt x="763418" y="731714"/>
                </a:lnTo>
                <a:lnTo>
                  <a:pt x="731714" y="763418"/>
                </a:lnTo>
                <a:lnTo>
                  <a:pt x="696916" y="791763"/>
                </a:lnTo>
                <a:lnTo>
                  <a:pt x="659293" y="816480"/>
                </a:lnTo>
                <a:lnTo>
                  <a:pt x="619112" y="837302"/>
                </a:lnTo>
                <a:lnTo>
                  <a:pt x="576640" y="853963"/>
                </a:lnTo>
                <a:lnTo>
                  <a:pt x="532144" y="866194"/>
                </a:lnTo>
                <a:lnTo>
                  <a:pt x="485891" y="873729"/>
                </a:lnTo>
                <a:lnTo>
                  <a:pt x="438150" y="876300"/>
                </a:lnTo>
                <a:lnTo>
                  <a:pt x="390408" y="873729"/>
                </a:lnTo>
                <a:lnTo>
                  <a:pt x="344155" y="866194"/>
                </a:lnTo>
                <a:lnTo>
                  <a:pt x="299659" y="853963"/>
                </a:lnTo>
                <a:lnTo>
                  <a:pt x="257187" y="837302"/>
                </a:lnTo>
                <a:lnTo>
                  <a:pt x="217006" y="816480"/>
                </a:lnTo>
                <a:lnTo>
                  <a:pt x="179383" y="791763"/>
                </a:lnTo>
                <a:lnTo>
                  <a:pt x="144585" y="763418"/>
                </a:lnTo>
                <a:lnTo>
                  <a:pt x="112881" y="731714"/>
                </a:lnTo>
                <a:lnTo>
                  <a:pt x="84536" y="696916"/>
                </a:lnTo>
                <a:lnTo>
                  <a:pt x="59819" y="659293"/>
                </a:lnTo>
                <a:lnTo>
                  <a:pt x="38997" y="619112"/>
                </a:lnTo>
                <a:lnTo>
                  <a:pt x="22336" y="576640"/>
                </a:lnTo>
                <a:lnTo>
                  <a:pt x="10105" y="532144"/>
                </a:lnTo>
                <a:lnTo>
                  <a:pt x="2570" y="485891"/>
                </a:lnTo>
                <a:lnTo>
                  <a:pt x="0" y="438150"/>
                </a:lnTo>
                <a:close/>
              </a:path>
            </a:pathLst>
          </a:custGeom>
          <a:ln w="15875">
            <a:solidFill>
              <a:srgbClr val="2683C6"/>
            </a:solidFill>
          </a:ln>
        </p:spPr>
        <p:txBody>
          <a:bodyPr wrap="square" lIns="0" tIns="0" rIns="0" bIns="0" rtlCol="0"/>
          <a:lstStyle/>
          <a:p>
            <a:endParaRPr/>
          </a:p>
        </p:txBody>
      </p:sp>
      <p:sp>
        <p:nvSpPr>
          <p:cNvPr id="14" name="object 14"/>
          <p:cNvSpPr/>
          <p:nvPr/>
        </p:nvSpPr>
        <p:spPr>
          <a:xfrm>
            <a:off x="5670803" y="4511040"/>
            <a:ext cx="4391025" cy="701040"/>
          </a:xfrm>
          <a:custGeom>
            <a:avLst/>
            <a:gdLst/>
            <a:ahLst/>
            <a:cxnLst/>
            <a:rect l="l" t="t" r="r" b="b"/>
            <a:pathLst>
              <a:path w="4391025" h="701039">
                <a:moveTo>
                  <a:pt x="0" y="0"/>
                </a:moveTo>
                <a:lnTo>
                  <a:pt x="4390644" y="0"/>
                </a:lnTo>
                <a:lnTo>
                  <a:pt x="4390644" y="701039"/>
                </a:lnTo>
                <a:lnTo>
                  <a:pt x="0" y="701039"/>
                </a:lnTo>
                <a:lnTo>
                  <a:pt x="0" y="0"/>
                </a:lnTo>
                <a:close/>
              </a:path>
            </a:pathLst>
          </a:custGeom>
          <a:solidFill>
            <a:srgbClr val="62A39F"/>
          </a:solidFill>
        </p:spPr>
        <p:txBody>
          <a:bodyPr wrap="square" lIns="0" tIns="0" rIns="0" bIns="0" rtlCol="0"/>
          <a:lstStyle/>
          <a:p>
            <a:endParaRPr/>
          </a:p>
        </p:txBody>
      </p:sp>
      <p:sp>
        <p:nvSpPr>
          <p:cNvPr id="15" name="object 15"/>
          <p:cNvSpPr/>
          <p:nvPr/>
        </p:nvSpPr>
        <p:spPr>
          <a:xfrm>
            <a:off x="5670803" y="4511040"/>
            <a:ext cx="4391025" cy="701040"/>
          </a:xfrm>
          <a:custGeom>
            <a:avLst/>
            <a:gdLst/>
            <a:ahLst/>
            <a:cxnLst/>
            <a:rect l="l" t="t" r="r" b="b"/>
            <a:pathLst>
              <a:path w="4391025" h="701039">
                <a:moveTo>
                  <a:pt x="0" y="0"/>
                </a:moveTo>
                <a:lnTo>
                  <a:pt x="4390644" y="0"/>
                </a:lnTo>
                <a:lnTo>
                  <a:pt x="4390644" y="701039"/>
                </a:lnTo>
                <a:lnTo>
                  <a:pt x="0" y="701039"/>
                </a:lnTo>
                <a:lnTo>
                  <a:pt x="0" y="0"/>
                </a:lnTo>
                <a:close/>
              </a:path>
            </a:pathLst>
          </a:custGeom>
          <a:ln w="15875">
            <a:solidFill>
              <a:srgbClr val="FFFFFF"/>
            </a:solidFill>
          </a:ln>
        </p:spPr>
        <p:txBody>
          <a:bodyPr wrap="square" lIns="0" tIns="0" rIns="0" bIns="0" rtlCol="0"/>
          <a:lstStyle/>
          <a:p>
            <a:endParaRPr/>
          </a:p>
        </p:txBody>
      </p:sp>
      <p:sp>
        <p:nvSpPr>
          <p:cNvPr id="16" name="object 16"/>
          <p:cNvSpPr txBox="1"/>
          <p:nvPr/>
        </p:nvSpPr>
        <p:spPr>
          <a:xfrm>
            <a:off x="6213883" y="4484116"/>
            <a:ext cx="1239520" cy="639445"/>
          </a:xfrm>
          <a:prstGeom prst="rect">
            <a:avLst/>
          </a:prstGeom>
        </p:spPr>
        <p:txBody>
          <a:bodyPr vert="horz" wrap="square" lIns="0" tIns="0" rIns="0" bIns="0" rtlCol="0">
            <a:spAutoFit/>
          </a:bodyPr>
          <a:lstStyle/>
          <a:p>
            <a:pPr marL="12700">
              <a:lnSpc>
                <a:spcPct val="100000"/>
              </a:lnSpc>
            </a:pPr>
            <a:r>
              <a:rPr sz="4000" b="1" spc="-5" dirty="0">
                <a:solidFill>
                  <a:srgbClr val="FFFFFF"/>
                </a:solidFill>
                <a:latin typeface="Tw Cen MT"/>
                <a:cs typeface="Tw Cen MT"/>
              </a:rPr>
              <a:t>F</a:t>
            </a:r>
            <a:r>
              <a:rPr sz="4000" b="1" spc="25" dirty="0">
                <a:solidFill>
                  <a:srgbClr val="FFFFFF"/>
                </a:solidFill>
                <a:latin typeface="Tw Cen MT"/>
                <a:cs typeface="Tw Cen MT"/>
              </a:rPr>
              <a:t>r</a:t>
            </a:r>
            <a:r>
              <a:rPr sz="4000" b="1" spc="-5" dirty="0">
                <a:solidFill>
                  <a:srgbClr val="FFFFFF"/>
                </a:solidFill>
                <a:latin typeface="Tw Cen MT"/>
                <a:cs typeface="Tw Cen MT"/>
              </a:rPr>
              <a:t>aud</a:t>
            </a:r>
            <a:endParaRPr sz="4000">
              <a:latin typeface="Tw Cen MT"/>
              <a:cs typeface="Tw Cen MT"/>
            </a:endParaRPr>
          </a:p>
        </p:txBody>
      </p:sp>
      <p:sp>
        <p:nvSpPr>
          <p:cNvPr id="17" name="object 17"/>
          <p:cNvSpPr/>
          <p:nvPr/>
        </p:nvSpPr>
        <p:spPr>
          <a:xfrm>
            <a:off x="5231891" y="4424171"/>
            <a:ext cx="876300" cy="876300"/>
          </a:xfrm>
          <a:custGeom>
            <a:avLst/>
            <a:gdLst/>
            <a:ahLst/>
            <a:cxnLst/>
            <a:rect l="l" t="t" r="r" b="b"/>
            <a:pathLst>
              <a:path w="876300" h="876300">
                <a:moveTo>
                  <a:pt x="438150" y="0"/>
                </a:moveTo>
                <a:lnTo>
                  <a:pt x="390408" y="2570"/>
                </a:lnTo>
                <a:lnTo>
                  <a:pt x="344155" y="10105"/>
                </a:lnTo>
                <a:lnTo>
                  <a:pt x="299659" y="22336"/>
                </a:lnTo>
                <a:lnTo>
                  <a:pt x="257187" y="38997"/>
                </a:lnTo>
                <a:lnTo>
                  <a:pt x="217006" y="59819"/>
                </a:lnTo>
                <a:lnTo>
                  <a:pt x="179383" y="84536"/>
                </a:lnTo>
                <a:lnTo>
                  <a:pt x="144585" y="112881"/>
                </a:lnTo>
                <a:lnTo>
                  <a:pt x="112881" y="144585"/>
                </a:lnTo>
                <a:lnTo>
                  <a:pt x="84536" y="179383"/>
                </a:lnTo>
                <a:lnTo>
                  <a:pt x="59819" y="217006"/>
                </a:lnTo>
                <a:lnTo>
                  <a:pt x="38997" y="257187"/>
                </a:lnTo>
                <a:lnTo>
                  <a:pt x="22336" y="299659"/>
                </a:lnTo>
                <a:lnTo>
                  <a:pt x="10105" y="344155"/>
                </a:lnTo>
                <a:lnTo>
                  <a:pt x="2570" y="390408"/>
                </a:lnTo>
                <a:lnTo>
                  <a:pt x="0" y="438150"/>
                </a:lnTo>
                <a:lnTo>
                  <a:pt x="2570" y="485891"/>
                </a:lnTo>
                <a:lnTo>
                  <a:pt x="10105" y="532144"/>
                </a:lnTo>
                <a:lnTo>
                  <a:pt x="22336" y="576640"/>
                </a:lnTo>
                <a:lnTo>
                  <a:pt x="38997" y="619112"/>
                </a:lnTo>
                <a:lnTo>
                  <a:pt x="59819" y="659293"/>
                </a:lnTo>
                <a:lnTo>
                  <a:pt x="84536" y="696916"/>
                </a:lnTo>
                <a:lnTo>
                  <a:pt x="112881" y="731714"/>
                </a:lnTo>
                <a:lnTo>
                  <a:pt x="144585" y="763418"/>
                </a:lnTo>
                <a:lnTo>
                  <a:pt x="179383" y="791763"/>
                </a:lnTo>
                <a:lnTo>
                  <a:pt x="217006" y="816480"/>
                </a:lnTo>
                <a:lnTo>
                  <a:pt x="257187" y="837302"/>
                </a:lnTo>
                <a:lnTo>
                  <a:pt x="299659" y="853963"/>
                </a:lnTo>
                <a:lnTo>
                  <a:pt x="344155" y="866194"/>
                </a:lnTo>
                <a:lnTo>
                  <a:pt x="390408" y="873729"/>
                </a:lnTo>
                <a:lnTo>
                  <a:pt x="438150" y="876300"/>
                </a:lnTo>
                <a:lnTo>
                  <a:pt x="485891" y="873729"/>
                </a:lnTo>
                <a:lnTo>
                  <a:pt x="532144" y="866194"/>
                </a:lnTo>
                <a:lnTo>
                  <a:pt x="576640" y="853963"/>
                </a:lnTo>
                <a:lnTo>
                  <a:pt x="619112" y="837302"/>
                </a:lnTo>
                <a:lnTo>
                  <a:pt x="659293" y="816480"/>
                </a:lnTo>
                <a:lnTo>
                  <a:pt x="696916" y="791763"/>
                </a:lnTo>
                <a:lnTo>
                  <a:pt x="731714" y="763418"/>
                </a:lnTo>
                <a:lnTo>
                  <a:pt x="763418" y="731714"/>
                </a:lnTo>
                <a:lnTo>
                  <a:pt x="791763" y="696916"/>
                </a:lnTo>
                <a:lnTo>
                  <a:pt x="816480" y="659293"/>
                </a:lnTo>
                <a:lnTo>
                  <a:pt x="837302" y="619112"/>
                </a:lnTo>
                <a:lnTo>
                  <a:pt x="853963" y="576640"/>
                </a:lnTo>
                <a:lnTo>
                  <a:pt x="866194" y="532144"/>
                </a:lnTo>
                <a:lnTo>
                  <a:pt x="873729" y="485891"/>
                </a:lnTo>
                <a:lnTo>
                  <a:pt x="876300" y="438150"/>
                </a:lnTo>
                <a:lnTo>
                  <a:pt x="873729" y="390408"/>
                </a:lnTo>
                <a:lnTo>
                  <a:pt x="866194" y="344155"/>
                </a:lnTo>
                <a:lnTo>
                  <a:pt x="853963" y="299659"/>
                </a:lnTo>
                <a:lnTo>
                  <a:pt x="837302" y="257187"/>
                </a:lnTo>
                <a:lnTo>
                  <a:pt x="816480" y="217006"/>
                </a:lnTo>
                <a:lnTo>
                  <a:pt x="791763" y="179383"/>
                </a:lnTo>
                <a:lnTo>
                  <a:pt x="763418" y="144585"/>
                </a:lnTo>
                <a:lnTo>
                  <a:pt x="731714" y="112881"/>
                </a:lnTo>
                <a:lnTo>
                  <a:pt x="696916" y="84536"/>
                </a:lnTo>
                <a:lnTo>
                  <a:pt x="659293" y="59819"/>
                </a:lnTo>
                <a:lnTo>
                  <a:pt x="619112" y="38997"/>
                </a:lnTo>
                <a:lnTo>
                  <a:pt x="576640" y="22336"/>
                </a:lnTo>
                <a:lnTo>
                  <a:pt x="532144" y="10105"/>
                </a:lnTo>
                <a:lnTo>
                  <a:pt x="485891" y="2570"/>
                </a:lnTo>
                <a:lnTo>
                  <a:pt x="438150" y="0"/>
                </a:lnTo>
                <a:close/>
              </a:path>
            </a:pathLst>
          </a:custGeom>
          <a:solidFill>
            <a:srgbClr val="1CADE4"/>
          </a:solidFill>
        </p:spPr>
        <p:txBody>
          <a:bodyPr wrap="square" lIns="0" tIns="0" rIns="0" bIns="0" rtlCol="0"/>
          <a:lstStyle/>
          <a:p>
            <a:endParaRPr/>
          </a:p>
        </p:txBody>
      </p:sp>
      <p:sp>
        <p:nvSpPr>
          <p:cNvPr id="18" name="object 18"/>
          <p:cNvSpPr/>
          <p:nvPr/>
        </p:nvSpPr>
        <p:spPr>
          <a:xfrm>
            <a:off x="5231891" y="4424171"/>
            <a:ext cx="876300" cy="876300"/>
          </a:xfrm>
          <a:custGeom>
            <a:avLst/>
            <a:gdLst/>
            <a:ahLst/>
            <a:cxnLst/>
            <a:rect l="l" t="t" r="r" b="b"/>
            <a:pathLst>
              <a:path w="876300" h="876300">
                <a:moveTo>
                  <a:pt x="0" y="438150"/>
                </a:moveTo>
                <a:lnTo>
                  <a:pt x="2570" y="390408"/>
                </a:lnTo>
                <a:lnTo>
                  <a:pt x="10105" y="344155"/>
                </a:lnTo>
                <a:lnTo>
                  <a:pt x="22336" y="299659"/>
                </a:lnTo>
                <a:lnTo>
                  <a:pt x="38997" y="257187"/>
                </a:lnTo>
                <a:lnTo>
                  <a:pt x="59819" y="217006"/>
                </a:lnTo>
                <a:lnTo>
                  <a:pt x="84536" y="179383"/>
                </a:lnTo>
                <a:lnTo>
                  <a:pt x="112881" y="144585"/>
                </a:lnTo>
                <a:lnTo>
                  <a:pt x="144585" y="112881"/>
                </a:lnTo>
                <a:lnTo>
                  <a:pt x="179383" y="84536"/>
                </a:lnTo>
                <a:lnTo>
                  <a:pt x="217006" y="59819"/>
                </a:lnTo>
                <a:lnTo>
                  <a:pt x="257187" y="38997"/>
                </a:lnTo>
                <a:lnTo>
                  <a:pt x="299659" y="22336"/>
                </a:lnTo>
                <a:lnTo>
                  <a:pt x="344155" y="10105"/>
                </a:lnTo>
                <a:lnTo>
                  <a:pt x="390408" y="2570"/>
                </a:lnTo>
                <a:lnTo>
                  <a:pt x="438150" y="0"/>
                </a:lnTo>
                <a:lnTo>
                  <a:pt x="485891" y="2570"/>
                </a:lnTo>
                <a:lnTo>
                  <a:pt x="532144" y="10105"/>
                </a:lnTo>
                <a:lnTo>
                  <a:pt x="576640" y="22336"/>
                </a:lnTo>
                <a:lnTo>
                  <a:pt x="619112" y="38997"/>
                </a:lnTo>
                <a:lnTo>
                  <a:pt x="659293" y="59819"/>
                </a:lnTo>
                <a:lnTo>
                  <a:pt x="696916" y="84536"/>
                </a:lnTo>
                <a:lnTo>
                  <a:pt x="731714" y="112881"/>
                </a:lnTo>
                <a:lnTo>
                  <a:pt x="763418" y="144585"/>
                </a:lnTo>
                <a:lnTo>
                  <a:pt x="791763" y="179383"/>
                </a:lnTo>
                <a:lnTo>
                  <a:pt x="816480" y="217006"/>
                </a:lnTo>
                <a:lnTo>
                  <a:pt x="837302" y="257187"/>
                </a:lnTo>
                <a:lnTo>
                  <a:pt x="853963" y="299659"/>
                </a:lnTo>
                <a:lnTo>
                  <a:pt x="866194" y="344155"/>
                </a:lnTo>
                <a:lnTo>
                  <a:pt x="873729" y="390408"/>
                </a:lnTo>
                <a:lnTo>
                  <a:pt x="876300" y="438150"/>
                </a:lnTo>
                <a:lnTo>
                  <a:pt x="873729" y="485891"/>
                </a:lnTo>
                <a:lnTo>
                  <a:pt x="866194" y="532144"/>
                </a:lnTo>
                <a:lnTo>
                  <a:pt x="853963" y="576640"/>
                </a:lnTo>
                <a:lnTo>
                  <a:pt x="837302" y="619112"/>
                </a:lnTo>
                <a:lnTo>
                  <a:pt x="816480" y="659293"/>
                </a:lnTo>
                <a:lnTo>
                  <a:pt x="791763" y="696916"/>
                </a:lnTo>
                <a:lnTo>
                  <a:pt x="763418" y="731714"/>
                </a:lnTo>
                <a:lnTo>
                  <a:pt x="731714" y="763418"/>
                </a:lnTo>
                <a:lnTo>
                  <a:pt x="696916" y="791763"/>
                </a:lnTo>
                <a:lnTo>
                  <a:pt x="659293" y="816480"/>
                </a:lnTo>
                <a:lnTo>
                  <a:pt x="619112" y="837302"/>
                </a:lnTo>
                <a:lnTo>
                  <a:pt x="576640" y="853963"/>
                </a:lnTo>
                <a:lnTo>
                  <a:pt x="532144" y="866194"/>
                </a:lnTo>
                <a:lnTo>
                  <a:pt x="485891" y="873729"/>
                </a:lnTo>
                <a:lnTo>
                  <a:pt x="438150" y="876300"/>
                </a:lnTo>
                <a:lnTo>
                  <a:pt x="390408" y="873729"/>
                </a:lnTo>
                <a:lnTo>
                  <a:pt x="344155" y="866194"/>
                </a:lnTo>
                <a:lnTo>
                  <a:pt x="299659" y="853963"/>
                </a:lnTo>
                <a:lnTo>
                  <a:pt x="257187" y="837302"/>
                </a:lnTo>
                <a:lnTo>
                  <a:pt x="217006" y="816480"/>
                </a:lnTo>
                <a:lnTo>
                  <a:pt x="179383" y="791763"/>
                </a:lnTo>
                <a:lnTo>
                  <a:pt x="144585" y="763418"/>
                </a:lnTo>
                <a:lnTo>
                  <a:pt x="112881" y="731714"/>
                </a:lnTo>
                <a:lnTo>
                  <a:pt x="84536" y="696916"/>
                </a:lnTo>
                <a:lnTo>
                  <a:pt x="59819" y="659293"/>
                </a:lnTo>
                <a:lnTo>
                  <a:pt x="38997" y="619112"/>
                </a:lnTo>
                <a:lnTo>
                  <a:pt x="22336" y="576640"/>
                </a:lnTo>
                <a:lnTo>
                  <a:pt x="10105" y="532144"/>
                </a:lnTo>
                <a:lnTo>
                  <a:pt x="2570" y="485891"/>
                </a:lnTo>
                <a:lnTo>
                  <a:pt x="0" y="438150"/>
                </a:lnTo>
                <a:close/>
              </a:path>
            </a:pathLst>
          </a:custGeom>
          <a:ln w="15875">
            <a:solidFill>
              <a:srgbClr val="2683C6"/>
            </a:solidFill>
          </a:ln>
        </p:spPr>
        <p:txBody>
          <a:bodyPr wrap="square" lIns="0" tIns="0" rIns="0" bIns="0" rtlCol="0"/>
          <a:lstStyle/>
          <a:p>
            <a:endParaRPr/>
          </a:p>
        </p:txBody>
      </p:sp>
      <p:sp>
        <p:nvSpPr>
          <p:cNvPr id="19" name="object 19"/>
          <p:cNvSpPr/>
          <p:nvPr/>
        </p:nvSpPr>
        <p:spPr>
          <a:xfrm>
            <a:off x="8807195" y="5730240"/>
            <a:ext cx="1709926" cy="981455"/>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62762" y="826769"/>
            <a:ext cx="0" cy="914400"/>
          </a:xfrm>
          <a:custGeom>
            <a:avLst/>
            <a:gdLst/>
            <a:ahLst/>
            <a:cxnLst/>
            <a:rect l="l" t="t" r="r" b="b"/>
            <a:pathLst>
              <a:path h="914400">
                <a:moveTo>
                  <a:pt x="0" y="914400"/>
                </a:moveTo>
                <a:lnTo>
                  <a:pt x="0" y="0"/>
                </a:lnTo>
              </a:path>
            </a:pathLst>
          </a:custGeom>
          <a:ln w="19050">
            <a:solidFill>
              <a:srgbClr val="1CADE4"/>
            </a:solidFill>
          </a:ln>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0" rIns="0" bIns="0" rtlCol="0">
            <a:spAutoFit/>
          </a:bodyPr>
          <a:lstStyle/>
          <a:p>
            <a:pPr marL="12700">
              <a:lnSpc>
                <a:spcPts val="8030"/>
              </a:lnSpc>
            </a:pPr>
            <a:r>
              <a:rPr spc="90" dirty="0"/>
              <a:t>U</a:t>
            </a:r>
            <a:r>
              <a:rPr spc="100" dirty="0"/>
              <a:t>-</a:t>
            </a:r>
            <a:r>
              <a:rPr spc="90" dirty="0"/>
              <a:t>V</a:t>
            </a:r>
            <a:r>
              <a:rPr spc="100" dirty="0"/>
              <a:t>I</a:t>
            </a:r>
            <a:r>
              <a:rPr spc="90" dirty="0"/>
              <a:t>SA</a:t>
            </a:r>
          </a:p>
        </p:txBody>
      </p:sp>
      <p:sp>
        <p:nvSpPr>
          <p:cNvPr id="4" name="object 4"/>
          <p:cNvSpPr txBox="1"/>
          <p:nvPr/>
        </p:nvSpPr>
        <p:spPr>
          <a:xfrm>
            <a:off x="3692493" y="1038352"/>
            <a:ext cx="5301615" cy="849630"/>
          </a:xfrm>
          <a:prstGeom prst="rect">
            <a:avLst/>
          </a:prstGeom>
        </p:spPr>
        <p:txBody>
          <a:bodyPr vert="horz" wrap="square" lIns="0" tIns="0" rIns="0" bIns="0" rtlCol="0">
            <a:spAutoFit/>
          </a:bodyPr>
          <a:lstStyle/>
          <a:p>
            <a:pPr algn="ctr">
              <a:lnSpc>
                <a:spcPts val="3040"/>
              </a:lnSpc>
            </a:pPr>
            <a:r>
              <a:rPr sz="3200" b="1" spc="-10" dirty="0">
                <a:latin typeface="Tw Cen MT"/>
                <a:cs typeface="Tw Cen MT"/>
              </a:rPr>
              <a:t>Victims </a:t>
            </a:r>
            <a:r>
              <a:rPr sz="3200" b="1" dirty="0">
                <a:latin typeface="Tw Cen MT"/>
                <a:cs typeface="Tw Cen MT"/>
              </a:rPr>
              <a:t>of serious </a:t>
            </a:r>
            <a:r>
              <a:rPr sz="3200" b="1" spc="-5" dirty="0">
                <a:latin typeface="Tw Cen MT"/>
                <a:cs typeface="Tw Cen MT"/>
              </a:rPr>
              <a:t>crimes in</a:t>
            </a:r>
            <a:r>
              <a:rPr sz="3200" b="1" spc="185" dirty="0">
                <a:latin typeface="Tw Cen MT"/>
                <a:cs typeface="Tw Cen MT"/>
              </a:rPr>
              <a:t> </a:t>
            </a:r>
            <a:r>
              <a:rPr sz="3200" b="1" dirty="0">
                <a:latin typeface="Tw Cen MT"/>
                <a:cs typeface="Tw Cen MT"/>
              </a:rPr>
              <a:t>the</a:t>
            </a:r>
            <a:endParaRPr sz="3200">
              <a:latin typeface="Tw Cen MT"/>
              <a:cs typeface="Tw Cen MT"/>
            </a:endParaRPr>
          </a:p>
          <a:p>
            <a:pPr marL="1270" algn="ctr">
              <a:lnSpc>
                <a:spcPts val="3650"/>
              </a:lnSpc>
            </a:pPr>
            <a:r>
              <a:rPr sz="3200" b="1" spc="-5" dirty="0">
                <a:latin typeface="Tw Cen MT"/>
                <a:cs typeface="Tw Cen MT"/>
              </a:rPr>
              <a:t>United</a:t>
            </a:r>
            <a:r>
              <a:rPr sz="3200" b="1" spc="-30" dirty="0">
                <a:latin typeface="Tw Cen MT"/>
                <a:cs typeface="Tw Cen MT"/>
              </a:rPr>
              <a:t> </a:t>
            </a:r>
            <a:r>
              <a:rPr sz="3200" b="1" spc="5" dirty="0">
                <a:latin typeface="Tw Cen MT"/>
                <a:cs typeface="Tw Cen MT"/>
              </a:rPr>
              <a:t>States</a:t>
            </a:r>
            <a:endParaRPr sz="3200">
              <a:latin typeface="Tw Cen MT"/>
              <a:cs typeface="Tw Cen MT"/>
            </a:endParaRPr>
          </a:p>
        </p:txBody>
      </p:sp>
      <p:sp>
        <p:nvSpPr>
          <p:cNvPr id="5" name="object 5"/>
          <p:cNvSpPr/>
          <p:nvPr/>
        </p:nvSpPr>
        <p:spPr>
          <a:xfrm>
            <a:off x="1829561" y="2398011"/>
            <a:ext cx="4648200" cy="970915"/>
          </a:xfrm>
          <a:custGeom>
            <a:avLst/>
            <a:gdLst/>
            <a:ahLst/>
            <a:cxnLst/>
            <a:rect l="l" t="t" r="r" b="b"/>
            <a:pathLst>
              <a:path w="4648200" h="970914">
                <a:moveTo>
                  <a:pt x="4551121" y="0"/>
                </a:moveTo>
                <a:lnTo>
                  <a:pt x="97078" y="0"/>
                </a:lnTo>
                <a:lnTo>
                  <a:pt x="59289" y="7628"/>
                </a:lnTo>
                <a:lnTo>
                  <a:pt x="28432" y="28432"/>
                </a:lnTo>
                <a:lnTo>
                  <a:pt x="7628" y="59289"/>
                </a:lnTo>
                <a:lnTo>
                  <a:pt x="0" y="97078"/>
                </a:lnTo>
                <a:lnTo>
                  <a:pt x="0" y="873709"/>
                </a:lnTo>
                <a:lnTo>
                  <a:pt x="7628" y="911498"/>
                </a:lnTo>
                <a:lnTo>
                  <a:pt x="28432" y="942355"/>
                </a:lnTo>
                <a:lnTo>
                  <a:pt x="59289" y="963159"/>
                </a:lnTo>
                <a:lnTo>
                  <a:pt x="97078" y="970788"/>
                </a:lnTo>
                <a:lnTo>
                  <a:pt x="4551121" y="970788"/>
                </a:lnTo>
                <a:lnTo>
                  <a:pt x="4588910" y="963159"/>
                </a:lnTo>
                <a:lnTo>
                  <a:pt x="4619767" y="942355"/>
                </a:lnTo>
                <a:lnTo>
                  <a:pt x="4640571" y="911498"/>
                </a:lnTo>
                <a:lnTo>
                  <a:pt x="4648200" y="873709"/>
                </a:lnTo>
                <a:lnTo>
                  <a:pt x="4648200" y="97078"/>
                </a:lnTo>
                <a:lnTo>
                  <a:pt x="4640571" y="59289"/>
                </a:lnTo>
                <a:lnTo>
                  <a:pt x="4619767" y="28432"/>
                </a:lnTo>
                <a:lnTo>
                  <a:pt x="4588910" y="7628"/>
                </a:lnTo>
                <a:lnTo>
                  <a:pt x="4551121" y="0"/>
                </a:lnTo>
                <a:close/>
              </a:path>
            </a:pathLst>
          </a:custGeom>
          <a:solidFill>
            <a:srgbClr val="2683C6"/>
          </a:solidFill>
        </p:spPr>
        <p:txBody>
          <a:bodyPr wrap="square" lIns="0" tIns="0" rIns="0" bIns="0" rtlCol="0"/>
          <a:lstStyle/>
          <a:p>
            <a:endParaRPr/>
          </a:p>
        </p:txBody>
      </p:sp>
      <p:sp>
        <p:nvSpPr>
          <p:cNvPr id="6" name="object 6"/>
          <p:cNvSpPr txBox="1"/>
          <p:nvPr/>
        </p:nvSpPr>
        <p:spPr>
          <a:xfrm>
            <a:off x="2159285" y="2685192"/>
            <a:ext cx="3985895" cy="341630"/>
          </a:xfrm>
          <a:prstGeom prst="rect">
            <a:avLst/>
          </a:prstGeom>
        </p:spPr>
        <p:txBody>
          <a:bodyPr vert="horz" wrap="square" lIns="0" tIns="0" rIns="0" bIns="0" rtlCol="0">
            <a:spAutoFit/>
          </a:bodyPr>
          <a:lstStyle/>
          <a:p>
            <a:pPr marL="12700">
              <a:lnSpc>
                <a:spcPct val="100000"/>
              </a:lnSpc>
            </a:pPr>
            <a:r>
              <a:rPr sz="2100" b="1" spc="10" dirty="0">
                <a:solidFill>
                  <a:srgbClr val="FFFFFF"/>
                </a:solidFill>
                <a:latin typeface="Tw Cen MT"/>
                <a:cs typeface="Tw Cen MT"/>
              </a:rPr>
              <a:t>Suffer </a:t>
            </a:r>
            <a:r>
              <a:rPr sz="2100" b="1" spc="-5" dirty="0">
                <a:solidFill>
                  <a:srgbClr val="FFFFFF"/>
                </a:solidFill>
                <a:latin typeface="Tw Cen MT"/>
                <a:cs typeface="Tw Cen MT"/>
              </a:rPr>
              <a:t>psychologically </a:t>
            </a:r>
            <a:r>
              <a:rPr sz="2100" b="1" dirty="0">
                <a:solidFill>
                  <a:srgbClr val="FFFFFF"/>
                </a:solidFill>
                <a:latin typeface="Tw Cen MT"/>
                <a:cs typeface="Tw Cen MT"/>
              </a:rPr>
              <a:t>or</a:t>
            </a:r>
            <a:r>
              <a:rPr sz="2100" b="1" spc="-50" dirty="0">
                <a:solidFill>
                  <a:srgbClr val="FFFFFF"/>
                </a:solidFill>
                <a:latin typeface="Tw Cen MT"/>
                <a:cs typeface="Tw Cen MT"/>
              </a:rPr>
              <a:t> </a:t>
            </a:r>
            <a:r>
              <a:rPr sz="2100" b="1" spc="-10" dirty="0">
                <a:solidFill>
                  <a:srgbClr val="FFFFFF"/>
                </a:solidFill>
                <a:latin typeface="Tw Cen MT"/>
                <a:cs typeface="Tw Cen MT"/>
              </a:rPr>
              <a:t>physically</a:t>
            </a:r>
            <a:endParaRPr sz="2100">
              <a:latin typeface="Tw Cen MT"/>
              <a:cs typeface="Tw Cen MT"/>
            </a:endParaRPr>
          </a:p>
        </p:txBody>
      </p:sp>
      <p:sp>
        <p:nvSpPr>
          <p:cNvPr id="7" name="object 7"/>
          <p:cNvSpPr/>
          <p:nvPr/>
        </p:nvSpPr>
        <p:spPr>
          <a:xfrm>
            <a:off x="3919728" y="3461003"/>
            <a:ext cx="439420" cy="315595"/>
          </a:xfrm>
          <a:custGeom>
            <a:avLst/>
            <a:gdLst/>
            <a:ahLst/>
            <a:cxnLst/>
            <a:rect l="l" t="t" r="r" b="b"/>
            <a:pathLst>
              <a:path w="439420" h="315595">
                <a:moveTo>
                  <a:pt x="438912" y="157734"/>
                </a:moveTo>
                <a:lnTo>
                  <a:pt x="0" y="157734"/>
                </a:lnTo>
                <a:lnTo>
                  <a:pt x="219456" y="315468"/>
                </a:lnTo>
                <a:lnTo>
                  <a:pt x="438912" y="157734"/>
                </a:lnTo>
                <a:close/>
              </a:path>
              <a:path w="439420" h="315595">
                <a:moveTo>
                  <a:pt x="351129" y="0"/>
                </a:moveTo>
                <a:lnTo>
                  <a:pt x="87782" y="0"/>
                </a:lnTo>
                <a:lnTo>
                  <a:pt x="87782" y="157734"/>
                </a:lnTo>
                <a:lnTo>
                  <a:pt x="351129" y="157734"/>
                </a:lnTo>
                <a:lnTo>
                  <a:pt x="351129" y="0"/>
                </a:lnTo>
                <a:close/>
              </a:path>
            </a:pathLst>
          </a:custGeom>
          <a:solidFill>
            <a:srgbClr val="2683C6"/>
          </a:solidFill>
        </p:spPr>
        <p:txBody>
          <a:bodyPr wrap="square" lIns="0" tIns="0" rIns="0" bIns="0" rtlCol="0"/>
          <a:lstStyle/>
          <a:p>
            <a:endParaRPr/>
          </a:p>
        </p:txBody>
      </p:sp>
      <p:sp>
        <p:nvSpPr>
          <p:cNvPr id="8" name="object 8"/>
          <p:cNvSpPr/>
          <p:nvPr/>
        </p:nvSpPr>
        <p:spPr>
          <a:xfrm>
            <a:off x="1863089" y="3789423"/>
            <a:ext cx="4581525" cy="972819"/>
          </a:xfrm>
          <a:custGeom>
            <a:avLst/>
            <a:gdLst/>
            <a:ahLst/>
            <a:cxnLst/>
            <a:rect l="l" t="t" r="r" b="b"/>
            <a:pathLst>
              <a:path w="4581525" h="972820">
                <a:moveTo>
                  <a:pt x="4483912" y="0"/>
                </a:moveTo>
                <a:lnTo>
                  <a:pt x="97231" y="0"/>
                </a:lnTo>
                <a:lnTo>
                  <a:pt x="59385" y="7641"/>
                </a:lnTo>
                <a:lnTo>
                  <a:pt x="28479" y="28479"/>
                </a:lnTo>
                <a:lnTo>
                  <a:pt x="7641" y="59385"/>
                </a:lnTo>
                <a:lnTo>
                  <a:pt x="0" y="97231"/>
                </a:lnTo>
                <a:lnTo>
                  <a:pt x="0" y="875080"/>
                </a:lnTo>
                <a:lnTo>
                  <a:pt x="7641" y="912931"/>
                </a:lnTo>
                <a:lnTo>
                  <a:pt x="28479" y="943837"/>
                </a:lnTo>
                <a:lnTo>
                  <a:pt x="59385" y="964672"/>
                </a:lnTo>
                <a:lnTo>
                  <a:pt x="97231" y="972312"/>
                </a:lnTo>
                <a:lnTo>
                  <a:pt x="4483912" y="972312"/>
                </a:lnTo>
                <a:lnTo>
                  <a:pt x="4521758" y="964672"/>
                </a:lnTo>
                <a:lnTo>
                  <a:pt x="4552664" y="943837"/>
                </a:lnTo>
                <a:lnTo>
                  <a:pt x="4573502" y="912931"/>
                </a:lnTo>
                <a:lnTo>
                  <a:pt x="4581144" y="875080"/>
                </a:lnTo>
                <a:lnTo>
                  <a:pt x="4581144" y="97231"/>
                </a:lnTo>
                <a:lnTo>
                  <a:pt x="4573502" y="59385"/>
                </a:lnTo>
                <a:lnTo>
                  <a:pt x="4552664" y="28479"/>
                </a:lnTo>
                <a:lnTo>
                  <a:pt x="4521758" y="7641"/>
                </a:lnTo>
                <a:lnTo>
                  <a:pt x="4483912" y="0"/>
                </a:lnTo>
                <a:close/>
              </a:path>
            </a:pathLst>
          </a:custGeom>
          <a:solidFill>
            <a:srgbClr val="27A7CE"/>
          </a:solidFill>
        </p:spPr>
        <p:txBody>
          <a:bodyPr wrap="square" lIns="0" tIns="0" rIns="0" bIns="0" rtlCol="0"/>
          <a:lstStyle/>
          <a:p>
            <a:endParaRPr/>
          </a:p>
        </p:txBody>
      </p:sp>
      <p:sp>
        <p:nvSpPr>
          <p:cNvPr id="9" name="object 9"/>
          <p:cNvSpPr txBox="1"/>
          <p:nvPr/>
        </p:nvSpPr>
        <p:spPr>
          <a:xfrm>
            <a:off x="3102957" y="4077003"/>
            <a:ext cx="2099310" cy="341630"/>
          </a:xfrm>
          <a:prstGeom prst="rect">
            <a:avLst/>
          </a:prstGeom>
        </p:spPr>
        <p:txBody>
          <a:bodyPr vert="horz" wrap="square" lIns="0" tIns="0" rIns="0" bIns="0" rtlCol="0">
            <a:spAutoFit/>
          </a:bodyPr>
          <a:lstStyle/>
          <a:p>
            <a:pPr marL="12700">
              <a:lnSpc>
                <a:spcPct val="100000"/>
              </a:lnSpc>
            </a:pPr>
            <a:r>
              <a:rPr sz="2100" b="1" spc="-5" dirty="0">
                <a:solidFill>
                  <a:srgbClr val="FFFFFF"/>
                </a:solidFill>
                <a:latin typeface="Tw Cen MT"/>
                <a:cs typeface="Tw Cen MT"/>
              </a:rPr>
              <a:t>Make police</a:t>
            </a:r>
            <a:r>
              <a:rPr sz="2100" b="1" spc="-45" dirty="0">
                <a:solidFill>
                  <a:srgbClr val="FFFFFF"/>
                </a:solidFill>
                <a:latin typeface="Tw Cen MT"/>
                <a:cs typeface="Tw Cen MT"/>
              </a:rPr>
              <a:t> </a:t>
            </a:r>
            <a:r>
              <a:rPr sz="2100" b="1" spc="20" dirty="0">
                <a:solidFill>
                  <a:srgbClr val="FFFFFF"/>
                </a:solidFill>
                <a:latin typeface="Tw Cen MT"/>
                <a:cs typeface="Tw Cen MT"/>
              </a:rPr>
              <a:t>report</a:t>
            </a:r>
            <a:endParaRPr sz="2100">
              <a:latin typeface="Tw Cen MT"/>
              <a:cs typeface="Tw Cen MT"/>
            </a:endParaRPr>
          </a:p>
        </p:txBody>
      </p:sp>
      <p:sp>
        <p:nvSpPr>
          <p:cNvPr id="10" name="object 10"/>
          <p:cNvSpPr/>
          <p:nvPr/>
        </p:nvSpPr>
        <p:spPr>
          <a:xfrm>
            <a:off x="3933444" y="4821935"/>
            <a:ext cx="439420" cy="364490"/>
          </a:xfrm>
          <a:custGeom>
            <a:avLst/>
            <a:gdLst/>
            <a:ahLst/>
            <a:cxnLst/>
            <a:rect l="l" t="t" r="r" b="b"/>
            <a:pathLst>
              <a:path w="439420" h="364489">
                <a:moveTo>
                  <a:pt x="438912" y="182118"/>
                </a:moveTo>
                <a:lnTo>
                  <a:pt x="0" y="182118"/>
                </a:lnTo>
                <a:lnTo>
                  <a:pt x="219456" y="364236"/>
                </a:lnTo>
                <a:lnTo>
                  <a:pt x="438912" y="182118"/>
                </a:lnTo>
                <a:close/>
              </a:path>
              <a:path w="439420" h="364489">
                <a:moveTo>
                  <a:pt x="351129" y="0"/>
                </a:moveTo>
                <a:lnTo>
                  <a:pt x="87782" y="0"/>
                </a:lnTo>
                <a:lnTo>
                  <a:pt x="87782" y="182118"/>
                </a:lnTo>
                <a:lnTo>
                  <a:pt x="351129" y="182118"/>
                </a:lnTo>
                <a:lnTo>
                  <a:pt x="351129" y="0"/>
                </a:lnTo>
                <a:close/>
              </a:path>
            </a:pathLst>
          </a:custGeom>
          <a:solidFill>
            <a:srgbClr val="27CED7"/>
          </a:solidFill>
        </p:spPr>
        <p:txBody>
          <a:bodyPr wrap="square" lIns="0" tIns="0" rIns="0" bIns="0" rtlCol="0"/>
          <a:lstStyle/>
          <a:p>
            <a:endParaRPr/>
          </a:p>
        </p:txBody>
      </p:sp>
      <p:sp>
        <p:nvSpPr>
          <p:cNvPr id="11" name="object 11"/>
          <p:cNvSpPr/>
          <p:nvPr/>
        </p:nvSpPr>
        <p:spPr>
          <a:xfrm>
            <a:off x="1863089" y="5247891"/>
            <a:ext cx="4581525" cy="972819"/>
          </a:xfrm>
          <a:custGeom>
            <a:avLst/>
            <a:gdLst/>
            <a:ahLst/>
            <a:cxnLst/>
            <a:rect l="l" t="t" r="r" b="b"/>
            <a:pathLst>
              <a:path w="4581525" h="972820">
                <a:moveTo>
                  <a:pt x="4483912" y="0"/>
                </a:moveTo>
                <a:lnTo>
                  <a:pt x="97231" y="0"/>
                </a:lnTo>
                <a:lnTo>
                  <a:pt x="59385" y="7641"/>
                </a:lnTo>
                <a:lnTo>
                  <a:pt x="28479" y="28479"/>
                </a:lnTo>
                <a:lnTo>
                  <a:pt x="7641" y="59385"/>
                </a:lnTo>
                <a:lnTo>
                  <a:pt x="0" y="97231"/>
                </a:lnTo>
                <a:lnTo>
                  <a:pt x="0" y="875080"/>
                </a:lnTo>
                <a:lnTo>
                  <a:pt x="7641" y="912931"/>
                </a:lnTo>
                <a:lnTo>
                  <a:pt x="28479" y="943837"/>
                </a:lnTo>
                <a:lnTo>
                  <a:pt x="59385" y="964672"/>
                </a:lnTo>
                <a:lnTo>
                  <a:pt x="97231" y="972312"/>
                </a:lnTo>
                <a:lnTo>
                  <a:pt x="4483912" y="972312"/>
                </a:lnTo>
                <a:lnTo>
                  <a:pt x="4521758" y="964672"/>
                </a:lnTo>
                <a:lnTo>
                  <a:pt x="4552664" y="943837"/>
                </a:lnTo>
                <a:lnTo>
                  <a:pt x="4573502" y="912931"/>
                </a:lnTo>
                <a:lnTo>
                  <a:pt x="4581144" y="875080"/>
                </a:lnTo>
                <a:lnTo>
                  <a:pt x="4581144" y="97231"/>
                </a:lnTo>
                <a:lnTo>
                  <a:pt x="4573502" y="59385"/>
                </a:lnTo>
                <a:lnTo>
                  <a:pt x="4552664" y="28479"/>
                </a:lnTo>
                <a:lnTo>
                  <a:pt x="4521758" y="7641"/>
                </a:lnTo>
                <a:lnTo>
                  <a:pt x="4483912" y="0"/>
                </a:lnTo>
                <a:close/>
              </a:path>
            </a:pathLst>
          </a:custGeom>
          <a:solidFill>
            <a:srgbClr val="27CED7"/>
          </a:solidFill>
        </p:spPr>
        <p:txBody>
          <a:bodyPr wrap="square" lIns="0" tIns="0" rIns="0" bIns="0" rtlCol="0"/>
          <a:lstStyle/>
          <a:p>
            <a:endParaRPr/>
          </a:p>
        </p:txBody>
      </p:sp>
      <p:sp>
        <p:nvSpPr>
          <p:cNvPr id="12" name="object 12"/>
          <p:cNvSpPr txBox="1"/>
          <p:nvPr/>
        </p:nvSpPr>
        <p:spPr>
          <a:xfrm>
            <a:off x="2113913" y="5463626"/>
            <a:ext cx="4077970" cy="544195"/>
          </a:xfrm>
          <a:prstGeom prst="rect">
            <a:avLst/>
          </a:prstGeom>
        </p:spPr>
        <p:txBody>
          <a:bodyPr vert="horz" wrap="square" lIns="0" tIns="0" rIns="0" bIns="0" rtlCol="0">
            <a:spAutoFit/>
          </a:bodyPr>
          <a:lstStyle/>
          <a:p>
            <a:pPr marL="833755" marR="5080" indent="-821690">
              <a:lnSpc>
                <a:spcPts val="2050"/>
              </a:lnSpc>
            </a:pPr>
            <a:r>
              <a:rPr sz="2100" b="1" spc="5" dirty="0">
                <a:solidFill>
                  <a:srgbClr val="FFFFFF"/>
                </a:solidFill>
                <a:latin typeface="Tw Cen MT"/>
                <a:cs typeface="Tw Cen MT"/>
              </a:rPr>
              <a:t>Certificate certifying that </a:t>
            </a:r>
            <a:r>
              <a:rPr sz="2100" b="1" spc="-10" dirty="0">
                <a:solidFill>
                  <a:srgbClr val="FFFFFF"/>
                </a:solidFill>
                <a:latin typeface="Tw Cen MT"/>
                <a:cs typeface="Tw Cen MT"/>
              </a:rPr>
              <a:t>you </a:t>
            </a:r>
            <a:r>
              <a:rPr sz="2100" b="1" spc="-5" dirty="0">
                <a:solidFill>
                  <a:srgbClr val="FFFFFF"/>
                </a:solidFill>
                <a:latin typeface="Tw Cen MT"/>
                <a:cs typeface="Tw Cen MT"/>
              </a:rPr>
              <a:t>helped  with the</a:t>
            </a:r>
            <a:r>
              <a:rPr sz="2100" b="1" spc="-55" dirty="0">
                <a:solidFill>
                  <a:srgbClr val="FFFFFF"/>
                </a:solidFill>
                <a:latin typeface="Tw Cen MT"/>
                <a:cs typeface="Tw Cen MT"/>
              </a:rPr>
              <a:t> </a:t>
            </a:r>
            <a:r>
              <a:rPr sz="2100" b="1" spc="-5" dirty="0">
                <a:solidFill>
                  <a:srgbClr val="FFFFFF"/>
                </a:solidFill>
                <a:latin typeface="Tw Cen MT"/>
                <a:cs typeface="Tw Cen MT"/>
              </a:rPr>
              <a:t>investigation</a:t>
            </a:r>
            <a:endParaRPr sz="2100">
              <a:latin typeface="Tw Cen MT"/>
              <a:cs typeface="Tw Cen MT"/>
            </a:endParaRPr>
          </a:p>
        </p:txBody>
      </p:sp>
      <p:sp>
        <p:nvSpPr>
          <p:cNvPr id="13" name="object 13"/>
          <p:cNvSpPr txBox="1"/>
          <p:nvPr/>
        </p:nvSpPr>
        <p:spPr>
          <a:xfrm>
            <a:off x="6555740" y="2482569"/>
            <a:ext cx="3728085" cy="1621790"/>
          </a:xfrm>
          <a:prstGeom prst="rect">
            <a:avLst/>
          </a:prstGeom>
        </p:spPr>
        <p:txBody>
          <a:bodyPr vert="horz" wrap="square" lIns="0" tIns="0" rIns="0" bIns="0" rtlCol="0">
            <a:spAutoFit/>
          </a:bodyPr>
          <a:lstStyle/>
          <a:p>
            <a:pPr marL="297815" marR="5080" indent="-285115" algn="just">
              <a:lnSpc>
                <a:spcPct val="100000"/>
              </a:lnSpc>
              <a:buFont typeface="Wingdings"/>
              <a:buChar char=""/>
              <a:tabLst>
                <a:tab pos="299720" algn="l"/>
              </a:tabLst>
            </a:pPr>
            <a:r>
              <a:rPr sz="2100" dirty="0">
                <a:latin typeface="Tw Cen MT"/>
                <a:cs typeface="Tw Cen MT"/>
              </a:rPr>
              <a:t>A minor </a:t>
            </a:r>
            <a:r>
              <a:rPr sz="2100" spc="-15" dirty="0">
                <a:latin typeface="Tw Cen MT"/>
                <a:cs typeface="Tw Cen MT"/>
              </a:rPr>
              <a:t>may </a:t>
            </a:r>
            <a:r>
              <a:rPr sz="2100" spc="-5" dirty="0">
                <a:latin typeface="Tw Cen MT"/>
                <a:cs typeface="Tw Cen MT"/>
              </a:rPr>
              <a:t>also qualify </a:t>
            </a:r>
            <a:r>
              <a:rPr sz="2100" spc="-15" dirty="0">
                <a:latin typeface="Tw Cen MT"/>
                <a:cs typeface="Tw Cen MT"/>
              </a:rPr>
              <a:t>for </a:t>
            </a:r>
            <a:r>
              <a:rPr sz="2100" dirty="0">
                <a:latin typeface="Tw Cen MT"/>
                <a:cs typeface="Tw Cen MT"/>
              </a:rPr>
              <a:t>a  </a:t>
            </a:r>
            <a:r>
              <a:rPr sz="2100" spc="-5" dirty="0">
                <a:latin typeface="Tw Cen MT"/>
                <a:cs typeface="Tw Cen MT"/>
              </a:rPr>
              <a:t>U-Visa if their </a:t>
            </a:r>
            <a:r>
              <a:rPr sz="2100" dirty="0">
                <a:latin typeface="Tw Cen MT"/>
                <a:cs typeface="Tw Cen MT"/>
              </a:rPr>
              <a:t>parents </a:t>
            </a:r>
            <a:r>
              <a:rPr sz="2100" spc="-20" dirty="0">
                <a:latin typeface="Tw Cen MT"/>
                <a:cs typeface="Tw Cen MT"/>
              </a:rPr>
              <a:t>have  </a:t>
            </a:r>
            <a:r>
              <a:rPr sz="2100" dirty="0">
                <a:latin typeface="Tw Cen MT"/>
                <a:cs typeface="Tw Cen MT"/>
              </a:rPr>
              <a:t>been </a:t>
            </a:r>
            <a:r>
              <a:rPr sz="2100" spc="-5" dirty="0">
                <a:latin typeface="Tw Cen MT"/>
                <a:cs typeface="Tw Cen MT"/>
              </a:rPr>
              <a:t>victims </a:t>
            </a:r>
            <a:r>
              <a:rPr sz="2100" dirty="0">
                <a:latin typeface="Tw Cen MT"/>
                <a:cs typeface="Tw Cen MT"/>
              </a:rPr>
              <a:t>of a </a:t>
            </a:r>
            <a:r>
              <a:rPr sz="2100" spc="-5" dirty="0">
                <a:latin typeface="Tw Cen MT"/>
                <a:cs typeface="Tw Cen MT"/>
              </a:rPr>
              <a:t>crime in the  United </a:t>
            </a:r>
            <a:r>
              <a:rPr sz="2100" dirty="0">
                <a:latin typeface="Tw Cen MT"/>
                <a:cs typeface="Tw Cen MT"/>
              </a:rPr>
              <a:t>States and </a:t>
            </a:r>
            <a:r>
              <a:rPr sz="2100" spc="-5" dirty="0">
                <a:latin typeface="Tw Cen MT"/>
                <a:cs typeface="Tw Cen MT"/>
              </a:rPr>
              <a:t>if </a:t>
            </a:r>
            <a:r>
              <a:rPr sz="2100" spc="-25" dirty="0">
                <a:latin typeface="Tw Cen MT"/>
                <a:cs typeface="Tw Cen MT"/>
              </a:rPr>
              <a:t>they </a:t>
            </a:r>
            <a:r>
              <a:rPr sz="2100" spc="-20" dirty="0">
                <a:latin typeface="Tw Cen MT"/>
                <a:cs typeface="Tw Cen MT"/>
              </a:rPr>
              <a:t>have  </a:t>
            </a:r>
            <a:r>
              <a:rPr sz="2100" spc="-5" dirty="0">
                <a:latin typeface="Tw Cen MT"/>
                <a:cs typeface="Tw Cen MT"/>
              </a:rPr>
              <a:t>cooperated with the</a:t>
            </a:r>
            <a:r>
              <a:rPr sz="2100" spc="-15" dirty="0">
                <a:latin typeface="Tw Cen MT"/>
                <a:cs typeface="Tw Cen MT"/>
              </a:rPr>
              <a:t> </a:t>
            </a:r>
            <a:r>
              <a:rPr sz="2100" spc="-5" dirty="0">
                <a:latin typeface="Tw Cen MT"/>
                <a:cs typeface="Tw Cen MT"/>
              </a:rPr>
              <a:t>police.</a:t>
            </a:r>
            <a:endParaRPr sz="2100">
              <a:latin typeface="Tw Cen MT"/>
              <a:cs typeface="Tw Cen MT"/>
            </a:endParaRPr>
          </a:p>
        </p:txBody>
      </p:sp>
      <p:sp>
        <p:nvSpPr>
          <p:cNvPr id="14" name="object 14"/>
          <p:cNvSpPr txBox="1"/>
          <p:nvPr/>
        </p:nvSpPr>
        <p:spPr>
          <a:xfrm>
            <a:off x="6555740" y="4357089"/>
            <a:ext cx="3726815" cy="1621790"/>
          </a:xfrm>
          <a:prstGeom prst="rect">
            <a:avLst/>
          </a:prstGeom>
        </p:spPr>
        <p:txBody>
          <a:bodyPr vert="horz" wrap="square" lIns="0" tIns="0" rIns="0" bIns="0" rtlCol="0">
            <a:spAutoFit/>
          </a:bodyPr>
          <a:lstStyle/>
          <a:p>
            <a:pPr marL="297180" marR="5080" indent="-284480" algn="just">
              <a:lnSpc>
                <a:spcPct val="100000"/>
              </a:lnSpc>
              <a:buFont typeface="Wingdings"/>
              <a:buChar char=""/>
              <a:tabLst>
                <a:tab pos="299720" algn="l"/>
              </a:tabLst>
            </a:pPr>
            <a:r>
              <a:rPr sz="2100" spc="-5" dirty="0">
                <a:latin typeface="Tw Cen MT"/>
                <a:cs typeface="Tw Cen MT"/>
              </a:rPr>
              <a:t>If </a:t>
            </a:r>
            <a:r>
              <a:rPr sz="2100" spc="-20" dirty="0">
                <a:latin typeface="Tw Cen MT"/>
                <a:cs typeface="Tw Cen MT"/>
              </a:rPr>
              <a:t>you </a:t>
            </a:r>
            <a:r>
              <a:rPr sz="2100" spc="-10" dirty="0">
                <a:latin typeface="Tw Cen MT"/>
                <a:cs typeface="Tw Cen MT"/>
              </a:rPr>
              <a:t>have </a:t>
            </a:r>
            <a:r>
              <a:rPr sz="2100" spc="-5" dirty="0">
                <a:latin typeface="Tw Cen MT"/>
                <a:cs typeface="Tw Cen MT"/>
              </a:rPr>
              <a:t>been the victim </a:t>
            </a:r>
            <a:r>
              <a:rPr sz="2100" dirty="0">
                <a:latin typeface="Tw Cen MT"/>
                <a:cs typeface="Tw Cen MT"/>
              </a:rPr>
              <a:t>of a  </a:t>
            </a:r>
            <a:r>
              <a:rPr sz="2100" spc="-5" dirty="0">
                <a:latin typeface="Tw Cen MT"/>
                <a:cs typeface="Tw Cen MT"/>
              </a:rPr>
              <a:t>crime </a:t>
            </a:r>
            <a:r>
              <a:rPr sz="2100" dirty="0">
                <a:latin typeface="Tw Cen MT"/>
                <a:cs typeface="Tw Cen MT"/>
              </a:rPr>
              <a:t>at </a:t>
            </a:r>
            <a:r>
              <a:rPr sz="2100" spc="-5" dirty="0">
                <a:latin typeface="Tw Cen MT"/>
                <a:cs typeface="Tw Cen MT"/>
              </a:rPr>
              <a:t>the </a:t>
            </a:r>
            <a:r>
              <a:rPr sz="2100" spc="-20" dirty="0">
                <a:latin typeface="Tw Cen MT"/>
                <a:cs typeface="Tw Cen MT"/>
              </a:rPr>
              <a:t>shelter, you have  </a:t>
            </a:r>
            <a:r>
              <a:rPr sz="2100" spc="-5" dirty="0">
                <a:latin typeface="Tw Cen MT"/>
                <a:cs typeface="Tw Cen MT"/>
              </a:rPr>
              <a:t>the </a:t>
            </a:r>
            <a:r>
              <a:rPr sz="2100" dirty="0">
                <a:latin typeface="Tw Cen MT"/>
                <a:cs typeface="Tw Cen MT"/>
              </a:rPr>
              <a:t>right </a:t>
            </a:r>
            <a:r>
              <a:rPr sz="2100" spc="-5" dirty="0">
                <a:latin typeface="Tw Cen MT"/>
                <a:cs typeface="Tw Cen MT"/>
              </a:rPr>
              <a:t>to </a:t>
            </a:r>
            <a:r>
              <a:rPr sz="2100" dirty="0">
                <a:latin typeface="Tw Cen MT"/>
                <a:cs typeface="Tw Cen MT"/>
              </a:rPr>
              <a:t>speak </a:t>
            </a:r>
            <a:r>
              <a:rPr sz="2100" spc="-5" dirty="0">
                <a:latin typeface="Tw Cen MT"/>
                <a:cs typeface="Tw Cen MT"/>
              </a:rPr>
              <a:t>to </a:t>
            </a:r>
            <a:r>
              <a:rPr sz="2100" dirty="0">
                <a:latin typeface="Tw Cen MT"/>
                <a:cs typeface="Tw Cen MT"/>
              </a:rPr>
              <a:t>an  </a:t>
            </a:r>
            <a:r>
              <a:rPr sz="2100" spc="-10" dirty="0">
                <a:latin typeface="Tw Cen MT"/>
                <a:cs typeface="Tw Cen MT"/>
              </a:rPr>
              <a:t>attorney </a:t>
            </a:r>
            <a:r>
              <a:rPr sz="2100" dirty="0">
                <a:latin typeface="Tw Cen MT"/>
                <a:cs typeface="Tw Cen MT"/>
              </a:rPr>
              <a:t>and </a:t>
            </a:r>
            <a:r>
              <a:rPr sz="2100" spc="-5" dirty="0">
                <a:latin typeface="Tw Cen MT"/>
                <a:cs typeface="Tw Cen MT"/>
              </a:rPr>
              <a:t>file </a:t>
            </a:r>
            <a:r>
              <a:rPr sz="2100" dirty="0">
                <a:latin typeface="Tw Cen MT"/>
                <a:cs typeface="Tw Cen MT"/>
              </a:rPr>
              <a:t>a police  </a:t>
            </a:r>
            <a:r>
              <a:rPr sz="2100" spc="5" dirty="0">
                <a:latin typeface="Tw Cen MT"/>
                <a:cs typeface="Tw Cen MT"/>
              </a:rPr>
              <a:t>report.</a:t>
            </a:r>
            <a:endParaRPr sz="2100">
              <a:latin typeface="Tw Cen MT"/>
              <a:cs typeface="Tw Cen MT"/>
            </a:endParaRPr>
          </a:p>
        </p:txBody>
      </p:sp>
      <p:sp>
        <p:nvSpPr>
          <p:cNvPr id="15" name="object 15"/>
          <p:cNvSpPr/>
          <p:nvPr/>
        </p:nvSpPr>
        <p:spPr>
          <a:xfrm>
            <a:off x="8807195" y="5730240"/>
            <a:ext cx="1709926" cy="981455"/>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700369" y="168352"/>
            <a:ext cx="7325359" cy="2152650"/>
          </a:xfrm>
          <a:prstGeom prst="rect">
            <a:avLst/>
          </a:prstGeom>
        </p:spPr>
        <p:txBody>
          <a:bodyPr vert="horz" wrap="square" lIns="0" tIns="0" rIns="0" bIns="0" rtlCol="0">
            <a:spAutoFit/>
          </a:bodyPr>
          <a:lstStyle/>
          <a:p>
            <a:pPr marL="1270" algn="ctr">
              <a:lnSpc>
                <a:spcPct val="100000"/>
              </a:lnSpc>
            </a:pPr>
            <a:r>
              <a:rPr sz="7200" spc="-20" dirty="0">
                <a:solidFill>
                  <a:srgbClr val="1CADE4"/>
                </a:solidFill>
                <a:latin typeface="Tw Cen MT"/>
                <a:cs typeface="Tw Cen MT"/>
              </a:rPr>
              <a:t>FAMILY</a:t>
            </a:r>
            <a:r>
              <a:rPr sz="7200" spc="160" dirty="0">
                <a:solidFill>
                  <a:srgbClr val="1CADE4"/>
                </a:solidFill>
                <a:latin typeface="Tw Cen MT"/>
                <a:cs typeface="Tw Cen MT"/>
              </a:rPr>
              <a:t> </a:t>
            </a:r>
            <a:r>
              <a:rPr sz="7200" spc="95" dirty="0">
                <a:solidFill>
                  <a:srgbClr val="1CADE4"/>
                </a:solidFill>
                <a:latin typeface="Tw Cen MT"/>
                <a:cs typeface="Tw Cen MT"/>
              </a:rPr>
              <a:t>PETITION</a:t>
            </a:r>
            <a:endParaRPr sz="7200">
              <a:latin typeface="Tw Cen MT"/>
              <a:cs typeface="Tw Cen MT"/>
            </a:endParaRPr>
          </a:p>
          <a:p>
            <a:pPr marL="12700" marR="5080" algn="ctr">
              <a:lnSpc>
                <a:spcPts val="3240"/>
              </a:lnSpc>
              <a:spcBef>
                <a:spcPts val="1675"/>
              </a:spcBef>
            </a:pPr>
            <a:r>
              <a:rPr sz="3000" b="1" dirty="0">
                <a:latin typeface="Tw Cen MT"/>
                <a:cs typeface="Tw Cen MT"/>
              </a:rPr>
              <a:t>Family </a:t>
            </a:r>
            <a:r>
              <a:rPr sz="3000" b="1" spc="-5" dirty="0">
                <a:latin typeface="Tw Cen MT"/>
                <a:cs typeface="Tw Cen MT"/>
              </a:rPr>
              <a:t>members </a:t>
            </a:r>
            <a:r>
              <a:rPr sz="3000" b="1" dirty="0">
                <a:latin typeface="Tw Cen MT"/>
                <a:cs typeface="Tw Cen MT"/>
              </a:rPr>
              <a:t>of </a:t>
            </a:r>
            <a:r>
              <a:rPr sz="3000" b="1" spc="5" dirty="0">
                <a:latin typeface="Tw Cen MT"/>
                <a:cs typeface="Tw Cen MT"/>
              </a:rPr>
              <a:t>permanent </a:t>
            </a:r>
            <a:r>
              <a:rPr sz="3000" b="1" spc="10" dirty="0">
                <a:latin typeface="Tw Cen MT"/>
                <a:cs typeface="Tw Cen MT"/>
              </a:rPr>
              <a:t>legal </a:t>
            </a:r>
            <a:r>
              <a:rPr sz="3000" b="1" dirty="0">
                <a:latin typeface="Tw Cen MT"/>
                <a:cs typeface="Tw Cen MT"/>
              </a:rPr>
              <a:t>residents  or </a:t>
            </a:r>
            <a:r>
              <a:rPr sz="3000" b="1" spc="-5" dirty="0">
                <a:latin typeface="Tw Cen MT"/>
                <a:cs typeface="Tw Cen MT"/>
              </a:rPr>
              <a:t>citizens </a:t>
            </a:r>
            <a:r>
              <a:rPr sz="3000" b="1" dirty="0">
                <a:latin typeface="Tw Cen MT"/>
                <a:cs typeface="Tw Cen MT"/>
              </a:rPr>
              <a:t>of the United</a:t>
            </a:r>
            <a:r>
              <a:rPr sz="3000" b="1" spc="50" dirty="0">
                <a:latin typeface="Tw Cen MT"/>
                <a:cs typeface="Tw Cen MT"/>
              </a:rPr>
              <a:t> </a:t>
            </a:r>
            <a:r>
              <a:rPr sz="3000" b="1" spc="5" dirty="0">
                <a:latin typeface="Tw Cen MT"/>
                <a:cs typeface="Tw Cen MT"/>
              </a:rPr>
              <a:t>States</a:t>
            </a:r>
            <a:endParaRPr sz="3000">
              <a:latin typeface="Tw Cen MT"/>
              <a:cs typeface="Tw Cen MT"/>
            </a:endParaRPr>
          </a:p>
        </p:txBody>
      </p:sp>
      <p:sp>
        <p:nvSpPr>
          <p:cNvPr id="3" name="object 3"/>
          <p:cNvSpPr/>
          <p:nvPr/>
        </p:nvSpPr>
        <p:spPr>
          <a:xfrm>
            <a:off x="2179657" y="2459418"/>
            <a:ext cx="7731342" cy="360642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72107" y="3073837"/>
            <a:ext cx="2290445" cy="1032510"/>
          </a:xfrm>
          <a:prstGeom prst="rect">
            <a:avLst/>
          </a:prstGeom>
        </p:spPr>
        <p:txBody>
          <a:bodyPr vert="horz" wrap="square" lIns="0" tIns="0" rIns="0" bIns="0" rtlCol="0">
            <a:spAutoFit/>
          </a:bodyPr>
          <a:lstStyle/>
          <a:p>
            <a:pPr marL="118745" indent="48260">
              <a:lnSpc>
                <a:spcPts val="2355"/>
              </a:lnSpc>
            </a:pPr>
            <a:r>
              <a:rPr sz="2700" b="1" spc="-5" dirty="0">
                <a:solidFill>
                  <a:srgbClr val="FFFFFF"/>
                </a:solidFill>
                <a:latin typeface="Tw Cen MT"/>
                <a:cs typeface="Tw Cen MT"/>
              </a:rPr>
              <a:t>Son/Daughter</a:t>
            </a:r>
            <a:endParaRPr sz="2700">
              <a:latin typeface="Tw Cen MT"/>
              <a:cs typeface="Tw Cen MT"/>
            </a:endParaRPr>
          </a:p>
          <a:p>
            <a:pPr marL="12700" marR="5080" indent="106045">
              <a:lnSpc>
                <a:spcPts val="2640"/>
              </a:lnSpc>
              <a:spcBef>
                <a:spcPts val="290"/>
              </a:spcBef>
            </a:pPr>
            <a:r>
              <a:rPr sz="2700" b="1" spc="-5" dirty="0">
                <a:solidFill>
                  <a:srgbClr val="FFFFFF"/>
                </a:solidFill>
                <a:latin typeface="Tw Cen MT"/>
                <a:cs typeface="Tw Cen MT"/>
              </a:rPr>
              <a:t>or sibling </a:t>
            </a:r>
            <a:r>
              <a:rPr sz="2700" b="1" spc="-30" dirty="0">
                <a:solidFill>
                  <a:srgbClr val="FFFFFF"/>
                </a:solidFill>
                <a:latin typeface="Tw Cen MT"/>
                <a:cs typeface="Tw Cen MT"/>
              </a:rPr>
              <a:t>over  </a:t>
            </a:r>
            <a:r>
              <a:rPr sz="2700" b="1" spc="-5" dirty="0">
                <a:solidFill>
                  <a:srgbClr val="FFFFFF"/>
                </a:solidFill>
                <a:latin typeface="Tw Cen MT"/>
                <a:cs typeface="Tw Cen MT"/>
              </a:rPr>
              <a:t>21 years of</a:t>
            </a:r>
            <a:r>
              <a:rPr sz="2700" b="1" spc="125" dirty="0">
                <a:solidFill>
                  <a:srgbClr val="FFFFFF"/>
                </a:solidFill>
                <a:latin typeface="Tw Cen MT"/>
                <a:cs typeface="Tw Cen MT"/>
              </a:rPr>
              <a:t> </a:t>
            </a:r>
            <a:r>
              <a:rPr sz="2700" b="1" spc="15" dirty="0">
                <a:solidFill>
                  <a:srgbClr val="FFFFFF"/>
                </a:solidFill>
                <a:latin typeface="Tw Cen MT"/>
                <a:cs typeface="Tw Cen MT"/>
              </a:rPr>
              <a:t>age</a:t>
            </a:r>
            <a:endParaRPr sz="2700">
              <a:latin typeface="Tw Cen MT"/>
              <a:cs typeface="Tw Cen MT"/>
            </a:endParaRPr>
          </a:p>
        </p:txBody>
      </p:sp>
      <p:sp>
        <p:nvSpPr>
          <p:cNvPr id="5" name="object 5"/>
          <p:cNvSpPr/>
          <p:nvPr/>
        </p:nvSpPr>
        <p:spPr>
          <a:xfrm>
            <a:off x="8807195" y="5730240"/>
            <a:ext cx="1709926" cy="981455"/>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62762" y="826769"/>
            <a:ext cx="0" cy="914400"/>
          </a:xfrm>
          <a:custGeom>
            <a:avLst/>
            <a:gdLst/>
            <a:ahLst/>
            <a:cxnLst/>
            <a:rect l="l" t="t" r="r" b="b"/>
            <a:pathLst>
              <a:path h="914400">
                <a:moveTo>
                  <a:pt x="0" y="914400"/>
                </a:moveTo>
                <a:lnTo>
                  <a:pt x="0" y="0"/>
                </a:lnTo>
              </a:path>
            </a:pathLst>
          </a:custGeom>
          <a:ln w="19050">
            <a:solidFill>
              <a:srgbClr val="1CADE4"/>
            </a:solidFill>
          </a:ln>
        </p:spPr>
        <p:txBody>
          <a:bodyPr wrap="square" lIns="0" tIns="0" rIns="0" bIns="0" rtlCol="0"/>
          <a:lstStyle/>
          <a:p>
            <a:endParaRPr/>
          </a:p>
        </p:txBody>
      </p:sp>
      <p:sp>
        <p:nvSpPr>
          <p:cNvPr id="3" name="object 3"/>
          <p:cNvSpPr txBox="1">
            <a:spLocks noGrp="1"/>
          </p:cNvSpPr>
          <p:nvPr>
            <p:ph type="title"/>
          </p:nvPr>
        </p:nvSpPr>
        <p:spPr>
          <a:xfrm>
            <a:off x="4966275" y="0"/>
            <a:ext cx="2378710" cy="1097280"/>
          </a:xfrm>
          <a:prstGeom prst="rect">
            <a:avLst/>
          </a:prstGeom>
        </p:spPr>
        <p:txBody>
          <a:bodyPr vert="horz" wrap="square" lIns="0" tIns="0" rIns="0" bIns="0" rtlCol="0">
            <a:spAutoFit/>
          </a:bodyPr>
          <a:lstStyle/>
          <a:p>
            <a:pPr marL="12700">
              <a:lnSpc>
                <a:spcPct val="100000"/>
              </a:lnSpc>
            </a:pPr>
            <a:r>
              <a:rPr spc="-415" dirty="0"/>
              <a:t>V</a:t>
            </a:r>
            <a:r>
              <a:rPr spc="-490" dirty="0"/>
              <a:t>A</a:t>
            </a:r>
            <a:r>
              <a:rPr spc="-415" dirty="0"/>
              <a:t>WA</a:t>
            </a:r>
          </a:p>
        </p:txBody>
      </p:sp>
      <p:sp>
        <p:nvSpPr>
          <p:cNvPr id="4" name="object 4"/>
          <p:cNvSpPr txBox="1"/>
          <p:nvPr/>
        </p:nvSpPr>
        <p:spPr>
          <a:xfrm>
            <a:off x="2547620" y="1194361"/>
            <a:ext cx="7207884" cy="1102360"/>
          </a:xfrm>
          <a:prstGeom prst="rect">
            <a:avLst/>
          </a:prstGeom>
        </p:spPr>
        <p:txBody>
          <a:bodyPr vert="horz" wrap="square" lIns="0" tIns="0" rIns="0" bIns="0" rtlCol="0">
            <a:spAutoFit/>
          </a:bodyPr>
          <a:lstStyle/>
          <a:p>
            <a:pPr marL="12700">
              <a:lnSpc>
                <a:spcPct val="100000"/>
              </a:lnSpc>
            </a:pPr>
            <a:r>
              <a:rPr sz="2200" spc="-5" dirty="0">
                <a:solidFill>
                  <a:srgbClr val="1CADE4"/>
                </a:solidFill>
                <a:latin typeface="Wingdings"/>
                <a:cs typeface="Wingdings"/>
              </a:rPr>
              <a:t></a:t>
            </a:r>
            <a:r>
              <a:rPr sz="2200" b="1" i="1" spc="-5" dirty="0">
                <a:latin typeface="Tw Cen MT"/>
                <a:cs typeface="Tw Cen MT"/>
              </a:rPr>
              <a:t>Victims of Domestic Violence in the United</a:t>
            </a:r>
            <a:r>
              <a:rPr sz="2200" b="1" i="1" spc="325" dirty="0">
                <a:latin typeface="Tw Cen MT"/>
                <a:cs typeface="Tw Cen MT"/>
              </a:rPr>
              <a:t> </a:t>
            </a:r>
            <a:r>
              <a:rPr sz="2200" b="1" i="1" dirty="0">
                <a:latin typeface="Tw Cen MT"/>
                <a:cs typeface="Tw Cen MT"/>
              </a:rPr>
              <a:t>States</a:t>
            </a:r>
            <a:endParaRPr sz="2200">
              <a:latin typeface="Tw Cen MT"/>
              <a:cs typeface="Tw Cen MT"/>
            </a:endParaRPr>
          </a:p>
          <a:p>
            <a:pPr marL="277495" marR="5080" indent="-137160">
              <a:lnSpc>
                <a:spcPts val="2810"/>
              </a:lnSpc>
              <a:spcBef>
                <a:spcPts val="420"/>
              </a:spcBef>
              <a:buClr>
                <a:srgbClr val="1CADE4"/>
              </a:buClr>
              <a:buFont typeface="Wingdings 3"/>
              <a:buChar char="▪"/>
              <a:tabLst>
                <a:tab pos="278130" algn="l"/>
              </a:tabLst>
            </a:pPr>
            <a:r>
              <a:rPr sz="2600" b="1" dirty="0">
                <a:latin typeface="Tw Cen MT"/>
                <a:cs typeface="Tw Cen MT"/>
              </a:rPr>
              <a:t>Caused </a:t>
            </a:r>
            <a:r>
              <a:rPr sz="2600" b="1" spc="-30" dirty="0">
                <a:latin typeface="Tw Cen MT"/>
                <a:cs typeface="Tw Cen MT"/>
              </a:rPr>
              <a:t>by </a:t>
            </a:r>
            <a:r>
              <a:rPr sz="2600" b="1" dirty="0">
                <a:latin typeface="Tw Cen MT"/>
                <a:cs typeface="Tw Cen MT"/>
              </a:rPr>
              <a:t>a </a:t>
            </a:r>
            <a:r>
              <a:rPr sz="2600" b="1" spc="5" dirty="0">
                <a:latin typeface="Tw Cen MT"/>
                <a:cs typeface="Tw Cen MT"/>
              </a:rPr>
              <a:t>permanent </a:t>
            </a:r>
            <a:r>
              <a:rPr sz="2600" b="1" spc="10" dirty="0">
                <a:latin typeface="Tw Cen MT"/>
                <a:cs typeface="Tw Cen MT"/>
              </a:rPr>
              <a:t>legal </a:t>
            </a:r>
            <a:r>
              <a:rPr sz="2600" b="1" spc="5" dirty="0">
                <a:latin typeface="Tw Cen MT"/>
                <a:cs typeface="Tw Cen MT"/>
              </a:rPr>
              <a:t>resident </a:t>
            </a:r>
            <a:r>
              <a:rPr sz="2600" b="1" spc="-5" dirty="0">
                <a:latin typeface="Tw Cen MT"/>
                <a:cs typeface="Tw Cen MT"/>
              </a:rPr>
              <a:t>or citizen </a:t>
            </a:r>
            <a:r>
              <a:rPr sz="2600" b="1" spc="-705" dirty="0">
                <a:latin typeface="Tw Cen MT"/>
                <a:cs typeface="Tw Cen MT"/>
              </a:rPr>
              <a:t>of </a:t>
            </a:r>
            <a:r>
              <a:rPr sz="2600" b="1" spc="-685" dirty="0">
                <a:latin typeface="Tw Cen MT"/>
                <a:cs typeface="Tw Cen MT"/>
              </a:rPr>
              <a:t> </a:t>
            </a:r>
            <a:r>
              <a:rPr sz="2600" b="1" spc="-5" dirty="0">
                <a:latin typeface="Tw Cen MT"/>
                <a:cs typeface="Tw Cen MT"/>
              </a:rPr>
              <a:t>the United</a:t>
            </a:r>
            <a:r>
              <a:rPr sz="2600" b="1" spc="-65" dirty="0">
                <a:latin typeface="Tw Cen MT"/>
                <a:cs typeface="Tw Cen MT"/>
              </a:rPr>
              <a:t> </a:t>
            </a:r>
            <a:r>
              <a:rPr sz="2600" b="1" spc="5" dirty="0">
                <a:latin typeface="Tw Cen MT"/>
                <a:cs typeface="Tw Cen MT"/>
              </a:rPr>
              <a:t>States</a:t>
            </a:r>
            <a:endParaRPr sz="2600">
              <a:latin typeface="Tw Cen MT"/>
              <a:cs typeface="Tw Cen MT"/>
            </a:endParaRPr>
          </a:p>
        </p:txBody>
      </p:sp>
      <p:sp>
        <p:nvSpPr>
          <p:cNvPr id="5" name="object 5"/>
          <p:cNvSpPr/>
          <p:nvPr/>
        </p:nvSpPr>
        <p:spPr>
          <a:xfrm>
            <a:off x="1965960" y="2569464"/>
            <a:ext cx="2694431" cy="3462527"/>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2223516" y="3982211"/>
            <a:ext cx="2179319" cy="687323"/>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2019300" y="2610611"/>
            <a:ext cx="2587752" cy="3355848"/>
          </a:xfrm>
          <a:prstGeom prst="rect">
            <a:avLst/>
          </a:prstGeom>
          <a:blipFill>
            <a:blip r:embed="rId5" cstate="print"/>
            <a:stretch>
              <a:fillRect/>
            </a:stretch>
          </a:blipFill>
        </p:spPr>
        <p:txBody>
          <a:bodyPr wrap="square" lIns="0" tIns="0" rIns="0" bIns="0" rtlCol="0"/>
          <a:lstStyle/>
          <a:p>
            <a:endParaRPr/>
          </a:p>
        </p:txBody>
      </p:sp>
      <p:sp>
        <p:nvSpPr>
          <p:cNvPr id="8" name="object 8"/>
          <p:cNvSpPr txBox="1"/>
          <p:nvPr/>
        </p:nvSpPr>
        <p:spPr>
          <a:xfrm>
            <a:off x="2430288" y="4061407"/>
            <a:ext cx="1765300" cy="388620"/>
          </a:xfrm>
          <a:prstGeom prst="rect">
            <a:avLst/>
          </a:prstGeom>
        </p:spPr>
        <p:txBody>
          <a:bodyPr vert="horz" wrap="square" lIns="0" tIns="0" rIns="0" bIns="0" rtlCol="0">
            <a:spAutoFit/>
          </a:bodyPr>
          <a:lstStyle/>
          <a:p>
            <a:pPr marL="12700">
              <a:lnSpc>
                <a:spcPct val="100000"/>
              </a:lnSpc>
            </a:pPr>
            <a:r>
              <a:rPr sz="2400" b="1" spc="-5" dirty="0">
                <a:solidFill>
                  <a:srgbClr val="FFFFFF"/>
                </a:solidFill>
                <a:latin typeface="Tw Cen MT"/>
                <a:cs typeface="Tw Cen MT"/>
              </a:rPr>
              <a:t>Son/Daughter</a:t>
            </a:r>
            <a:endParaRPr sz="2400">
              <a:latin typeface="Tw Cen MT"/>
              <a:cs typeface="Tw Cen MT"/>
            </a:endParaRPr>
          </a:p>
        </p:txBody>
      </p:sp>
      <p:sp>
        <p:nvSpPr>
          <p:cNvPr id="9" name="object 9"/>
          <p:cNvSpPr/>
          <p:nvPr/>
        </p:nvSpPr>
        <p:spPr>
          <a:xfrm>
            <a:off x="4748783" y="2569464"/>
            <a:ext cx="2694431" cy="3462527"/>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4750308" y="3982211"/>
            <a:ext cx="2691383" cy="687323"/>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4802123" y="2610611"/>
            <a:ext cx="2587752" cy="3355848"/>
          </a:xfrm>
          <a:prstGeom prst="rect">
            <a:avLst/>
          </a:prstGeom>
          <a:blipFill>
            <a:blip r:embed="rId7" cstate="print"/>
            <a:stretch>
              <a:fillRect/>
            </a:stretch>
          </a:blipFill>
        </p:spPr>
        <p:txBody>
          <a:bodyPr wrap="square" lIns="0" tIns="0" rIns="0" bIns="0" rtlCol="0"/>
          <a:lstStyle/>
          <a:p>
            <a:endParaRPr/>
          </a:p>
        </p:txBody>
      </p:sp>
      <p:sp>
        <p:nvSpPr>
          <p:cNvPr id="12" name="object 12"/>
          <p:cNvSpPr txBox="1"/>
          <p:nvPr/>
        </p:nvSpPr>
        <p:spPr>
          <a:xfrm>
            <a:off x="4957081" y="4061407"/>
            <a:ext cx="2277745" cy="388620"/>
          </a:xfrm>
          <a:prstGeom prst="rect">
            <a:avLst/>
          </a:prstGeom>
        </p:spPr>
        <p:txBody>
          <a:bodyPr vert="horz" wrap="square" lIns="0" tIns="0" rIns="0" bIns="0" rtlCol="0">
            <a:spAutoFit/>
          </a:bodyPr>
          <a:lstStyle/>
          <a:p>
            <a:pPr marL="12700">
              <a:lnSpc>
                <a:spcPct val="100000"/>
              </a:lnSpc>
            </a:pPr>
            <a:r>
              <a:rPr sz="2400" b="1" spc="-5" dirty="0">
                <a:solidFill>
                  <a:srgbClr val="FFFFFF"/>
                </a:solidFill>
                <a:latin typeface="Tw Cen MT"/>
                <a:cs typeface="Tw Cen MT"/>
              </a:rPr>
              <a:t>Parent/Stepparent</a:t>
            </a:r>
            <a:endParaRPr sz="2400">
              <a:latin typeface="Tw Cen MT"/>
              <a:cs typeface="Tw Cen MT"/>
            </a:endParaRPr>
          </a:p>
        </p:txBody>
      </p:sp>
      <p:sp>
        <p:nvSpPr>
          <p:cNvPr id="13" name="object 13"/>
          <p:cNvSpPr/>
          <p:nvPr/>
        </p:nvSpPr>
        <p:spPr>
          <a:xfrm>
            <a:off x="7531607" y="2569464"/>
            <a:ext cx="2694431" cy="3462527"/>
          </a:xfrm>
          <a:prstGeom prst="rect">
            <a:avLst/>
          </a:prstGeom>
          <a:blipFill>
            <a:blip r:embed="rId3" cstate="print"/>
            <a:stretch>
              <a:fillRect/>
            </a:stretch>
          </a:blipFill>
        </p:spPr>
        <p:txBody>
          <a:bodyPr wrap="square" lIns="0" tIns="0" rIns="0" bIns="0" rtlCol="0"/>
          <a:lstStyle/>
          <a:p>
            <a:endParaRPr/>
          </a:p>
        </p:txBody>
      </p:sp>
      <p:sp>
        <p:nvSpPr>
          <p:cNvPr id="14" name="object 14"/>
          <p:cNvSpPr/>
          <p:nvPr/>
        </p:nvSpPr>
        <p:spPr>
          <a:xfrm>
            <a:off x="8206740" y="3982211"/>
            <a:ext cx="1344167" cy="687323"/>
          </a:xfrm>
          <a:prstGeom prst="rect">
            <a:avLst/>
          </a:prstGeom>
          <a:blipFill>
            <a:blip r:embed="rId8" cstate="print"/>
            <a:stretch>
              <a:fillRect/>
            </a:stretch>
          </a:blipFill>
        </p:spPr>
        <p:txBody>
          <a:bodyPr wrap="square" lIns="0" tIns="0" rIns="0" bIns="0" rtlCol="0"/>
          <a:lstStyle/>
          <a:p>
            <a:endParaRPr/>
          </a:p>
        </p:txBody>
      </p:sp>
      <p:sp>
        <p:nvSpPr>
          <p:cNvPr id="15" name="object 15"/>
          <p:cNvSpPr/>
          <p:nvPr/>
        </p:nvSpPr>
        <p:spPr>
          <a:xfrm>
            <a:off x="7584947" y="2610611"/>
            <a:ext cx="2587752" cy="3355848"/>
          </a:xfrm>
          <a:prstGeom prst="rect">
            <a:avLst/>
          </a:prstGeom>
          <a:blipFill>
            <a:blip r:embed="rId9" cstate="print"/>
            <a:stretch>
              <a:fillRect/>
            </a:stretch>
          </a:blipFill>
        </p:spPr>
        <p:txBody>
          <a:bodyPr wrap="square" lIns="0" tIns="0" rIns="0" bIns="0" rtlCol="0"/>
          <a:lstStyle/>
          <a:p>
            <a:endParaRPr/>
          </a:p>
        </p:txBody>
      </p:sp>
      <p:sp>
        <p:nvSpPr>
          <p:cNvPr id="16" name="object 16"/>
          <p:cNvSpPr txBox="1"/>
          <p:nvPr/>
        </p:nvSpPr>
        <p:spPr>
          <a:xfrm>
            <a:off x="8413481" y="4061407"/>
            <a:ext cx="930910" cy="388620"/>
          </a:xfrm>
          <a:prstGeom prst="rect">
            <a:avLst/>
          </a:prstGeom>
        </p:spPr>
        <p:txBody>
          <a:bodyPr vert="horz" wrap="square" lIns="0" tIns="0" rIns="0" bIns="0" rtlCol="0">
            <a:spAutoFit/>
          </a:bodyPr>
          <a:lstStyle/>
          <a:p>
            <a:pPr marL="12700">
              <a:lnSpc>
                <a:spcPct val="100000"/>
              </a:lnSpc>
            </a:pPr>
            <a:r>
              <a:rPr sz="2400" b="1" spc="-5" dirty="0">
                <a:solidFill>
                  <a:srgbClr val="FFFFFF"/>
                </a:solidFill>
                <a:latin typeface="Tw Cen MT"/>
                <a:cs typeface="Tw Cen MT"/>
              </a:rPr>
              <a:t>Spous</a:t>
            </a:r>
            <a:r>
              <a:rPr sz="2400" b="1" dirty="0">
                <a:solidFill>
                  <a:srgbClr val="FFFFFF"/>
                </a:solidFill>
                <a:latin typeface="Tw Cen MT"/>
                <a:cs typeface="Tw Cen MT"/>
              </a:rPr>
              <a:t>e</a:t>
            </a:r>
            <a:endParaRPr sz="2400">
              <a:latin typeface="Tw Cen MT"/>
              <a:cs typeface="Tw Cen MT"/>
            </a:endParaRPr>
          </a:p>
        </p:txBody>
      </p:sp>
      <p:sp>
        <p:nvSpPr>
          <p:cNvPr id="17" name="object 17"/>
          <p:cNvSpPr/>
          <p:nvPr/>
        </p:nvSpPr>
        <p:spPr>
          <a:xfrm>
            <a:off x="8807195" y="5730240"/>
            <a:ext cx="1709926" cy="981455"/>
          </a:xfrm>
          <a:prstGeom prst="rect">
            <a:avLst/>
          </a:prstGeom>
          <a:blipFill>
            <a:blip r:embed="rId10" cstate="print"/>
            <a:stretch>
              <a:fillRect/>
            </a:stretch>
          </a:blipFill>
        </p:spPr>
        <p:txBody>
          <a:bodyPr wrap="square" lIns="0" tIns="0" rIns="0" bIns="0" rtlCol="0"/>
          <a:lstStyle/>
          <a:p>
            <a:endParaRPr/>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74876" y="50292"/>
            <a:ext cx="8880475" cy="6769734"/>
          </a:xfrm>
          <a:custGeom>
            <a:avLst/>
            <a:gdLst/>
            <a:ahLst/>
            <a:cxnLst/>
            <a:rect l="l" t="t" r="r" b="b"/>
            <a:pathLst>
              <a:path w="8880475" h="6769734">
                <a:moveTo>
                  <a:pt x="0" y="0"/>
                </a:moveTo>
                <a:lnTo>
                  <a:pt x="8880348" y="0"/>
                </a:lnTo>
                <a:lnTo>
                  <a:pt x="8880348" y="6769608"/>
                </a:lnTo>
                <a:lnTo>
                  <a:pt x="0" y="6769608"/>
                </a:lnTo>
                <a:lnTo>
                  <a:pt x="0" y="0"/>
                </a:lnTo>
                <a:close/>
              </a:path>
            </a:pathLst>
          </a:custGeom>
          <a:solidFill>
            <a:srgbClr val="BCDBF2"/>
          </a:solidFill>
        </p:spPr>
        <p:txBody>
          <a:bodyPr wrap="square" lIns="0" tIns="0" rIns="0" bIns="0" rtlCol="0"/>
          <a:lstStyle/>
          <a:p>
            <a:endParaRPr/>
          </a:p>
        </p:txBody>
      </p:sp>
      <p:sp>
        <p:nvSpPr>
          <p:cNvPr id="3" name="object 3"/>
          <p:cNvSpPr txBox="1">
            <a:spLocks noGrp="1"/>
          </p:cNvSpPr>
          <p:nvPr>
            <p:ph type="title"/>
          </p:nvPr>
        </p:nvSpPr>
        <p:spPr>
          <a:xfrm>
            <a:off x="2990113" y="324404"/>
            <a:ext cx="1916430" cy="926465"/>
          </a:xfrm>
          <a:prstGeom prst="rect">
            <a:avLst/>
          </a:prstGeom>
        </p:spPr>
        <p:txBody>
          <a:bodyPr vert="horz" wrap="square" lIns="0" tIns="0" rIns="0" bIns="0" rtlCol="0">
            <a:spAutoFit/>
          </a:bodyPr>
          <a:lstStyle/>
          <a:p>
            <a:pPr marL="12700" marR="5080" indent="20955">
              <a:lnSpc>
                <a:spcPts val="3529"/>
              </a:lnSpc>
            </a:pPr>
            <a:r>
              <a:rPr sz="3600" b="1" spc="-35" dirty="0">
                <a:solidFill>
                  <a:srgbClr val="000000"/>
                </a:solidFill>
                <a:latin typeface="Tw Cen MT"/>
                <a:cs typeface="Tw Cen MT"/>
              </a:rPr>
              <a:t>Voluntary  </a:t>
            </a:r>
            <a:r>
              <a:rPr sz="3600" b="1" spc="-10" dirty="0">
                <a:solidFill>
                  <a:srgbClr val="000000"/>
                </a:solidFill>
                <a:latin typeface="Tw Cen MT"/>
                <a:cs typeface="Tw Cen MT"/>
              </a:rPr>
              <a:t>D</a:t>
            </a:r>
            <a:r>
              <a:rPr sz="3600" b="1" dirty="0">
                <a:solidFill>
                  <a:srgbClr val="000000"/>
                </a:solidFill>
                <a:latin typeface="Tw Cen MT"/>
                <a:cs typeface="Tw Cen MT"/>
              </a:rPr>
              <a:t>e</a:t>
            </a:r>
            <a:r>
              <a:rPr sz="3600" b="1" spc="-5" dirty="0">
                <a:solidFill>
                  <a:srgbClr val="000000"/>
                </a:solidFill>
                <a:latin typeface="Tw Cen MT"/>
                <a:cs typeface="Tw Cen MT"/>
              </a:rPr>
              <a:t>pa</a:t>
            </a:r>
            <a:r>
              <a:rPr sz="3600" b="1" spc="180" dirty="0">
                <a:solidFill>
                  <a:srgbClr val="000000"/>
                </a:solidFill>
                <a:latin typeface="Tw Cen MT"/>
                <a:cs typeface="Tw Cen MT"/>
              </a:rPr>
              <a:t>r</a:t>
            </a:r>
            <a:r>
              <a:rPr sz="3600" b="1" dirty="0">
                <a:solidFill>
                  <a:srgbClr val="000000"/>
                </a:solidFill>
                <a:latin typeface="Tw Cen MT"/>
                <a:cs typeface="Tw Cen MT"/>
              </a:rPr>
              <a:t>t</a:t>
            </a:r>
            <a:r>
              <a:rPr sz="3600" b="1" spc="-5" dirty="0">
                <a:solidFill>
                  <a:srgbClr val="000000"/>
                </a:solidFill>
                <a:latin typeface="Tw Cen MT"/>
                <a:cs typeface="Tw Cen MT"/>
              </a:rPr>
              <a:t>u</a:t>
            </a:r>
            <a:r>
              <a:rPr sz="3600" b="1" spc="70" dirty="0">
                <a:solidFill>
                  <a:srgbClr val="000000"/>
                </a:solidFill>
                <a:latin typeface="Tw Cen MT"/>
                <a:cs typeface="Tw Cen MT"/>
              </a:rPr>
              <a:t>r</a:t>
            </a:r>
            <a:r>
              <a:rPr sz="3600" b="1" dirty="0">
                <a:solidFill>
                  <a:srgbClr val="000000"/>
                </a:solidFill>
                <a:latin typeface="Tw Cen MT"/>
                <a:cs typeface="Tw Cen MT"/>
              </a:rPr>
              <a:t>e</a:t>
            </a:r>
            <a:endParaRPr sz="3600">
              <a:latin typeface="Tw Cen MT"/>
              <a:cs typeface="Tw Cen MT"/>
            </a:endParaRPr>
          </a:p>
        </p:txBody>
      </p:sp>
      <p:sp>
        <p:nvSpPr>
          <p:cNvPr id="4" name="object 4"/>
          <p:cNvSpPr txBox="1"/>
          <p:nvPr/>
        </p:nvSpPr>
        <p:spPr>
          <a:xfrm>
            <a:off x="6477001" y="357526"/>
            <a:ext cx="2608580" cy="553998"/>
          </a:xfrm>
          <a:prstGeom prst="rect">
            <a:avLst/>
          </a:prstGeom>
        </p:spPr>
        <p:txBody>
          <a:bodyPr vert="horz" wrap="square" lIns="0" tIns="0" rIns="0" bIns="0" rtlCol="0">
            <a:spAutoFit/>
          </a:bodyPr>
          <a:lstStyle/>
          <a:p>
            <a:pPr marL="12700">
              <a:lnSpc>
                <a:spcPct val="100000"/>
              </a:lnSpc>
            </a:pPr>
            <a:r>
              <a:rPr sz="3600" b="1" spc="15" dirty="0">
                <a:latin typeface="Tw Cen MT"/>
                <a:cs typeface="Tw Cen MT"/>
              </a:rPr>
              <a:t>Deportation</a:t>
            </a:r>
            <a:endParaRPr sz="3600" dirty="0">
              <a:latin typeface="Tw Cen MT"/>
              <a:cs typeface="Tw Cen MT"/>
            </a:endParaRPr>
          </a:p>
        </p:txBody>
      </p:sp>
      <p:sp>
        <p:nvSpPr>
          <p:cNvPr id="5" name="object 5"/>
          <p:cNvSpPr/>
          <p:nvPr/>
        </p:nvSpPr>
        <p:spPr>
          <a:xfrm>
            <a:off x="2012391" y="903022"/>
            <a:ext cx="486409" cy="337820"/>
          </a:xfrm>
          <a:custGeom>
            <a:avLst/>
            <a:gdLst/>
            <a:ahLst/>
            <a:cxnLst/>
            <a:rect l="l" t="t" r="r" b="b"/>
            <a:pathLst>
              <a:path w="486410" h="337819">
                <a:moveTo>
                  <a:pt x="486257" y="0"/>
                </a:moveTo>
                <a:lnTo>
                  <a:pt x="0" y="0"/>
                </a:lnTo>
                <a:lnTo>
                  <a:pt x="0" y="337515"/>
                </a:lnTo>
                <a:lnTo>
                  <a:pt x="486257" y="337515"/>
                </a:lnTo>
                <a:lnTo>
                  <a:pt x="486257" y="0"/>
                </a:lnTo>
                <a:close/>
              </a:path>
            </a:pathLst>
          </a:custGeom>
          <a:solidFill>
            <a:srgbClr val="1CADE4"/>
          </a:solidFill>
        </p:spPr>
        <p:txBody>
          <a:bodyPr wrap="square" lIns="0" tIns="0" rIns="0" bIns="0" rtlCol="0"/>
          <a:lstStyle/>
          <a:p>
            <a:endParaRPr/>
          </a:p>
        </p:txBody>
      </p:sp>
      <p:sp>
        <p:nvSpPr>
          <p:cNvPr id="6" name="object 6"/>
          <p:cNvSpPr/>
          <p:nvPr/>
        </p:nvSpPr>
        <p:spPr>
          <a:xfrm>
            <a:off x="1674876" y="549352"/>
            <a:ext cx="1161415" cy="353695"/>
          </a:xfrm>
          <a:custGeom>
            <a:avLst/>
            <a:gdLst/>
            <a:ahLst/>
            <a:cxnLst/>
            <a:rect l="l" t="t" r="r" b="b"/>
            <a:pathLst>
              <a:path w="1161414" h="353694">
                <a:moveTo>
                  <a:pt x="1161288" y="0"/>
                </a:moveTo>
                <a:lnTo>
                  <a:pt x="0" y="0"/>
                </a:lnTo>
                <a:lnTo>
                  <a:pt x="0" y="353669"/>
                </a:lnTo>
                <a:lnTo>
                  <a:pt x="1161288" y="353669"/>
                </a:lnTo>
                <a:lnTo>
                  <a:pt x="1161288" y="0"/>
                </a:lnTo>
                <a:close/>
              </a:path>
            </a:pathLst>
          </a:custGeom>
          <a:solidFill>
            <a:srgbClr val="1CADE4"/>
          </a:solidFill>
        </p:spPr>
        <p:txBody>
          <a:bodyPr wrap="square" lIns="0" tIns="0" rIns="0" bIns="0" rtlCol="0"/>
          <a:lstStyle/>
          <a:p>
            <a:endParaRPr/>
          </a:p>
        </p:txBody>
      </p:sp>
      <p:sp>
        <p:nvSpPr>
          <p:cNvPr id="7" name="object 7"/>
          <p:cNvSpPr/>
          <p:nvPr/>
        </p:nvSpPr>
        <p:spPr>
          <a:xfrm>
            <a:off x="2012391" y="211837"/>
            <a:ext cx="486409" cy="337820"/>
          </a:xfrm>
          <a:custGeom>
            <a:avLst/>
            <a:gdLst/>
            <a:ahLst/>
            <a:cxnLst/>
            <a:rect l="l" t="t" r="r" b="b"/>
            <a:pathLst>
              <a:path w="486410" h="337820">
                <a:moveTo>
                  <a:pt x="486257" y="0"/>
                </a:moveTo>
                <a:lnTo>
                  <a:pt x="0" y="0"/>
                </a:lnTo>
                <a:lnTo>
                  <a:pt x="0" y="337515"/>
                </a:lnTo>
                <a:lnTo>
                  <a:pt x="486257" y="337515"/>
                </a:lnTo>
                <a:lnTo>
                  <a:pt x="486257" y="0"/>
                </a:lnTo>
                <a:close/>
              </a:path>
            </a:pathLst>
          </a:custGeom>
          <a:solidFill>
            <a:srgbClr val="1CADE4"/>
          </a:solidFill>
        </p:spPr>
        <p:txBody>
          <a:bodyPr wrap="square" lIns="0" tIns="0" rIns="0" bIns="0" rtlCol="0"/>
          <a:lstStyle/>
          <a:p>
            <a:endParaRPr/>
          </a:p>
        </p:txBody>
      </p:sp>
      <p:sp>
        <p:nvSpPr>
          <p:cNvPr id="8" name="object 8"/>
          <p:cNvSpPr/>
          <p:nvPr/>
        </p:nvSpPr>
        <p:spPr>
          <a:xfrm>
            <a:off x="1674876" y="211837"/>
            <a:ext cx="1161415" cy="1028700"/>
          </a:xfrm>
          <a:custGeom>
            <a:avLst/>
            <a:gdLst/>
            <a:ahLst/>
            <a:cxnLst/>
            <a:rect l="l" t="t" r="r" b="b"/>
            <a:pathLst>
              <a:path w="1161414" h="1028700">
                <a:moveTo>
                  <a:pt x="0" y="337515"/>
                </a:moveTo>
                <a:lnTo>
                  <a:pt x="337515" y="337515"/>
                </a:lnTo>
                <a:lnTo>
                  <a:pt x="337515" y="0"/>
                </a:lnTo>
                <a:lnTo>
                  <a:pt x="823772" y="0"/>
                </a:lnTo>
                <a:lnTo>
                  <a:pt x="823772" y="337515"/>
                </a:lnTo>
                <a:lnTo>
                  <a:pt x="1161288" y="337515"/>
                </a:lnTo>
                <a:lnTo>
                  <a:pt x="1161288" y="691184"/>
                </a:lnTo>
                <a:lnTo>
                  <a:pt x="823772" y="691184"/>
                </a:lnTo>
                <a:lnTo>
                  <a:pt x="823772" y="1028699"/>
                </a:lnTo>
                <a:lnTo>
                  <a:pt x="337515" y="1028699"/>
                </a:lnTo>
                <a:lnTo>
                  <a:pt x="337515" y="691184"/>
                </a:lnTo>
                <a:lnTo>
                  <a:pt x="0" y="691184"/>
                </a:lnTo>
                <a:lnTo>
                  <a:pt x="0" y="337515"/>
                </a:lnTo>
                <a:close/>
              </a:path>
            </a:pathLst>
          </a:custGeom>
          <a:ln w="15875">
            <a:solidFill>
              <a:srgbClr val="1CADE4"/>
            </a:solidFill>
          </a:ln>
        </p:spPr>
        <p:txBody>
          <a:bodyPr wrap="square" lIns="0" tIns="0" rIns="0" bIns="0" rtlCol="0"/>
          <a:lstStyle/>
          <a:p>
            <a:endParaRPr/>
          </a:p>
        </p:txBody>
      </p:sp>
      <p:sp>
        <p:nvSpPr>
          <p:cNvPr id="9" name="object 9"/>
          <p:cNvSpPr/>
          <p:nvPr/>
        </p:nvSpPr>
        <p:spPr>
          <a:xfrm>
            <a:off x="9377171" y="409955"/>
            <a:ext cx="1233170" cy="494030"/>
          </a:xfrm>
          <a:custGeom>
            <a:avLst/>
            <a:gdLst/>
            <a:ahLst/>
            <a:cxnLst/>
            <a:rect l="l" t="t" r="r" b="b"/>
            <a:pathLst>
              <a:path w="1233170" h="494030">
                <a:moveTo>
                  <a:pt x="0" y="0"/>
                </a:moveTo>
                <a:lnTo>
                  <a:pt x="1232916" y="0"/>
                </a:lnTo>
                <a:lnTo>
                  <a:pt x="1232916" y="493775"/>
                </a:lnTo>
                <a:lnTo>
                  <a:pt x="0" y="493775"/>
                </a:lnTo>
                <a:lnTo>
                  <a:pt x="0" y="0"/>
                </a:lnTo>
                <a:close/>
              </a:path>
            </a:pathLst>
          </a:custGeom>
          <a:solidFill>
            <a:srgbClr val="1CADE4"/>
          </a:solidFill>
        </p:spPr>
        <p:txBody>
          <a:bodyPr wrap="square" lIns="0" tIns="0" rIns="0" bIns="0" rtlCol="0"/>
          <a:lstStyle/>
          <a:p>
            <a:endParaRPr/>
          </a:p>
        </p:txBody>
      </p:sp>
      <p:sp>
        <p:nvSpPr>
          <p:cNvPr id="10" name="object 10"/>
          <p:cNvSpPr/>
          <p:nvPr/>
        </p:nvSpPr>
        <p:spPr>
          <a:xfrm>
            <a:off x="6035040" y="1796795"/>
            <a:ext cx="18415" cy="4361815"/>
          </a:xfrm>
          <a:custGeom>
            <a:avLst/>
            <a:gdLst/>
            <a:ahLst/>
            <a:cxnLst/>
            <a:rect l="l" t="t" r="r" b="b"/>
            <a:pathLst>
              <a:path w="18414" h="4361815">
                <a:moveTo>
                  <a:pt x="18287" y="0"/>
                </a:moveTo>
                <a:lnTo>
                  <a:pt x="0" y="4361688"/>
                </a:lnTo>
              </a:path>
            </a:pathLst>
          </a:custGeom>
          <a:ln w="15875">
            <a:solidFill>
              <a:srgbClr val="1489B6"/>
            </a:solidFill>
          </a:ln>
        </p:spPr>
        <p:txBody>
          <a:bodyPr wrap="square" lIns="0" tIns="0" rIns="0" bIns="0" rtlCol="0"/>
          <a:lstStyle/>
          <a:p>
            <a:endParaRPr/>
          </a:p>
        </p:txBody>
      </p:sp>
      <p:sp>
        <p:nvSpPr>
          <p:cNvPr id="11" name="object 11"/>
          <p:cNvSpPr txBox="1"/>
          <p:nvPr/>
        </p:nvSpPr>
        <p:spPr>
          <a:xfrm>
            <a:off x="6302499" y="1269152"/>
            <a:ext cx="3737610" cy="4958080"/>
          </a:xfrm>
          <a:prstGeom prst="rect">
            <a:avLst/>
          </a:prstGeom>
        </p:spPr>
        <p:txBody>
          <a:bodyPr vert="horz" wrap="square" lIns="0" tIns="0" rIns="0" bIns="0" rtlCol="0">
            <a:spAutoFit/>
          </a:bodyPr>
          <a:lstStyle/>
          <a:p>
            <a:pPr marL="12700" marR="312420">
              <a:lnSpc>
                <a:spcPct val="150000"/>
              </a:lnSpc>
            </a:pPr>
            <a:r>
              <a:rPr sz="1800" spc="-5" dirty="0">
                <a:latin typeface="Wingdings"/>
                <a:cs typeface="Wingdings"/>
              </a:rPr>
              <a:t></a:t>
            </a:r>
            <a:r>
              <a:rPr sz="1800" b="1" spc="-5" dirty="0">
                <a:latin typeface="Tw Cen MT"/>
                <a:cs typeface="Tw Cen MT"/>
              </a:rPr>
              <a:t>The </a:t>
            </a:r>
            <a:r>
              <a:rPr sz="1800" b="1" dirty="0">
                <a:latin typeface="Tw Cen MT"/>
                <a:cs typeface="Tw Cen MT"/>
              </a:rPr>
              <a:t>minor did not </a:t>
            </a:r>
            <a:r>
              <a:rPr sz="1800" b="1" spc="-5" dirty="0">
                <a:latin typeface="Tw Cen MT"/>
                <a:cs typeface="Tw Cen MT"/>
              </a:rPr>
              <a:t>appear for</a:t>
            </a:r>
            <a:r>
              <a:rPr sz="1800" b="1" spc="-220" dirty="0">
                <a:latin typeface="Tw Cen MT"/>
                <a:cs typeface="Tw Cen MT"/>
              </a:rPr>
              <a:t> </a:t>
            </a:r>
            <a:r>
              <a:rPr sz="1800" b="1" dirty="0">
                <a:latin typeface="Tw Cen MT"/>
                <a:cs typeface="Tw Cen MT"/>
              </a:rPr>
              <a:t>their  immigration </a:t>
            </a:r>
            <a:r>
              <a:rPr sz="1800" b="1" spc="15" dirty="0">
                <a:latin typeface="Tw Cen MT"/>
                <a:cs typeface="Tw Cen MT"/>
              </a:rPr>
              <a:t>court</a:t>
            </a:r>
            <a:r>
              <a:rPr sz="1800" b="1" spc="-114" dirty="0">
                <a:latin typeface="Tw Cen MT"/>
                <a:cs typeface="Tw Cen MT"/>
              </a:rPr>
              <a:t> </a:t>
            </a:r>
            <a:r>
              <a:rPr sz="1800" b="1" spc="-5" dirty="0">
                <a:latin typeface="Tw Cen MT"/>
                <a:cs typeface="Tw Cen MT"/>
              </a:rPr>
              <a:t>hearing.</a:t>
            </a:r>
            <a:endParaRPr sz="1800" dirty="0">
              <a:latin typeface="Tw Cen MT"/>
              <a:cs typeface="Tw Cen MT"/>
            </a:endParaRPr>
          </a:p>
          <a:p>
            <a:pPr marL="12700" marR="173355">
              <a:lnSpc>
                <a:spcPct val="150000"/>
              </a:lnSpc>
              <a:buFont typeface="Wingdings"/>
              <a:buChar char=""/>
              <a:tabLst>
                <a:tab pos="276860" algn="l"/>
              </a:tabLst>
            </a:pPr>
            <a:r>
              <a:rPr sz="1800" b="1" dirty="0">
                <a:latin typeface="Tw Cen MT"/>
                <a:cs typeface="Tw Cen MT"/>
              </a:rPr>
              <a:t>The immigration </a:t>
            </a:r>
            <a:r>
              <a:rPr sz="1800" b="1" spc="-5" dirty="0">
                <a:latin typeface="Tw Cen MT"/>
                <a:cs typeface="Tw Cen MT"/>
              </a:rPr>
              <a:t>judge </a:t>
            </a:r>
            <a:r>
              <a:rPr sz="1800" b="1" dirty="0">
                <a:latin typeface="Tw Cen MT"/>
                <a:cs typeface="Tw Cen MT"/>
              </a:rPr>
              <a:t>decides</a:t>
            </a:r>
            <a:r>
              <a:rPr sz="1800" b="1" spc="-180" dirty="0">
                <a:latin typeface="Tw Cen MT"/>
                <a:cs typeface="Tw Cen MT"/>
              </a:rPr>
              <a:t> </a:t>
            </a:r>
            <a:r>
              <a:rPr sz="1800" b="1" dirty="0">
                <a:latin typeface="Tw Cen MT"/>
                <a:cs typeface="Tw Cen MT"/>
              </a:rPr>
              <a:t>not  to </a:t>
            </a:r>
            <a:r>
              <a:rPr sz="1800" b="1" spc="-5" dirty="0">
                <a:latin typeface="Tw Cen MT"/>
                <a:cs typeface="Tw Cen MT"/>
              </a:rPr>
              <a:t>give </a:t>
            </a:r>
            <a:r>
              <a:rPr sz="1800" b="1" spc="5" dirty="0">
                <a:latin typeface="Tw Cen MT"/>
                <a:cs typeface="Tw Cen MT"/>
              </a:rPr>
              <a:t>more </a:t>
            </a:r>
            <a:r>
              <a:rPr sz="1800" b="1" dirty="0">
                <a:latin typeface="Tw Cen MT"/>
                <a:cs typeface="Tw Cen MT"/>
              </a:rPr>
              <a:t>time or denies </a:t>
            </a:r>
            <a:r>
              <a:rPr sz="1800" b="1" spc="5" dirty="0">
                <a:latin typeface="Tw Cen MT"/>
                <a:cs typeface="Tw Cen MT"/>
              </a:rPr>
              <a:t>legal  remedy</a:t>
            </a:r>
            <a:r>
              <a:rPr sz="1800" b="1" spc="-100" dirty="0">
                <a:latin typeface="Tw Cen MT"/>
                <a:cs typeface="Tw Cen MT"/>
              </a:rPr>
              <a:t> </a:t>
            </a:r>
            <a:r>
              <a:rPr sz="1800" b="1" spc="-5" dirty="0">
                <a:latin typeface="Tw Cen MT"/>
                <a:cs typeface="Tw Cen MT"/>
              </a:rPr>
              <a:t>(visa)</a:t>
            </a:r>
            <a:endParaRPr sz="1800" dirty="0">
              <a:latin typeface="Tw Cen MT"/>
              <a:cs typeface="Tw Cen MT"/>
            </a:endParaRPr>
          </a:p>
          <a:p>
            <a:pPr marL="12700" marR="5080">
              <a:lnSpc>
                <a:spcPct val="150000"/>
              </a:lnSpc>
              <a:buClr>
                <a:srgbClr val="000000"/>
              </a:buClr>
              <a:buFont typeface="Wingdings"/>
              <a:buChar char=""/>
              <a:tabLst>
                <a:tab pos="276860" algn="l"/>
              </a:tabLst>
            </a:pPr>
            <a:r>
              <a:rPr sz="1800" b="1" spc="-5" dirty="0">
                <a:solidFill>
                  <a:srgbClr val="FF0000"/>
                </a:solidFill>
                <a:latin typeface="Tw Cen MT"/>
                <a:cs typeface="Tw Cen MT"/>
              </a:rPr>
              <a:t>PUNISHMENT </a:t>
            </a:r>
            <a:r>
              <a:rPr sz="1800" b="1" dirty="0">
                <a:latin typeface="Tw Cen MT"/>
                <a:cs typeface="Tw Cen MT"/>
              </a:rPr>
              <a:t>of 10 </a:t>
            </a:r>
            <a:r>
              <a:rPr sz="1800" b="1" spc="-5" dirty="0">
                <a:latin typeface="Tw Cen MT"/>
                <a:cs typeface="Tw Cen MT"/>
              </a:rPr>
              <a:t>years </a:t>
            </a:r>
            <a:r>
              <a:rPr sz="1800" b="1" spc="5" dirty="0">
                <a:latin typeface="Tw Cen MT"/>
                <a:cs typeface="Tw Cen MT"/>
              </a:rPr>
              <a:t>where </a:t>
            </a:r>
            <a:r>
              <a:rPr sz="1800" b="1" dirty="0">
                <a:latin typeface="Tw Cen MT"/>
                <a:cs typeface="Tw Cen MT"/>
              </a:rPr>
              <a:t>the  </a:t>
            </a:r>
            <a:r>
              <a:rPr sz="1800" b="1" spc="-5" dirty="0">
                <a:latin typeface="Tw Cen MT"/>
                <a:cs typeface="Tw Cen MT"/>
              </a:rPr>
              <a:t>person </a:t>
            </a:r>
            <a:r>
              <a:rPr sz="1800" b="1" dirty="0">
                <a:latin typeface="Tw Cen MT"/>
                <a:cs typeface="Tw Cen MT"/>
              </a:rPr>
              <a:t>cannot enter the </a:t>
            </a:r>
            <a:r>
              <a:rPr sz="1800" b="1" spc="-25" dirty="0">
                <a:latin typeface="Tw Cen MT"/>
                <a:cs typeface="Tw Cen MT"/>
              </a:rPr>
              <a:t>U.S. </a:t>
            </a:r>
            <a:r>
              <a:rPr sz="1800" b="1" dirty="0">
                <a:latin typeface="Tw Cen MT"/>
                <a:cs typeface="Tw Cen MT"/>
              </a:rPr>
              <a:t>or </a:t>
            </a:r>
            <a:r>
              <a:rPr sz="1800" b="1" spc="-5" dirty="0">
                <a:latin typeface="Tw Cen MT"/>
                <a:cs typeface="Tw Cen MT"/>
              </a:rPr>
              <a:t>apply  for </a:t>
            </a:r>
            <a:r>
              <a:rPr sz="1800" b="1" dirty="0">
                <a:latin typeface="Tw Cen MT"/>
                <a:cs typeface="Tw Cen MT"/>
              </a:rPr>
              <a:t>a</a:t>
            </a:r>
            <a:r>
              <a:rPr sz="1800" b="1" spc="-105" dirty="0">
                <a:latin typeface="Tw Cen MT"/>
                <a:cs typeface="Tw Cen MT"/>
              </a:rPr>
              <a:t> </a:t>
            </a:r>
            <a:r>
              <a:rPr sz="1800" b="1" spc="-5" dirty="0">
                <a:latin typeface="Tw Cen MT"/>
                <a:cs typeface="Tw Cen MT"/>
              </a:rPr>
              <a:t>visa.</a:t>
            </a:r>
            <a:endParaRPr sz="1800" dirty="0">
              <a:latin typeface="Tw Cen MT"/>
              <a:cs typeface="Tw Cen MT"/>
            </a:endParaRPr>
          </a:p>
          <a:p>
            <a:pPr marL="12700" marR="269875">
              <a:lnSpc>
                <a:spcPct val="150000"/>
              </a:lnSpc>
              <a:buFont typeface="Wingdings"/>
              <a:buChar char=""/>
              <a:tabLst>
                <a:tab pos="276860" algn="l"/>
              </a:tabLst>
            </a:pPr>
            <a:r>
              <a:rPr sz="1800" b="1" dirty="0">
                <a:latin typeface="Tw Cen MT"/>
                <a:cs typeface="Tw Cen MT"/>
              </a:rPr>
              <a:t>If person </a:t>
            </a:r>
            <a:r>
              <a:rPr sz="1800" b="1" spc="5" dirty="0">
                <a:latin typeface="Tw Cen MT"/>
                <a:cs typeface="Tw Cen MT"/>
              </a:rPr>
              <a:t>returns </a:t>
            </a:r>
            <a:r>
              <a:rPr sz="1800" b="1" dirty="0">
                <a:latin typeface="Tw Cen MT"/>
                <a:cs typeface="Tw Cen MT"/>
              </a:rPr>
              <a:t>to the </a:t>
            </a:r>
            <a:r>
              <a:rPr sz="1800" b="1" spc="-25" dirty="0">
                <a:latin typeface="Tw Cen MT"/>
                <a:cs typeface="Tw Cen MT"/>
              </a:rPr>
              <a:t>U.S. </a:t>
            </a:r>
            <a:r>
              <a:rPr sz="1800" b="1" spc="-5" dirty="0">
                <a:latin typeface="Tw Cen MT"/>
                <a:cs typeface="Tw Cen MT"/>
              </a:rPr>
              <a:t>after  </a:t>
            </a:r>
            <a:r>
              <a:rPr sz="1800" b="1" dirty="0">
                <a:latin typeface="Tw Cen MT"/>
                <a:cs typeface="Tw Cen MT"/>
              </a:rPr>
              <a:t>receiving the </a:t>
            </a:r>
            <a:r>
              <a:rPr sz="1800" b="1" spc="5" dirty="0">
                <a:latin typeface="Tw Cen MT"/>
                <a:cs typeface="Tw Cen MT"/>
              </a:rPr>
              <a:t>deportation </a:t>
            </a:r>
            <a:r>
              <a:rPr sz="1800" b="1" spc="-10" dirty="0">
                <a:latin typeface="Tw Cen MT"/>
                <a:cs typeface="Tw Cen MT"/>
              </a:rPr>
              <a:t>order,</a:t>
            </a:r>
            <a:r>
              <a:rPr sz="1800" b="1" spc="-175" dirty="0">
                <a:latin typeface="Tw Cen MT"/>
                <a:cs typeface="Tw Cen MT"/>
              </a:rPr>
              <a:t> </a:t>
            </a:r>
            <a:r>
              <a:rPr sz="1800" b="1" spc="-10" dirty="0">
                <a:latin typeface="Tw Cen MT"/>
                <a:cs typeface="Tw Cen MT"/>
              </a:rPr>
              <a:t>they  </a:t>
            </a:r>
            <a:r>
              <a:rPr sz="1800" b="1" dirty="0">
                <a:latin typeface="Tw Cen MT"/>
                <a:cs typeface="Tw Cen MT"/>
              </a:rPr>
              <a:t>will receive </a:t>
            </a:r>
            <a:r>
              <a:rPr sz="1800" b="1" spc="-5" dirty="0">
                <a:latin typeface="Tw Cen MT"/>
                <a:cs typeface="Tw Cen MT"/>
              </a:rPr>
              <a:t>another </a:t>
            </a:r>
            <a:r>
              <a:rPr sz="1800" b="1" dirty="0">
                <a:latin typeface="Tw Cen MT"/>
                <a:cs typeface="Tw Cen MT"/>
              </a:rPr>
              <a:t>10 </a:t>
            </a:r>
            <a:r>
              <a:rPr sz="1800" b="1" spc="-5" dirty="0">
                <a:latin typeface="Tw Cen MT"/>
                <a:cs typeface="Tw Cen MT"/>
              </a:rPr>
              <a:t>years </a:t>
            </a:r>
            <a:r>
              <a:rPr sz="1800" b="1" dirty="0">
                <a:latin typeface="Tw Cen MT"/>
                <a:cs typeface="Tw Cen MT"/>
              </a:rPr>
              <a:t>of  </a:t>
            </a:r>
            <a:r>
              <a:rPr sz="1800" b="1" spc="-5" dirty="0">
                <a:latin typeface="Tw Cen MT"/>
                <a:cs typeface="Tw Cen MT"/>
              </a:rPr>
              <a:t>punishment and jail</a:t>
            </a:r>
            <a:r>
              <a:rPr sz="1800" b="1" spc="-130" dirty="0">
                <a:latin typeface="Tw Cen MT"/>
                <a:cs typeface="Tw Cen MT"/>
              </a:rPr>
              <a:t> </a:t>
            </a:r>
            <a:r>
              <a:rPr sz="1800" b="1" dirty="0">
                <a:latin typeface="Tw Cen MT"/>
                <a:cs typeface="Tw Cen MT"/>
              </a:rPr>
              <a:t>time.</a:t>
            </a:r>
            <a:endParaRPr sz="1800" dirty="0">
              <a:latin typeface="Tw Cen MT"/>
              <a:cs typeface="Tw Cen MT"/>
            </a:endParaRPr>
          </a:p>
        </p:txBody>
      </p:sp>
      <p:sp>
        <p:nvSpPr>
          <p:cNvPr id="12" name="object 12"/>
          <p:cNvSpPr txBox="1"/>
          <p:nvPr/>
        </p:nvSpPr>
        <p:spPr>
          <a:xfrm>
            <a:off x="1895058" y="1269151"/>
            <a:ext cx="4088765" cy="4959985"/>
          </a:xfrm>
          <a:prstGeom prst="rect">
            <a:avLst/>
          </a:prstGeom>
        </p:spPr>
        <p:txBody>
          <a:bodyPr vert="horz" wrap="square" lIns="0" tIns="0" rIns="0" bIns="0" rtlCol="0">
            <a:spAutoFit/>
          </a:bodyPr>
          <a:lstStyle/>
          <a:p>
            <a:pPr marL="12700" marR="469900">
              <a:lnSpc>
                <a:spcPct val="150000"/>
              </a:lnSpc>
            </a:pPr>
            <a:r>
              <a:rPr sz="1800" spc="-5" dirty="0">
                <a:latin typeface="Wingdings"/>
                <a:cs typeface="Wingdings"/>
              </a:rPr>
              <a:t></a:t>
            </a:r>
            <a:r>
              <a:rPr sz="1800" b="1" spc="-5" dirty="0">
                <a:latin typeface="Tw Cen MT"/>
                <a:cs typeface="Tw Cen MT"/>
              </a:rPr>
              <a:t>The </a:t>
            </a:r>
            <a:r>
              <a:rPr sz="1800" b="1" dirty="0">
                <a:latin typeface="Tw Cen MT"/>
                <a:cs typeface="Tw Cen MT"/>
              </a:rPr>
              <a:t>minor </a:t>
            </a:r>
            <a:r>
              <a:rPr sz="1800" b="1" spc="-5" dirty="0">
                <a:latin typeface="Tw Cen MT"/>
                <a:cs typeface="Tw Cen MT"/>
              </a:rPr>
              <a:t>wants </a:t>
            </a:r>
            <a:r>
              <a:rPr sz="1800" b="1" dirty="0">
                <a:latin typeface="Tw Cen MT"/>
                <a:cs typeface="Tw Cen MT"/>
              </a:rPr>
              <a:t>to </a:t>
            </a:r>
            <a:r>
              <a:rPr sz="1800" b="1" spc="5" dirty="0">
                <a:latin typeface="Tw Cen MT"/>
                <a:cs typeface="Tw Cen MT"/>
              </a:rPr>
              <a:t>return </a:t>
            </a:r>
            <a:r>
              <a:rPr sz="1800" b="1" dirty="0">
                <a:latin typeface="Tw Cen MT"/>
                <a:cs typeface="Tw Cen MT"/>
              </a:rPr>
              <a:t>to their  </a:t>
            </a:r>
            <a:r>
              <a:rPr sz="1800" b="1" spc="-15" dirty="0">
                <a:latin typeface="Tw Cen MT"/>
                <a:cs typeface="Tw Cen MT"/>
              </a:rPr>
              <a:t>country. </a:t>
            </a:r>
            <a:r>
              <a:rPr sz="1800" b="1" dirty="0">
                <a:latin typeface="Tw Cen MT"/>
                <a:cs typeface="Tw Cen MT"/>
              </a:rPr>
              <a:t>Must </a:t>
            </a:r>
            <a:r>
              <a:rPr sz="1800" b="1" spc="-5" dirty="0">
                <a:latin typeface="Tw Cen MT"/>
                <a:cs typeface="Tw Cen MT"/>
              </a:rPr>
              <a:t>wait for an</a:t>
            </a:r>
            <a:r>
              <a:rPr sz="1800" b="1" spc="-114" dirty="0">
                <a:latin typeface="Tw Cen MT"/>
                <a:cs typeface="Tw Cen MT"/>
              </a:rPr>
              <a:t> </a:t>
            </a:r>
            <a:r>
              <a:rPr sz="1800" b="1" dirty="0">
                <a:latin typeface="Tw Cen MT"/>
                <a:cs typeface="Tw Cen MT"/>
              </a:rPr>
              <a:t>immigration  </a:t>
            </a:r>
            <a:r>
              <a:rPr sz="1800" b="1" spc="-5" dirty="0">
                <a:latin typeface="Tw Cen MT"/>
                <a:cs typeface="Tw Cen MT"/>
              </a:rPr>
              <a:t>hearing </a:t>
            </a:r>
            <a:r>
              <a:rPr sz="1800" b="1" dirty="0">
                <a:latin typeface="Tw Cen MT"/>
                <a:cs typeface="Tw Cen MT"/>
              </a:rPr>
              <a:t>to be</a:t>
            </a:r>
            <a:r>
              <a:rPr sz="1800" b="1" spc="-114" dirty="0">
                <a:latin typeface="Tw Cen MT"/>
                <a:cs typeface="Tw Cen MT"/>
              </a:rPr>
              <a:t> </a:t>
            </a:r>
            <a:r>
              <a:rPr sz="1800" b="1" spc="-5" dirty="0">
                <a:latin typeface="Tw Cen MT"/>
                <a:cs typeface="Tw Cen MT"/>
              </a:rPr>
              <a:t>scheduled.</a:t>
            </a:r>
            <a:endParaRPr sz="1800">
              <a:latin typeface="Tw Cen MT"/>
              <a:cs typeface="Tw Cen MT"/>
            </a:endParaRPr>
          </a:p>
          <a:p>
            <a:pPr marL="12700" marR="5080">
              <a:lnSpc>
                <a:spcPct val="150000"/>
              </a:lnSpc>
              <a:buFont typeface="Wingdings"/>
              <a:buChar char=""/>
              <a:tabLst>
                <a:tab pos="276860" algn="l"/>
              </a:tabLst>
            </a:pPr>
            <a:r>
              <a:rPr sz="1800" b="1" spc="-5" dirty="0">
                <a:latin typeface="Tw Cen MT"/>
                <a:cs typeface="Tw Cen MT"/>
              </a:rPr>
              <a:t>An </a:t>
            </a:r>
            <a:r>
              <a:rPr sz="1800" b="1" dirty="0">
                <a:latin typeface="Tw Cen MT"/>
                <a:cs typeface="Tw Cen MT"/>
              </a:rPr>
              <a:t>immigration </a:t>
            </a:r>
            <a:r>
              <a:rPr sz="1800" b="1" spc="-5" dirty="0">
                <a:latin typeface="Tw Cen MT"/>
                <a:cs typeface="Tw Cen MT"/>
              </a:rPr>
              <a:t>judge signs </a:t>
            </a:r>
            <a:r>
              <a:rPr sz="1800" b="1" dirty="0">
                <a:latin typeface="Tw Cen MT"/>
                <a:cs typeface="Tw Cen MT"/>
              </a:rPr>
              <a:t>a</a:t>
            </a:r>
            <a:r>
              <a:rPr sz="1800" b="1" spc="-105" dirty="0">
                <a:latin typeface="Tw Cen MT"/>
                <a:cs typeface="Tw Cen MT"/>
              </a:rPr>
              <a:t> </a:t>
            </a:r>
            <a:r>
              <a:rPr sz="1800" b="1" spc="-5" dirty="0">
                <a:latin typeface="Tw Cen MT"/>
                <a:cs typeface="Tw Cen MT"/>
              </a:rPr>
              <a:t>voluntary  </a:t>
            </a:r>
            <a:r>
              <a:rPr sz="1800" b="1" spc="10" dirty="0">
                <a:latin typeface="Tw Cen MT"/>
                <a:cs typeface="Tw Cen MT"/>
              </a:rPr>
              <a:t>departure </a:t>
            </a:r>
            <a:r>
              <a:rPr sz="1800" b="1" dirty="0">
                <a:latin typeface="Tw Cen MT"/>
                <a:cs typeface="Tw Cen MT"/>
              </a:rPr>
              <a:t>order </a:t>
            </a:r>
            <a:r>
              <a:rPr sz="1800" b="1" spc="-5" dirty="0">
                <a:latin typeface="Tw Cen MT"/>
                <a:cs typeface="Tw Cen MT"/>
              </a:rPr>
              <a:t>and gives </a:t>
            </a:r>
            <a:r>
              <a:rPr sz="1800" b="1" dirty="0">
                <a:latin typeface="Tw Cen MT"/>
                <a:cs typeface="Tw Cen MT"/>
              </a:rPr>
              <a:t>up to 120 </a:t>
            </a:r>
            <a:r>
              <a:rPr sz="1800" b="1" spc="-5" dirty="0">
                <a:latin typeface="Tw Cen MT"/>
                <a:cs typeface="Tw Cen MT"/>
              </a:rPr>
              <a:t>days  </a:t>
            </a:r>
            <a:r>
              <a:rPr sz="1800" b="1" dirty="0">
                <a:latin typeface="Tw Cen MT"/>
                <a:cs typeface="Tw Cen MT"/>
              </a:rPr>
              <a:t>to </a:t>
            </a:r>
            <a:r>
              <a:rPr sz="1800" b="1" spc="-5" dirty="0">
                <a:latin typeface="Tw Cen MT"/>
                <a:cs typeface="Tw Cen MT"/>
              </a:rPr>
              <a:t>leave </a:t>
            </a:r>
            <a:r>
              <a:rPr sz="1800" b="1" dirty="0">
                <a:latin typeface="Tw Cen MT"/>
                <a:cs typeface="Tw Cen MT"/>
              </a:rPr>
              <a:t>the </a:t>
            </a:r>
            <a:r>
              <a:rPr sz="1800" b="1" spc="-5" dirty="0">
                <a:latin typeface="Tw Cen MT"/>
                <a:cs typeface="Tw Cen MT"/>
              </a:rPr>
              <a:t>United</a:t>
            </a:r>
            <a:r>
              <a:rPr sz="1800" b="1" spc="-145" dirty="0">
                <a:latin typeface="Tw Cen MT"/>
                <a:cs typeface="Tw Cen MT"/>
              </a:rPr>
              <a:t> </a:t>
            </a:r>
            <a:r>
              <a:rPr sz="1800" b="1" spc="-5" dirty="0">
                <a:latin typeface="Tw Cen MT"/>
                <a:cs typeface="Tw Cen MT"/>
              </a:rPr>
              <a:t>States.</a:t>
            </a:r>
            <a:endParaRPr sz="1800">
              <a:latin typeface="Tw Cen MT"/>
              <a:cs typeface="Tw Cen MT"/>
            </a:endParaRPr>
          </a:p>
          <a:p>
            <a:pPr marL="12700" marR="89535">
              <a:lnSpc>
                <a:spcPct val="150000"/>
              </a:lnSpc>
              <a:buFont typeface="Wingdings"/>
              <a:buChar char=""/>
              <a:tabLst>
                <a:tab pos="276860" algn="l"/>
              </a:tabLst>
            </a:pPr>
            <a:r>
              <a:rPr sz="1800" b="1" dirty="0">
                <a:latin typeface="Tw Cen MT"/>
                <a:cs typeface="Tw Cen MT"/>
              </a:rPr>
              <a:t>A </a:t>
            </a:r>
            <a:r>
              <a:rPr sz="1800" b="1" spc="-5" dirty="0">
                <a:latin typeface="Tw Cen MT"/>
                <a:cs typeface="Tw Cen MT"/>
              </a:rPr>
              <a:t>flight </a:t>
            </a:r>
            <a:r>
              <a:rPr sz="1800" b="1" dirty="0">
                <a:latin typeface="Tw Cen MT"/>
                <a:cs typeface="Tw Cen MT"/>
              </a:rPr>
              <a:t>ticket is </a:t>
            </a:r>
            <a:r>
              <a:rPr sz="1800" b="1" spc="-5" dirty="0">
                <a:latin typeface="Tw Cen MT"/>
                <a:cs typeface="Tw Cen MT"/>
              </a:rPr>
              <a:t>purchased </a:t>
            </a:r>
            <a:r>
              <a:rPr sz="1800" b="1" dirty="0">
                <a:latin typeface="Tw Cen MT"/>
                <a:cs typeface="Tw Cen MT"/>
              </a:rPr>
              <a:t>to </a:t>
            </a:r>
            <a:r>
              <a:rPr sz="1800" b="1" spc="-5" dirty="0">
                <a:latin typeface="Tw Cen MT"/>
                <a:cs typeface="Tw Cen MT"/>
              </a:rPr>
              <a:t>leave </a:t>
            </a:r>
            <a:r>
              <a:rPr sz="1800" b="1" dirty="0">
                <a:latin typeface="Tw Cen MT"/>
                <a:cs typeface="Tw Cen MT"/>
              </a:rPr>
              <a:t>the  </a:t>
            </a:r>
            <a:r>
              <a:rPr sz="1800" b="1" spc="-15" dirty="0">
                <a:latin typeface="Tw Cen MT"/>
                <a:cs typeface="Tw Cen MT"/>
              </a:rPr>
              <a:t>country, </a:t>
            </a:r>
            <a:r>
              <a:rPr sz="1800" b="1" spc="-5" dirty="0">
                <a:latin typeface="Tw Cen MT"/>
                <a:cs typeface="Tw Cen MT"/>
              </a:rPr>
              <a:t>and </a:t>
            </a:r>
            <a:r>
              <a:rPr sz="1800" b="1" dirty="0">
                <a:latin typeface="Tw Cen MT"/>
                <a:cs typeface="Tw Cen MT"/>
              </a:rPr>
              <a:t>upon arrival, the minor  presents </a:t>
            </a:r>
            <a:r>
              <a:rPr sz="1800" b="1" spc="-5" dirty="0">
                <a:latin typeface="Tw Cen MT"/>
                <a:cs typeface="Tw Cen MT"/>
              </a:rPr>
              <a:t>themselves </a:t>
            </a:r>
            <a:r>
              <a:rPr sz="1800" b="1" spc="15" dirty="0">
                <a:latin typeface="Tw Cen MT"/>
                <a:cs typeface="Tw Cen MT"/>
              </a:rPr>
              <a:t>at </a:t>
            </a:r>
            <a:r>
              <a:rPr sz="1800" b="1" dirty="0">
                <a:latin typeface="Tw Cen MT"/>
                <a:cs typeface="Tw Cen MT"/>
              </a:rPr>
              <a:t>the </a:t>
            </a:r>
            <a:r>
              <a:rPr sz="1800" b="1" spc="-5" dirty="0">
                <a:latin typeface="Tw Cen MT"/>
                <a:cs typeface="Tw Cen MT"/>
              </a:rPr>
              <a:t>US embassy</a:t>
            </a:r>
            <a:r>
              <a:rPr sz="1800" b="1" spc="-170" dirty="0">
                <a:latin typeface="Tw Cen MT"/>
                <a:cs typeface="Tw Cen MT"/>
              </a:rPr>
              <a:t> </a:t>
            </a:r>
            <a:r>
              <a:rPr sz="1800" b="1" dirty="0">
                <a:latin typeface="Tw Cen MT"/>
                <a:cs typeface="Tw Cen MT"/>
              </a:rPr>
              <a:t>of  their country of</a:t>
            </a:r>
            <a:r>
              <a:rPr sz="1800" b="1" spc="-5" dirty="0">
                <a:latin typeface="Tw Cen MT"/>
                <a:cs typeface="Tw Cen MT"/>
              </a:rPr>
              <a:t> origin.</a:t>
            </a:r>
            <a:endParaRPr sz="1800">
              <a:latin typeface="Tw Cen MT"/>
              <a:cs typeface="Tw Cen MT"/>
            </a:endParaRPr>
          </a:p>
          <a:p>
            <a:pPr marL="12700" marR="267970">
              <a:lnSpc>
                <a:spcPct val="150000"/>
              </a:lnSpc>
              <a:buClr>
                <a:srgbClr val="000000"/>
              </a:buClr>
              <a:buFont typeface="Wingdings"/>
              <a:buChar char=""/>
              <a:tabLst>
                <a:tab pos="276860" algn="l"/>
              </a:tabLst>
            </a:pPr>
            <a:r>
              <a:rPr sz="1800" b="1" spc="-5" dirty="0">
                <a:solidFill>
                  <a:srgbClr val="FF0000"/>
                </a:solidFill>
                <a:latin typeface="Tw Cen MT"/>
                <a:cs typeface="Tw Cen MT"/>
              </a:rPr>
              <a:t>NO </a:t>
            </a:r>
            <a:r>
              <a:rPr sz="1800" b="1" spc="-10" dirty="0">
                <a:solidFill>
                  <a:srgbClr val="FF0000"/>
                </a:solidFill>
                <a:latin typeface="Tw Cen MT"/>
                <a:cs typeface="Tw Cen MT"/>
              </a:rPr>
              <a:t>PENALTY </a:t>
            </a:r>
            <a:r>
              <a:rPr sz="1800" b="1" dirty="0">
                <a:latin typeface="Tw Cen MT"/>
                <a:cs typeface="Tw Cen MT"/>
              </a:rPr>
              <a:t>- </a:t>
            </a:r>
            <a:r>
              <a:rPr sz="1800" b="1" spc="-65" dirty="0">
                <a:latin typeface="Tw Cen MT"/>
                <a:cs typeface="Tw Cen MT"/>
              </a:rPr>
              <a:t>You </a:t>
            </a:r>
            <a:r>
              <a:rPr sz="1800" b="1" spc="-5" dirty="0">
                <a:latin typeface="Tw Cen MT"/>
                <a:cs typeface="Tw Cen MT"/>
              </a:rPr>
              <a:t>may </a:t>
            </a:r>
            <a:r>
              <a:rPr sz="1800" b="1" dirty="0">
                <a:latin typeface="Tw Cen MT"/>
                <a:cs typeface="Tw Cen MT"/>
              </a:rPr>
              <a:t>legally enter  </a:t>
            </a:r>
            <a:r>
              <a:rPr sz="1800" b="1" spc="-20" dirty="0">
                <a:latin typeface="Tw Cen MT"/>
                <a:cs typeface="Tw Cen MT"/>
              </a:rPr>
              <a:t>by </a:t>
            </a:r>
            <a:r>
              <a:rPr sz="1800" b="1" spc="-5" dirty="0">
                <a:latin typeface="Tw Cen MT"/>
                <a:cs typeface="Tw Cen MT"/>
              </a:rPr>
              <a:t>applying for </a:t>
            </a:r>
            <a:r>
              <a:rPr sz="1800" b="1" dirty="0">
                <a:latin typeface="Tw Cen MT"/>
                <a:cs typeface="Tw Cen MT"/>
              </a:rPr>
              <a:t>a </a:t>
            </a:r>
            <a:r>
              <a:rPr sz="1800" b="1" spc="-5" dirty="0">
                <a:latin typeface="Tw Cen MT"/>
                <a:cs typeface="Tw Cen MT"/>
              </a:rPr>
              <a:t>visa </a:t>
            </a:r>
            <a:r>
              <a:rPr sz="1800" b="1" dirty="0">
                <a:latin typeface="Tw Cen MT"/>
                <a:cs typeface="Tw Cen MT"/>
              </a:rPr>
              <a:t>in the</a:t>
            </a:r>
            <a:r>
              <a:rPr sz="1800" b="1" spc="-185" dirty="0">
                <a:latin typeface="Tw Cen MT"/>
                <a:cs typeface="Tw Cen MT"/>
              </a:rPr>
              <a:t> </a:t>
            </a:r>
            <a:r>
              <a:rPr sz="1800" b="1" spc="5" dirty="0">
                <a:latin typeface="Tw Cen MT"/>
                <a:cs typeface="Tw Cen MT"/>
              </a:rPr>
              <a:t>future</a:t>
            </a:r>
            <a:r>
              <a:rPr sz="1800" b="1" spc="5" dirty="0">
                <a:latin typeface="Tw Cen MT Condensed"/>
                <a:cs typeface="Tw Cen MT Condensed"/>
              </a:rPr>
              <a:t>.</a:t>
            </a:r>
            <a:endParaRPr sz="1800">
              <a:latin typeface="Tw Cen MT Condensed"/>
              <a:cs typeface="Tw Cen MT Condensed"/>
            </a:endParaRPr>
          </a:p>
        </p:txBody>
      </p:sp>
      <p:sp>
        <p:nvSpPr>
          <p:cNvPr id="13" name="object 13"/>
          <p:cNvSpPr/>
          <p:nvPr/>
        </p:nvSpPr>
        <p:spPr>
          <a:xfrm>
            <a:off x="8807195" y="5817108"/>
            <a:ext cx="1709926" cy="981455"/>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653359" y="254001"/>
            <a:ext cx="4722495" cy="5601533"/>
          </a:xfrm>
          <a:prstGeom prst="rect">
            <a:avLst/>
          </a:prstGeom>
        </p:spPr>
        <p:txBody>
          <a:bodyPr vert="horz" wrap="square" lIns="0" tIns="0" rIns="0" bIns="0" rtlCol="0">
            <a:spAutoFit/>
          </a:bodyPr>
          <a:lstStyle/>
          <a:p>
            <a:pPr marL="12700" marR="5080" indent="-635">
              <a:lnSpc>
                <a:spcPct val="100000"/>
              </a:lnSpc>
            </a:pPr>
            <a:r>
              <a:rPr lang="en-US" sz="2800" b="0" i="0" dirty="0">
                <a:solidFill>
                  <a:schemeClr val="tx2"/>
                </a:solidFill>
                <a:effectLst/>
                <a:latin typeface="Helvetica Neue" panose="02000503000000020004" pitchFamily="2" charset="0"/>
              </a:rPr>
              <a:t>Immigration fraud" means immigration legal services-related scams that target vulnerable immigrant New Yorkers. Immigration fraud, as described here, can be by attorneys and non-attorneys. It can also be by others who engage in other fraudulent acts such as phone scams and impersonations threatening immigration consequences.</a:t>
            </a:r>
            <a:endParaRPr sz="2800" dirty="0">
              <a:solidFill>
                <a:schemeClr val="tx2"/>
              </a:solidFill>
              <a:latin typeface="Tw Cen MT"/>
              <a:cs typeface="Tw Cen MT"/>
            </a:endParaRPr>
          </a:p>
        </p:txBody>
      </p:sp>
      <p:sp>
        <p:nvSpPr>
          <p:cNvPr id="3" name="object 3"/>
          <p:cNvSpPr/>
          <p:nvPr/>
        </p:nvSpPr>
        <p:spPr>
          <a:xfrm>
            <a:off x="8807195" y="5730240"/>
            <a:ext cx="1709926" cy="98145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932432" y="1219200"/>
            <a:ext cx="3124187" cy="3672839"/>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152444" y="1750961"/>
            <a:ext cx="2744618" cy="2446168"/>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2367052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232A0B-83BD-AFA7-EE6A-41129371D34D}"/>
              </a:ext>
            </a:extLst>
          </p:cNvPr>
          <p:cNvSpPr>
            <a:spLocks noGrp="1"/>
          </p:cNvSpPr>
          <p:nvPr>
            <p:ph type="title"/>
          </p:nvPr>
        </p:nvSpPr>
        <p:spPr>
          <a:xfrm>
            <a:off x="5410200" y="381000"/>
            <a:ext cx="6778751" cy="1807305"/>
          </a:xfrm>
        </p:spPr>
        <p:txBody>
          <a:bodyPr>
            <a:normAutofit/>
          </a:bodyPr>
          <a:lstStyle/>
          <a:p>
            <a:pPr>
              <a:lnSpc>
                <a:spcPct val="90000"/>
              </a:lnSpc>
            </a:pPr>
            <a:r>
              <a:rPr lang="en-US" sz="6100" dirty="0"/>
              <a:t>“NOTARIO PUBLICO”</a:t>
            </a:r>
          </a:p>
        </p:txBody>
      </p:sp>
      <p:pic>
        <p:nvPicPr>
          <p:cNvPr id="7" name="Graphic 6" descr="Filling out forms on a table">
            <a:extLst>
              <a:ext uri="{FF2B5EF4-FFF2-40B4-BE49-F238E27FC236}">
                <a16:creationId xmlns:a16="http://schemas.microsoft.com/office/drawing/2014/main" id="{53608178-347D-6F50-BC44-C2738C773E2C}"/>
              </a:ext>
            </a:extLst>
          </p:cNvPr>
          <p:cNvPicPr>
            <a:picLocks noChangeAspect="1"/>
          </p:cNvPicPr>
          <p:nvPr/>
        </p:nvPicPr>
        <p:blipFill>
          <a:blip r:embed="rId2">
            <a:extLst>
              <a:ext uri="{28A0092B-C50C-407E-A947-70E740481C1C}">
                <a14:useLocalDpi xmlns:a14="http://schemas.microsoft.com/office/drawing/2010/main" val="0"/>
              </a:ext>
            </a:extLst>
          </a:blip>
          <a:srcRect l="20234" r="20234"/>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Text Placeholder 2">
            <a:extLst>
              <a:ext uri="{FF2B5EF4-FFF2-40B4-BE49-F238E27FC236}">
                <a16:creationId xmlns:a16="http://schemas.microsoft.com/office/drawing/2014/main" id="{3E15961B-C40B-E735-88CF-64AA01CEA26E}"/>
              </a:ext>
            </a:extLst>
          </p:cNvPr>
          <p:cNvSpPr>
            <a:spLocks noGrp="1"/>
          </p:cNvSpPr>
          <p:nvPr>
            <p:ph type="body" idx="1"/>
          </p:nvPr>
        </p:nvSpPr>
        <p:spPr>
          <a:xfrm>
            <a:off x="5852543" y="2188305"/>
            <a:ext cx="6248400" cy="3843666"/>
          </a:xfrm>
        </p:spPr>
        <p:txBody>
          <a:bodyPr>
            <a:normAutofit/>
          </a:bodyPr>
          <a:lstStyle/>
          <a:p>
            <a:pPr>
              <a:lnSpc>
                <a:spcPct val="90000"/>
              </a:lnSpc>
            </a:pPr>
            <a:r>
              <a:rPr lang="en-US" sz="1300" b="0" i="0" dirty="0">
                <a:solidFill>
                  <a:schemeClr val="tx2"/>
                </a:solidFill>
                <a:effectLst/>
                <a:latin typeface="+mj-lt"/>
              </a:rPr>
              <a:t>In many Latin American countries, the term “</a:t>
            </a:r>
            <a:r>
              <a:rPr lang="en-US" sz="1300" b="0" i="0" dirty="0" err="1">
                <a:solidFill>
                  <a:schemeClr val="tx2"/>
                </a:solidFill>
                <a:effectLst/>
                <a:latin typeface="+mj-lt"/>
              </a:rPr>
              <a:t>notario</a:t>
            </a:r>
            <a:r>
              <a:rPr lang="en-US" sz="1300" b="0" i="0" dirty="0">
                <a:solidFill>
                  <a:schemeClr val="tx2"/>
                </a:solidFill>
                <a:effectLst/>
                <a:latin typeface="+mj-lt"/>
              </a:rPr>
              <a:t> </a:t>
            </a:r>
            <a:r>
              <a:rPr lang="en-US" sz="1300" b="0" i="0" dirty="0" err="1">
                <a:solidFill>
                  <a:schemeClr val="tx2"/>
                </a:solidFill>
                <a:effectLst/>
                <a:latin typeface="+mj-lt"/>
              </a:rPr>
              <a:t>público</a:t>
            </a:r>
            <a:r>
              <a:rPr lang="en-US" sz="1300" b="0" i="0" dirty="0">
                <a:solidFill>
                  <a:schemeClr val="tx2"/>
                </a:solidFill>
                <a:effectLst/>
                <a:latin typeface="+mj-lt"/>
              </a:rPr>
              <a:t>” (which is Spanish for “notary public”) means something different from what it means in the United States. In many Spanish-speaking nations, “</a:t>
            </a:r>
            <a:r>
              <a:rPr lang="en-US" sz="1300" b="0" i="0" dirty="0" err="1">
                <a:solidFill>
                  <a:schemeClr val="tx2"/>
                </a:solidFill>
                <a:effectLst/>
                <a:latin typeface="+mj-lt"/>
              </a:rPr>
              <a:t>notarios</a:t>
            </a:r>
            <a:r>
              <a:rPr lang="en-US" sz="1300" b="0" i="0" dirty="0">
                <a:solidFill>
                  <a:schemeClr val="tx2"/>
                </a:solidFill>
                <a:effectLst/>
                <a:latin typeface="+mj-lt"/>
              </a:rPr>
              <a:t>” are powerful attorneys with special legal credentials. </a:t>
            </a:r>
          </a:p>
          <a:p>
            <a:pPr>
              <a:lnSpc>
                <a:spcPct val="90000"/>
              </a:lnSpc>
            </a:pPr>
            <a:endParaRPr lang="en-US" sz="1300" dirty="0">
              <a:solidFill>
                <a:schemeClr val="tx2"/>
              </a:solidFill>
              <a:latin typeface="+mj-lt"/>
            </a:endParaRPr>
          </a:p>
          <a:p>
            <a:pPr>
              <a:lnSpc>
                <a:spcPct val="90000"/>
              </a:lnSpc>
            </a:pPr>
            <a:r>
              <a:rPr lang="en-US" sz="1300" b="0" i="0" dirty="0">
                <a:solidFill>
                  <a:schemeClr val="tx2"/>
                </a:solidFill>
                <a:effectLst/>
                <a:latin typeface="+mj-lt"/>
              </a:rPr>
              <a:t>In the United States, however, notary publics are people authorized by state governments to witness the signing of important documents and to administer oaths but are not necessarily authorized to provide legal services.</a:t>
            </a:r>
          </a:p>
          <a:p>
            <a:pPr>
              <a:lnSpc>
                <a:spcPct val="90000"/>
              </a:lnSpc>
            </a:pPr>
            <a:endParaRPr lang="en-US" sz="1300" dirty="0">
              <a:solidFill>
                <a:schemeClr val="tx2"/>
              </a:solidFill>
              <a:latin typeface="+mj-lt"/>
            </a:endParaRPr>
          </a:p>
          <a:p>
            <a:pPr>
              <a:lnSpc>
                <a:spcPct val="90000"/>
              </a:lnSpc>
            </a:pPr>
            <a:r>
              <a:rPr lang="en-US" sz="1300" b="0" i="0" dirty="0">
                <a:solidFill>
                  <a:schemeClr val="tx2"/>
                </a:solidFill>
                <a:effectLst/>
                <a:latin typeface="+mj-lt"/>
              </a:rPr>
              <a:t> A </a:t>
            </a:r>
            <a:r>
              <a:rPr lang="en-US" sz="1300" b="0" i="0" dirty="0" err="1">
                <a:solidFill>
                  <a:schemeClr val="tx2"/>
                </a:solidFill>
                <a:effectLst/>
                <a:latin typeface="+mj-lt"/>
              </a:rPr>
              <a:t>notario</a:t>
            </a:r>
            <a:r>
              <a:rPr lang="en-US" sz="1300" b="0" i="0" dirty="0">
                <a:solidFill>
                  <a:schemeClr val="tx2"/>
                </a:solidFill>
                <a:effectLst/>
                <a:latin typeface="+mj-lt"/>
              </a:rPr>
              <a:t> </a:t>
            </a:r>
            <a:r>
              <a:rPr lang="en-US" sz="1300" b="0" i="0" dirty="0" err="1">
                <a:solidFill>
                  <a:schemeClr val="tx2"/>
                </a:solidFill>
                <a:effectLst/>
                <a:latin typeface="+mj-lt"/>
              </a:rPr>
              <a:t>público</a:t>
            </a:r>
            <a:r>
              <a:rPr lang="en-US" sz="1300" b="0" i="0" dirty="0">
                <a:solidFill>
                  <a:schemeClr val="tx2"/>
                </a:solidFill>
                <a:effectLst/>
                <a:latin typeface="+mj-lt"/>
              </a:rPr>
              <a:t> is not authorized to provide you with any legal services related to immigration. Only an attorney or an accredited representative working for a Department of Justice (DOJ)-recognized organization can give you legal advice. Beware of individuals who pose as immigration attorneys (such as unlicensed or disbarred attorneys). </a:t>
            </a:r>
            <a:endParaRPr lang="ko-KR" altLang="en-US" sz="1300" dirty="0">
              <a:solidFill>
                <a:schemeClr val="tx2"/>
              </a:solidFill>
              <a:cs typeface="Arial" pitchFamily="34" charset="0"/>
            </a:endParaRPr>
          </a:p>
          <a:p>
            <a:pPr marL="285750" indent="-285750">
              <a:lnSpc>
                <a:spcPct val="90000"/>
              </a:lnSpc>
              <a:buFont typeface="Arial" panose="020B0604020202020204" pitchFamily="34" charset="0"/>
              <a:buChar char="•"/>
            </a:pPr>
            <a:r>
              <a:rPr lang="en-US" sz="1300" dirty="0">
                <a:solidFill>
                  <a:schemeClr val="tx2"/>
                </a:solidFill>
                <a:ea typeface="+mn-lt"/>
                <a:cs typeface="+mn-lt"/>
              </a:rPr>
              <a:t>States Coast Guard or armed forces of the United States; and</a:t>
            </a:r>
            <a:endParaRPr lang="en-US" sz="1300" dirty="0">
              <a:solidFill>
                <a:schemeClr val="tx2"/>
              </a:solidFill>
            </a:endParaRPr>
          </a:p>
          <a:p>
            <a:pPr marL="285750" indent="-285750">
              <a:lnSpc>
                <a:spcPct val="90000"/>
              </a:lnSpc>
              <a:buFont typeface="Arial" panose="020B0604020202020204" pitchFamily="34" charset="0"/>
              <a:buChar char="•"/>
            </a:pPr>
            <a:r>
              <a:rPr lang="en-US" sz="1300" dirty="0">
                <a:solidFill>
                  <a:schemeClr val="tx2"/>
                </a:solidFill>
                <a:ea typeface="+mn-lt"/>
                <a:cs typeface="+mn-lt"/>
              </a:rPr>
              <a:t>Have not been convicted of a felony, significant misdemeanor (that is, a misdemeanor as described in 8 CFR 236.22(b)(6)), or 3 or more other misdemeanors, and do not otherwise pose a threat to national security or public safety.</a:t>
            </a:r>
            <a:endParaRPr lang="en-US" sz="1300" dirty="0">
              <a:solidFill>
                <a:schemeClr val="tx2"/>
              </a:solidFill>
            </a:endParaRPr>
          </a:p>
          <a:p>
            <a:pPr>
              <a:lnSpc>
                <a:spcPct val="90000"/>
              </a:lnSpc>
              <a:spcAft>
                <a:spcPts val="600"/>
              </a:spcAft>
            </a:pPr>
            <a:endParaRPr lang="en-US" sz="1300" dirty="0"/>
          </a:p>
        </p:txBody>
      </p:sp>
      <p:sp>
        <p:nvSpPr>
          <p:cNvPr id="4" name="TextBox 3">
            <a:extLst>
              <a:ext uri="{FF2B5EF4-FFF2-40B4-BE49-F238E27FC236}">
                <a16:creationId xmlns:a16="http://schemas.microsoft.com/office/drawing/2014/main" id="{90854BD4-970C-8054-9B05-921FA897FEC2}"/>
              </a:ext>
            </a:extLst>
          </p:cNvPr>
          <p:cNvSpPr txBox="1"/>
          <p:nvPr/>
        </p:nvSpPr>
        <p:spPr>
          <a:xfrm>
            <a:off x="3777163" y="6471965"/>
            <a:ext cx="10399159" cy="646331"/>
          </a:xfrm>
          <a:prstGeom prst="rect">
            <a:avLst/>
          </a:prstGeom>
          <a:noFill/>
        </p:spPr>
        <p:txBody>
          <a:bodyPr wrap="square" rtlCol="0">
            <a:spAutoFit/>
          </a:bodyPr>
          <a:lstStyle/>
          <a:p>
            <a:r>
              <a:rPr lang="en-US" dirty="0"/>
              <a:t>Credit: https://www.uscis.gov/scams-fraud-and-misconduct/avoid-scams/common-scams</a:t>
            </a:r>
          </a:p>
          <a:p>
            <a:endParaRPr lang="en-US" dirty="0"/>
          </a:p>
        </p:txBody>
      </p:sp>
    </p:spTree>
    <p:extLst>
      <p:ext uri="{BB962C8B-B14F-4D97-AF65-F5344CB8AC3E}">
        <p14:creationId xmlns:p14="http://schemas.microsoft.com/office/powerpoint/2010/main" val="38505322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53608178-347D-6F50-BC44-C2738C773E2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718" b="2718"/>
          <a:stretch/>
        </p:blipFill>
        <p:spPr>
          <a:xfrm>
            <a:off x="1" y="10"/>
            <a:ext cx="9669642" cy="6857990"/>
          </a:xfrm>
          <a:prstGeom prst="rect">
            <a:avLst/>
          </a:prstGeom>
        </p:spPr>
      </p:pic>
      <p:sp>
        <p:nvSpPr>
          <p:cNvPr id="52" name="Rectangle 5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A232A0B-83BD-AFA7-EE6A-41129371D34D}"/>
              </a:ext>
            </a:extLst>
          </p:cNvPr>
          <p:cNvSpPr>
            <a:spLocks noGrp="1"/>
          </p:cNvSpPr>
          <p:nvPr>
            <p:ph type="title"/>
          </p:nvPr>
        </p:nvSpPr>
        <p:spPr>
          <a:xfrm>
            <a:off x="7531610" y="365125"/>
            <a:ext cx="3822189" cy="1899912"/>
          </a:xfrm>
        </p:spPr>
        <p:txBody>
          <a:bodyPr>
            <a:normAutofit/>
          </a:bodyPr>
          <a:lstStyle/>
          <a:p>
            <a:r>
              <a:rPr lang="en-US" sz="4000"/>
              <a:t>“JOB OFFER SCAMS”</a:t>
            </a:r>
          </a:p>
        </p:txBody>
      </p:sp>
      <p:sp>
        <p:nvSpPr>
          <p:cNvPr id="3" name="Text Placeholder 2">
            <a:extLst>
              <a:ext uri="{FF2B5EF4-FFF2-40B4-BE49-F238E27FC236}">
                <a16:creationId xmlns:a16="http://schemas.microsoft.com/office/drawing/2014/main" id="{3E15961B-C40B-E735-88CF-64AA01CEA26E}"/>
              </a:ext>
            </a:extLst>
          </p:cNvPr>
          <p:cNvSpPr>
            <a:spLocks noGrp="1"/>
          </p:cNvSpPr>
          <p:nvPr>
            <p:ph type="body" idx="1"/>
          </p:nvPr>
        </p:nvSpPr>
        <p:spPr>
          <a:xfrm>
            <a:off x="7531610" y="2434201"/>
            <a:ext cx="3822189" cy="3742762"/>
          </a:xfrm>
        </p:spPr>
        <p:txBody>
          <a:bodyPr>
            <a:normAutofit/>
          </a:bodyPr>
          <a:lstStyle/>
          <a:p>
            <a:pPr>
              <a:lnSpc>
                <a:spcPct val="90000"/>
              </a:lnSpc>
            </a:pPr>
            <a:r>
              <a:rPr lang="en-US" sz="1600" b="0" i="0" dirty="0">
                <a:solidFill>
                  <a:schemeClr val="tx2"/>
                </a:solidFill>
                <a:effectLst/>
                <a:latin typeface="Aptos" panose="020B0004020202020204" pitchFamily="34" charset="0"/>
              </a:rPr>
              <a:t>Beware of companies offering a job in the United States from overseas or by email. If you receive a suspicious job offer by email before you leave your country to come to the United States, it may be a scam, especially if you are asked to pay money to receive a job offer. </a:t>
            </a:r>
          </a:p>
          <a:p>
            <a:pPr>
              <a:lnSpc>
                <a:spcPct val="90000"/>
              </a:lnSpc>
            </a:pPr>
            <a:endParaRPr lang="en-US" sz="1600" dirty="0">
              <a:solidFill>
                <a:schemeClr val="tx2"/>
              </a:solidFill>
              <a:latin typeface="Aptos" panose="020B0004020202020204" pitchFamily="34" charset="0"/>
            </a:endParaRPr>
          </a:p>
          <a:p>
            <a:pPr>
              <a:lnSpc>
                <a:spcPct val="90000"/>
              </a:lnSpc>
            </a:pPr>
            <a:r>
              <a:rPr lang="en-US" sz="1600" b="0" i="0" dirty="0">
                <a:solidFill>
                  <a:schemeClr val="tx2"/>
                </a:solidFill>
                <a:effectLst/>
                <a:latin typeface="Aptos" panose="020B0004020202020204" pitchFamily="34" charset="0"/>
              </a:rPr>
              <a:t>If you see a job offer on social media, make sure the company is legitimate before sharing any of your personal information.</a:t>
            </a:r>
          </a:p>
          <a:p>
            <a:pPr>
              <a:lnSpc>
                <a:spcPct val="90000"/>
              </a:lnSpc>
            </a:pPr>
            <a:endParaRPr lang="en-US" sz="1600" b="0" i="0" dirty="0">
              <a:solidFill>
                <a:schemeClr val="tx2"/>
              </a:solidFill>
              <a:effectLst/>
              <a:latin typeface="Aptos" panose="020B0004020202020204" pitchFamily="34" charset="0"/>
            </a:endParaRPr>
          </a:p>
          <a:p>
            <a:pPr>
              <a:lnSpc>
                <a:spcPct val="90000"/>
              </a:lnSpc>
            </a:pPr>
            <a:r>
              <a:rPr lang="en-US" sz="1600" b="0" i="0" dirty="0">
                <a:solidFill>
                  <a:schemeClr val="tx2"/>
                </a:solidFill>
                <a:effectLst/>
                <a:latin typeface="Aptos" panose="020B0004020202020204" pitchFamily="34" charset="0"/>
              </a:rPr>
              <a:t>Even if a job offer is legitimate, you are not allowed to work in the United States unless you have a Green Card, an EAD, or an employment-related visa that allows you to work for a particular employer</a:t>
            </a:r>
            <a:r>
              <a:rPr lang="en-US" sz="1600" b="0" i="0" dirty="0">
                <a:effectLst/>
                <a:latin typeface="Aptos" panose="020B0004020202020204" pitchFamily="34" charset="0"/>
              </a:rPr>
              <a:t>. </a:t>
            </a:r>
          </a:p>
          <a:p>
            <a:pPr>
              <a:lnSpc>
                <a:spcPct val="90000"/>
              </a:lnSpc>
              <a:spcAft>
                <a:spcPts val="600"/>
              </a:spcAft>
            </a:pPr>
            <a:endParaRPr lang="en-US" sz="1600" dirty="0"/>
          </a:p>
        </p:txBody>
      </p:sp>
      <p:sp>
        <p:nvSpPr>
          <p:cNvPr id="4" name="TextBox 3">
            <a:extLst>
              <a:ext uri="{FF2B5EF4-FFF2-40B4-BE49-F238E27FC236}">
                <a16:creationId xmlns:a16="http://schemas.microsoft.com/office/drawing/2014/main" id="{90854BD4-970C-8054-9B05-921FA897FEC2}"/>
              </a:ext>
            </a:extLst>
          </p:cNvPr>
          <p:cNvSpPr txBox="1"/>
          <p:nvPr/>
        </p:nvSpPr>
        <p:spPr>
          <a:xfrm>
            <a:off x="3777163" y="6471965"/>
            <a:ext cx="10399159" cy="723275"/>
          </a:xfrm>
          <a:prstGeom prst="rect">
            <a:avLst/>
          </a:prstGeom>
          <a:noFill/>
        </p:spPr>
        <p:txBody>
          <a:bodyPr wrap="square" rtlCol="0">
            <a:spAutoFit/>
          </a:bodyPr>
          <a:lstStyle/>
          <a:p>
            <a:pPr>
              <a:spcAft>
                <a:spcPts val="600"/>
              </a:spcAft>
            </a:pPr>
            <a:r>
              <a:rPr lang="en-US" dirty="0"/>
              <a:t>Credit: https://www.uscis.gov/scams-fraud-and-misconduct/avoid-scams/common-scams</a:t>
            </a:r>
            <a:endParaRPr lang="en-US"/>
          </a:p>
          <a:p>
            <a:pPr>
              <a:spcAft>
                <a:spcPts val="600"/>
              </a:spcAft>
            </a:pPr>
            <a:endParaRPr lang="en-US"/>
          </a:p>
        </p:txBody>
      </p:sp>
      <p:sp>
        <p:nvSpPr>
          <p:cNvPr id="5" name="TextBox 4">
            <a:extLst>
              <a:ext uri="{FF2B5EF4-FFF2-40B4-BE49-F238E27FC236}">
                <a16:creationId xmlns:a16="http://schemas.microsoft.com/office/drawing/2014/main" id="{5568FC6F-E768-A601-D82F-EBE69BCBEB36}"/>
              </a:ext>
            </a:extLst>
          </p:cNvPr>
          <p:cNvSpPr txBox="1"/>
          <p:nvPr/>
        </p:nvSpPr>
        <p:spPr>
          <a:xfrm>
            <a:off x="1" y="6858000"/>
            <a:ext cx="9669642" cy="230832"/>
          </a:xfrm>
          <a:prstGeom prst="rect">
            <a:avLst/>
          </a:prstGeom>
          <a:noFill/>
        </p:spPr>
        <p:txBody>
          <a:bodyPr wrap="square" rtlCol="0">
            <a:spAutoFit/>
          </a:bodyPr>
          <a:lstStyle/>
          <a:p>
            <a:r>
              <a:rPr lang="en-US" sz="900">
                <a:hlinkClick r:id="rId3" tooltip="https://www.flickr.com/photos/kazvorpal/10069296243/"/>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30546910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232A0B-83BD-AFA7-EE6A-41129371D34D}"/>
              </a:ext>
            </a:extLst>
          </p:cNvPr>
          <p:cNvSpPr>
            <a:spLocks noGrp="1"/>
          </p:cNvSpPr>
          <p:nvPr>
            <p:ph type="title"/>
          </p:nvPr>
        </p:nvSpPr>
        <p:spPr>
          <a:xfrm>
            <a:off x="533400" y="374597"/>
            <a:ext cx="7696200" cy="1956841"/>
          </a:xfrm>
        </p:spPr>
        <p:txBody>
          <a:bodyPr anchor="b">
            <a:normAutofit/>
          </a:bodyPr>
          <a:lstStyle/>
          <a:p>
            <a:pPr>
              <a:lnSpc>
                <a:spcPct val="90000"/>
              </a:lnSpc>
            </a:pPr>
            <a:r>
              <a:rPr lang="en-US" sz="4600" dirty="0"/>
              <a:t>AFFINITY GROUP IMMIGRATION FRAUD</a:t>
            </a:r>
          </a:p>
        </p:txBody>
      </p:sp>
      <p:sp>
        <p:nvSpPr>
          <p:cNvPr id="5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E15961B-C40B-E735-88CF-64AA01CEA26E}"/>
              </a:ext>
            </a:extLst>
          </p:cNvPr>
          <p:cNvSpPr>
            <a:spLocks noGrp="1"/>
          </p:cNvSpPr>
          <p:nvPr>
            <p:ph type="body" idx="1"/>
          </p:nvPr>
        </p:nvSpPr>
        <p:spPr>
          <a:xfrm>
            <a:off x="304800" y="2872899"/>
            <a:ext cx="8610600" cy="3599066"/>
          </a:xfrm>
        </p:spPr>
        <p:txBody>
          <a:bodyPr>
            <a:normAutofit lnSpcReduction="10000"/>
          </a:bodyPr>
          <a:lstStyle/>
          <a:p>
            <a:pPr>
              <a:lnSpc>
                <a:spcPct val="90000"/>
              </a:lnSpc>
            </a:pPr>
            <a:r>
              <a:rPr lang="en-US" sz="1400" b="0" i="0" dirty="0">
                <a:solidFill>
                  <a:schemeClr val="accent1"/>
                </a:solidFill>
                <a:effectLst/>
                <a:latin typeface="Aptos" panose="020B0004020202020204" pitchFamily="34" charset="0"/>
              </a:rPr>
              <a:t>This involves providers who target immigrants belonging to their same ethnic or racial group. Accordingly, they seek to gain advantage over other providers by claiming to identify with the ethnic, racial, national origin or community-based affiliations of the immigrant group.</a:t>
            </a:r>
          </a:p>
          <a:p>
            <a:pPr>
              <a:lnSpc>
                <a:spcPct val="90000"/>
              </a:lnSpc>
            </a:pPr>
            <a:endParaRPr lang="en-US" altLang="ko-KR" sz="1400" dirty="0">
              <a:solidFill>
                <a:schemeClr val="accent1"/>
              </a:solidFill>
              <a:latin typeface="Aptos" panose="020B0004020202020204" pitchFamily="34" charset="0"/>
              <a:cs typeface="Arial" pitchFamily="34" charset="0"/>
            </a:endParaRPr>
          </a:p>
          <a:p>
            <a:pPr marL="171450" indent="-171450">
              <a:lnSpc>
                <a:spcPct val="90000"/>
              </a:lnSpc>
              <a:buFont typeface="Arial" panose="020B0604020202020204" pitchFamily="34" charset="0"/>
              <a:buChar char="•"/>
            </a:pPr>
            <a:r>
              <a:rPr lang="en-US" sz="1400" b="0" i="0" dirty="0">
                <a:solidFill>
                  <a:schemeClr val="accent1"/>
                </a:solidFill>
                <a:effectLst/>
                <a:latin typeface="Aptos" panose="020B0004020202020204" pitchFamily="34" charset="0"/>
              </a:rPr>
              <a:t>Do not pay for or submit any form until USCIS publishes a Federal Register notice with official TPS re-registration information for your country. </a:t>
            </a:r>
          </a:p>
          <a:p>
            <a:pPr marL="171450" indent="-171450">
              <a:lnSpc>
                <a:spcPct val="90000"/>
              </a:lnSpc>
              <a:buFont typeface="Arial" panose="020B0604020202020204" pitchFamily="34" charset="0"/>
              <a:buChar char="•"/>
            </a:pPr>
            <a:r>
              <a:rPr lang="en-US" sz="1400" b="0" i="0" dirty="0">
                <a:solidFill>
                  <a:schemeClr val="accent1"/>
                </a:solidFill>
                <a:effectLst/>
                <a:latin typeface="Aptos" panose="020B0004020202020204" pitchFamily="34" charset="0"/>
              </a:rPr>
              <a:t>Please note that beneficiaries under the processes for Cubans, Haitians, Nicaraguans, and Venezuelans are not obligated to repay, reimburse, work for, serve, marry, or otherwise compensate their supporter in exchange for the supporter filing Form I-134A, on their behalf or for providing financial support while they are in the United States.</a:t>
            </a:r>
          </a:p>
          <a:p>
            <a:pPr marL="171450" indent="-171450">
              <a:lnSpc>
                <a:spcPct val="90000"/>
              </a:lnSpc>
              <a:buFont typeface="Arial" panose="020B0604020202020204" pitchFamily="34" charset="0"/>
              <a:buChar char="•"/>
            </a:pPr>
            <a:r>
              <a:rPr lang="en-US" sz="1400" b="0" i="0" dirty="0">
                <a:solidFill>
                  <a:schemeClr val="accent1"/>
                </a:solidFill>
                <a:effectLst/>
                <a:latin typeface="Aptos" panose="020B0004020202020204" pitchFamily="34" charset="0"/>
              </a:rPr>
              <a:t>Access to these processes for Cubans, Haitians, Nicaraguans, and Venezuelans is free. Neither the supporter nor the beneficiary is required to pay the U.S. government a fee for any part of this process.</a:t>
            </a:r>
          </a:p>
          <a:p>
            <a:pPr>
              <a:lnSpc>
                <a:spcPct val="90000"/>
              </a:lnSpc>
            </a:pPr>
            <a:endParaRPr lang="en-US" sz="1400" dirty="0">
              <a:solidFill>
                <a:schemeClr val="accent1"/>
              </a:solidFill>
              <a:latin typeface="Aptos" panose="020B0004020202020204" pitchFamily="34" charset="0"/>
            </a:endParaRPr>
          </a:p>
          <a:p>
            <a:pPr>
              <a:lnSpc>
                <a:spcPct val="90000"/>
              </a:lnSpc>
            </a:pPr>
            <a:r>
              <a:rPr lang="en-US" sz="1400" b="0" i="0" dirty="0">
                <a:solidFill>
                  <a:schemeClr val="accent1"/>
                </a:solidFill>
                <a:effectLst/>
                <a:latin typeface="Aptos" panose="020B0004020202020204" pitchFamily="34" charset="0"/>
              </a:rPr>
              <a:t>Beware of any scams or potential exploitation by anyone who asks for money associated with applying under this process. DHS recommends the following actions:</a:t>
            </a:r>
          </a:p>
          <a:p>
            <a:pPr>
              <a:lnSpc>
                <a:spcPct val="90000"/>
              </a:lnSpc>
            </a:pPr>
            <a:endParaRPr lang="en-US" sz="1400" b="0" i="0" dirty="0">
              <a:solidFill>
                <a:schemeClr val="accent1"/>
              </a:solidFill>
              <a:effectLst/>
              <a:latin typeface="Aptos" panose="020B0004020202020204" pitchFamily="34" charset="0"/>
            </a:endParaRPr>
          </a:p>
          <a:p>
            <a:pPr>
              <a:lnSpc>
                <a:spcPct val="90000"/>
              </a:lnSpc>
              <a:buFont typeface="Arial" panose="020B0604020202020204" pitchFamily="34" charset="0"/>
              <a:buChar char="•"/>
            </a:pPr>
            <a:r>
              <a:rPr lang="en-US" sz="1400" b="0" i="0" dirty="0">
                <a:solidFill>
                  <a:schemeClr val="accent1"/>
                </a:solidFill>
                <a:effectLst/>
                <a:latin typeface="Aptos" panose="020B0004020202020204" pitchFamily="34" charset="0"/>
              </a:rPr>
              <a:t>Avoid individuals who promise to “get you to the United States quickly” if you pay a large sum of money;</a:t>
            </a:r>
          </a:p>
          <a:p>
            <a:pPr>
              <a:lnSpc>
                <a:spcPct val="90000"/>
              </a:lnSpc>
              <a:buFont typeface="Arial" panose="020B0604020202020204" pitchFamily="34" charset="0"/>
              <a:buChar char="•"/>
            </a:pPr>
            <a:r>
              <a:rPr lang="en-US" sz="1400" b="0" i="0" dirty="0">
                <a:solidFill>
                  <a:schemeClr val="accent1"/>
                </a:solidFill>
                <a:effectLst/>
                <a:latin typeface="Aptos" panose="020B0004020202020204" pitchFamily="34" charset="0"/>
              </a:rPr>
              <a:t>Keep your passport and other identity documents in your possession at all times; and</a:t>
            </a:r>
          </a:p>
          <a:p>
            <a:pPr>
              <a:lnSpc>
                <a:spcPct val="90000"/>
              </a:lnSpc>
              <a:buFont typeface="Arial" panose="020B0604020202020204" pitchFamily="34" charset="0"/>
              <a:buChar char="•"/>
            </a:pPr>
            <a:r>
              <a:rPr lang="en-US" sz="1400" b="0" i="0" dirty="0">
                <a:solidFill>
                  <a:schemeClr val="accent1"/>
                </a:solidFill>
                <a:effectLst/>
                <a:latin typeface="Aptos" panose="020B0004020202020204" pitchFamily="34" charset="0"/>
              </a:rPr>
              <a:t>If you are concerned that the individual who filed Form I-134A on your behalf is not a legitimate organization or entity or legal representative</a:t>
            </a:r>
          </a:p>
          <a:p>
            <a:pPr>
              <a:lnSpc>
                <a:spcPct val="90000"/>
              </a:lnSpc>
              <a:spcAft>
                <a:spcPts val="600"/>
              </a:spcAft>
            </a:pPr>
            <a:endParaRPr lang="en-US" sz="1000" dirty="0"/>
          </a:p>
        </p:txBody>
      </p:sp>
      <p:pic>
        <p:nvPicPr>
          <p:cNvPr id="7" name="Graphic 6">
            <a:extLst>
              <a:ext uri="{FF2B5EF4-FFF2-40B4-BE49-F238E27FC236}">
                <a16:creationId xmlns:a16="http://schemas.microsoft.com/office/drawing/2014/main" id="{53608178-347D-6F50-BC44-C2738C773E2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070" r="12070"/>
          <a:stretch/>
        </p:blipFill>
        <p:spPr>
          <a:xfrm>
            <a:off x="7605310" y="229000"/>
            <a:ext cx="4546798" cy="4172702"/>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xtBox 3">
            <a:extLst>
              <a:ext uri="{FF2B5EF4-FFF2-40B4-BE49-F238E27FC236}">
                <a16:creationId xmlns:a16="http://schemas.microsoft.com/office/drawing/2014/main" id="{90854BD4-970C-8054-9B05-921FA897FEC2}"/>
              </a:ext>
            </a:extLst>
          </p:cNvPr>
          <p:cNvSpPr txBox="1"/>
          <p:nvPr/>
        </p:nvSpPr>
        <p:spPr>
          <a:xfrm>
            <a:off x="3777163" y="6471965"/>
            <a:ext cx="10399159" cy="600164"/>
          </a:xfrm>
          <a:prstGeom prst="rect">
            <a:avLst/>
          </a:prstGeom>
          <a:noFill/>
        </p:spPr>
        <p:txBody>
          <a:bodyPr wrap="square" rtlCol="0">
            <a:spAutoFit/>
          </a:bodyPr>
          <a:lstStyle/>
          <a:p>
            <a:pPr>
              <a:spcAft>
                <a:spcPts val="600"/>
              </a:spcAft>
            </a:pPr>
            <a:r>
              <a:rPr lang="en-US" sz="1000" dirty="0"/>
              <a:t>Credit: https://www.uscis.gov/scams-fraud-and-misconduct/avoid-scams/common-scams</a:t>
            </a:r>
          </a:p>
          <a:p>
            <a:pPr>
              <a:spcAft>
                <a:spcPts val="600"/>
              </a:spcAft>
            </a:pPr>
            <a:endParaRPr lang="en-US" dirty="0"/>
          </a:p>
        </p:txBody>
      </p:sp>
    </p:spTree>
    <p:extLst>
      <p:ext uri="{BB962C8B-B14F-4D97-AF65-F5344CB8AC3E}">
        <p14:creationId xmlns:p14="http://schemas.microsoft.com/office/powerpoint/2010/main" val="27662950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uzzle pieces with text&#10;&#10;Description automatically generated">
            <a:extLst>
              <a:ext uri="{FF2B5EF4-FFF2-40B4-BE49-F238E27FC236}">
                <a16:creationId xmlns:a16="http://schemas.microsoft.com/office/drawing/2014/main" id="{3F0A662A-C990-A084-066E-EA67727EF367}"/>
              </a:ext>
            </a:extLst>
          </p:cNvPr>
          <p:cNvPicPr>
            <a:picLocks noChangeAspect="1"/>
          </p:cNvPicPr>
          <p:nvPr/>
        </p:nvPicPr>
        <p:blipFill>
          <a:blip r:embed="rId2"/>
          <a:srcRect l="426" r="-1" b="-1"/>
          <a:stretch/>
        </p:blipFill>
        <p:spPr>
          <a:xfrm>
            <a:off x="20" y="1282"/>
            <a:ext cx="12191980" cy="6856718"/>
          </a:xfrm>
          <a:prstGeom prst="rect">
            <a:avLst/>
          </a:prstGeom>
        </p:spPr>
      </p:pic>
    </p:spTree>
    <p:extLst>
      <p:ext uri="{BB962C8B-B14F-4D97-AF65-F5344CB8AC3E}">
        <p14:creationId xmlns:p14="http://schemas.microsoft.com/office/powerpoint/2010/main" val="924169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00000"/>
          </a:solidFill>
        </p:spPr>
        <p:txBody>
          <a:bodyPr wrap="square" lIns="0" tIns="0" rIns="0" bIns="0" rtlCol="0"/>
          <a:lstStyle/>
          <a:p>
            <a:endParaRPr/>
          </a:p>
        </p:txBody>
      </p:sp>
      <p:sp>
        <p:nvSpPr>
          <p:cNvPr id="3" name="object 3"/>
          <p:cNvSpPr/>
          <p:nvPr/>
        </p:nvSpPr>
        <p:spPr>
          <a:xfrm>
            <a:off x="0" y="0"/>
            <a:ext cx="1536191" cy="14478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0820400" y="3145535"/>
            <a:ext cx="1371599" cy="254812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62762" y="826769"/>
            <a:ext cx="0" cy="914400"/>
          </a:xfrm>
          <a:custGeom>
            <a:avLst/>
            <a:gdLst/>
            <a:ahLst/>
            <a:cxnLst/>
            <a:rect l="l" t="t" r="r" b="b"/>
            <a:pathLst>
              <a:path h="914400">
                <a:moveTo>
                  <a:pt x="0" y="914400"/>
                </a:moveTo>
                <a:lnTo>
                  <a:pt x="0" y="0"/>
                </a:lnTo>
              </a:path>
            </a:pathLst>
          </a:custGeom>
          <a:ln w="19050">
            <a:solidFill>
              <a:srgbClr val="1CADE4"/>
            </a:solidFill>
          </a:ln>
        </p:spPr>
        <p:txBody>
          <a:bodyPr wrap="square" lIns="0" tIns="0" rIns="0" bIns="0" rtlCol="0"/>
          <a:lstStyle/>
          <a:p>
            <a:endParaRPr/>
          </a:p>
        </p:txBody>
      </p:sp>
      <p:sp>
        <p:nvSpPr>
          <p:cNvPr id="6" name="object 6"/>
          <p:cNvSpPr/>
          <p:nvPr/>
        </p:nvSpPr>
        <p:spPr>
          <a:xfrm>
            <a:off x="0" y="0"/>
            <a:ext cx="12191999" cy="6857999"/>
          </a:xfrm>
          <a:prstGeom prst="rect">
            <a:avLst/>
          </a:prstGeom>
          <a:blipFill>
            <a:blip r:embed="rId5"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1102867" y="744092"/>
            <a:ext cx="3774440" cy="914400"/>
          </a:xfrm>
          <a:prstGeom prst="rect">
            <a:avLst/>
          </a:prstGeom>
        </p:spPr>
        <p:txBody>
          <a:bodyPr vert="horz" wrap="square" lIns="0" tIns="0" rIns="0" bIns="0" rtlCol="0">
            <a:spAutoFit/>
          </a:bodyPr>
          <a:lstStyle/>
          <a:p>
            <a:pPr marL="12700">
              <a:lnSpc>
                <a:spcPct val="100000"/>
              </a:lnSpc>
            </a:pPr>
            <a:r>
              <a:rPr sz="6000" spc="80" dirty="0">
                <a:solidFill>
                  <a:srgbClr val="FFFFFF"/>
                </a:solidFill>
                <a:latin typeface="Tw Cen MT Condensed"/>
                <a:cs typeface="Tw Cen MT Condensed"/>
              </a:rPr>
              <a:t>HAITIAN</a:t>
            </a:r>
            <a:r>
              <a:rPr sz="6000" spc="125" dirty="0">
                <a:solidFill>
                  <a:srgbClr val="FFFFFF"/>
                </a:solidFill>
                <a:latin typeface="Tw Cen MT Condensed"/>
                <a:cs typeface="Tw Cen MT Condensed"/>
              </a:rPr>
              <a:t> </a:t>
            </a:r>
            <a:r>
              <a:rPr sz="6000" spc="-15" dirty="0">
                <a:solidFill>
                  <a:srgbClr val="FFFFFF"/>
                </a:solidFill>
                <a:latin typeface="Tw Cen MT Condensed"/>
                <a:cs typeface="Tw Cen MT Condensed"/>
              </a:rPr>
              <a:t>VALUES</a:t>
            </a:r>
            <a:endParaRPr sz="6000">
              <a:latin typeface="Tw Cen MT Condensed"/>
              <a:cs typeface="Tw Cen MT Condensed"/>
            </a:endParaRPr>
          </a:p>
        </p:txBody>
      </p:sp>
      <p:sp>
        <p:nvSpPr>
          <p:cNvPr id="8" name="object 8"/>
          <p:cNvSpPr/>
          <p:nvPr/>
        </p:nvSpPr>
        <p:spPr>
          <a:xfrm>
            <a:off x="762762" y="826769"/>
            <a:ext cx="0" cy="914400"/>
          </a:xfrm>
          <a:custGeom>
            <a:avLst/>
            <a:gdLst/>
            <a:ahLst/>
            <a:cxnLst/>
            <a:rect l="l" t="t" r="r" b="b"/>
            <a:pathLst>
              <a:path h="914400">
                <a:moveTo>
                  <a:pt x="0" y="914400"/>
                </a:moveTo>
                <a:lnTo>
                  <a:pt x="0" y="0"/>
                </a:lnTo>
              </a:path>
            </a:pathLst>
          </a:custGeom>
          <a:ln w="19050">
            <a:solidFill>
              <a:srgbClr val="FFFFFF"/>
            </a:solidFill>
          </a:ln>
        </p:spPr>
        <p:txBody>
          <a:bodyPr wrap="square" lIns="0" tIns="0" rIns="0" bIns="0" rtlCol="0"/>
          <a:lstStyle/>
          <a:p>
            <a:endParaRPr/>
          </a:p>
        </p:txBody>
      </p:sp>
      <p:sp>
        <p:nvSpPr>
          <p:cNvPr id="9" name="object 9"/>
          <p:cNvSpPr txBox="1"/>
          <p:nvPr/>
        </p:nvSpPr>
        <p:spPr>
          <a:xfrm>
            <a:off x="1057147" y="1906906"/>
            <a:ext cx="9512935" cy="3396615"/>
          </a:xfrm>
          <a:prstGeom prst="rect">
            <a:avLst/>
          </a:prstGeom>
        </p:spPr>
        <p:txBody>
          <a:bodyPr vert="horz" wrap="square" lIns="0" tIns="0" rIns="0" bIns="0" rtlCol="0">
            <a:spAutoFit/>
          </a:bodyPr>
          <a:lstStyle/>
          <a:p>
            <a:pPr marL="234950" marR="5080" indent="-222250">
              <a:lnSpc>
                <a:spcPts val="3030"/>
              </a:lnSpc>
              <a:buClr>
                <a:srgbClr val="1CADE4"/>
              </a:buClr>
              <a:buFont typeface="Arial"/>
              <a:buChar char="•"/>
              <a:tabLst>
                <a:tab pos="235585" algn="l"/>
              </a:tabLst>
            </a:pPr>
            <a:r>
              <a:rPr sz="2800" spc="-10" dirty="0">
                <a:solidFill>
                  <a:srgbClr val="FFFFFF"/>
                </a:solidFill>
                <a:latin typeface="Tw Cen MT"/>
                <a:cs typeface="Tw Cen MT"/>
              </a:rPr>
              <a:t>Respect </a:t>
            </a:r>
            <a:r>
              <a:rPr sz="2800" spc="-20" dirty="0">
                <a:solidFill>
                  <a:srgbClr val="FFFFFF"/>
                </a:solidFill>
                <a:latin typeface="Tw Cen MT"/>
                <a:cs typeface="Tw Cen MT"/>
              </a:rPr>
              <a:t>for </a:t>
            </a:r>
            <a:r>
              <a:rPr sz="2800" spc="-15" dirty="0">
                <a:solidFill>
                  <a:srgbClr val="FFFFFF"/>
                </a:solidFill>
                <a:latin typeface="Tw Cen MT"/>
                <a:cs typeface="Tw Cen MT"/>
              </a:rPr>
              <a:t>adults, </a:t>
            </a:r>
            <a:r>
              <a:rPr sz="2800" spc="5" dirty="0">
                <a:solidFill>
                  <a:srgbClr val="FFFFFF"/>
                </a:solidFill>
                <a:latin typeface="Tw Cen MT"/>
                <a:cs typeface="Tw Cen MT"/>
              </a:rPr>
              <a:t>support </a:t>
            </a:r>
            <a:r>
              <a:rPr sz="2800" spc="-5" dirty="0">
                <a:solidFill>
                  <a:srgbClr val="FFFFFF"/>
                </a:solidFill>
                <a:latin typeface="Tw Cen MT"/>
                <a:cs typeface="Tw Cen MT"/>
              </a:rPr>
              <a:t>to </a:t>
            </a:r>
            <a:r>
              <a:rPr sz="2800" spc="-30" dirty="0">
                <a:solidFill>
                  <a:srgbClr val="FFFFFF"/>
                </a:solidFill>
                <a:latin typeface="Tw Cen MT"/>
                <a:cs typeface="Tw Cen MT"/>
              </a:rPr>
              <a:t>family, </a:t>
            </a:r>
            <a:r>
              <a:rPr sz="2800" spc="-5" dirty="0">
                <a:solidFill>
                  <a:srgbClr val="FFFFFF"/>
                </a:solidFill>
                <a:latin typeface="Tw Cen MT"/>
                <a:cs typeface="Tw Cen MT"/>
              </a:rPr>
              <a:t>and doing </a:t>
            </a:r>
            <a:r>
              <a:rPr sz="2800" spc="-20" dirty="0">
                <a:solidFill>
                  <a:srgbClr val="FFFFFF"/>
                </a:solidFill>
                <a:latin typeface="Tw Cen MT"/>
                <a:cs typeface="Tw Cen MT"/>
              </a:rPr>
              <a:t>well </a:t>
            </a:r>
            <a:r>
              <a:rPr sz="2800" spc="-5" dirty="0">
                <a:solidFill>
                  <a:srgbClr val="FFFFFF"/>
                </a:solidFill>
                <a:latin typeface="Tw Cen MT"/>
                <a:cs typeface="Tw Cen MT"/>
              </a:rPr>
              <a:t>in </a:t>
            </a:r>
            <a:r>
              <a:rPr sz="2800" spc="15" dirty="0">
                <a:solidFill>
                  <a:srgbClr val="FFFFFF"/>
                </a:solidFill>
                <a:latin typeface="Tw Cen MT"/>
                <a:cs typeface="Tw Cen MT"/>
              </a:rPr>
              <a:t>school </a:t>
            </a:r>
            <a:r>
              <a:rPr sz="2800" dirty="0">
                <a:solidFill>
                  <a:srgbClr val="FFFFFF"/>
                </a:solidFill>
                <a:latin typeface="Tw Cen MT"/>
                <a:cs typeface="Tw Cen MT"/>
              </a:rPr>
              <a:t>are  </a:t>
            </a:r>
            <a:r>
              <a:rPr sz="2800" spc="-10" dirty="0">
                <a:solidFill>
                  <a:srgbClr val="FFFFFF"/>
                </a:solidFill>
                <a:latin typeface="Tw Cen MT"/>
                <a:cs typeface="Tw Cen MT"/>
              </a:rPr>
              <a:t>strong </a:t>
            </a:r>
            <a:r>
              <a:rPr sz="2800" spc="-15" dirty="0">
                <a:solidFill>
                  <a:srgbClr val="FFFFFF"/>
                </a:solidFill>
                <a:latin typeface="Tw Cen MT"/>
                <a:cs typeface="Tw Cen MT"/>
              </a:rPr>
              <a:t>values </a:t>
            </a:r>
            <a:r>
              <a:rPr sz="2800" spc="-5" dirty="0">
                <a:solidFill>
                  <a:srgbClr val="FFFFFF"/>
                </a:solidFill>
                <a:latin typeface="Tw Cen MT"/>
                <a:cs typeface="Tw Cen MT"/>
              </a:rPr>
              <a:t>held in the Haitian</a:t>
            </a:r>
            <a:r>
              <a:rPr sz="2800" spc="45" dirty="0">
                <a:solidFill>
                  <a:srgbClr val="FFFFFF"/>
                </a:solidFill>
                <a:latin typeface="Tw Cen MT"/>
                <a:cs typeface="Tw Cen MT"/>
              </a:rPr>
              <a:t> </a:t>
            </a:r>
            <a:r>
              <a:rPr sz="2800" spc="-5" dirty="0">
                <a:solidFill>
                  <a:srgbClr val="FFFFFF"/>
                </a:solidFill>
                <a:latin typeface="Tw Cen MT"/>
                <a:cs typeface="Tw Cen MT"/>
              </a:rPr>
              <a:t>culture.</a:t>
            </a:r>
            <a:endParaRPr sz="2800">
              <a:latin typeface="Tw Cen MT"/>
              <a:cs typeface="Tw Cen MT"/>
            </a:endParaRPr>
          </a:p>
          <a:p>
            <a:pPr>
              <a:lnSpc>
                <a:spcPct val="100000"/>
              </a:lnSpc>
              <a:spcBef>
                <a:spcPts val="15"/>
              </a:spcBef>
              <a:buClr>
                <a:srgbClr val="1CADE4"/>
              </a:buClr>
              <a:buFont typeface="Arial"/>
              <a:buChar char="•"/>
            </a:pPr>
            <a:endParaRPr sz="3650">
              <a:latin typeface="Times New Roman"/>
              <a:cs typeface="Times New Roman"/>
            </a:endParaRPr>
          </a:p>
          <a:p>
            <a:pPr marL="234950" marR="936625" indent="-222250">
              <a:lnSpc>
                <a:spcPts val="3030"/>
              </a:lnSpc>
              <a:spcBef>
                <a:spcPts val="5"/>
              </a:spcBef>
              <a:buClr>
                <a:srgbClr val="1CADE4"/>
              </a:buClr>
              <a:buFont typeface="Arial"/>
              <a:buChar char="•"/>
              <a:tabLst>
                <a:tab pos="235585" algn="l"/>
              </a:tabLst>
            </a:pPr>
            <a:r>
              <a:rPr sz="2800" spc="-5" dirty="0">
                <a:solidFill>
                  <a:srgbClr val="FFFFFF"/>
                </a:solidFill>
                <a:latin typeface="Tw Cen MT"/>
                <a:cs typeface="Tw Cen MT"/>
              </a:rPr>
              <a:t>Haitian parents </a:t>
            </a:r>
            <a:r>
              <a:rPr sz="2800" spc="-15" dirty="0">
                <a:solidFill>
                  <a:srgbClr val="FFFFFF"/>
                </a:solidFill>
                <a:latin typeface="Tw Cen MT"/>
                <a:cs typeface="Tw Cen MT"/>
              </a:rPr>
              <a:t>believe </a:t>
            </a:r>
            <a:r>
              <a:rPr sz="2800" spc="-5" dirty="0">
                <a:solidFill>
                  <a:srgbClr val="FFFFFF"/>
                </a:solidFill>
                <a:latin typeface="Tw Cen MT"/>
                <a:cs typeface="Tw Cen MT"/>
              </a:rPr>
              <a:t>in establishing discipline and moral  </a:t>
            </a:r>
            <a:r>
              <a:rPr sz="2800" spc="-10" dirty="0">
                <a:solidFill>
                  <a:srgbClr val="FFFFFF"/>
                </a:solidFill>
                <a:latin typeface="Tw Cen MT"/>
                <a:cs typeface="Tw Cen MT"/>
              </a:rPr>
              <a:t>development.</a:t>
            </a:r>
            <a:endParaRPr sz="2800">
              <a:latin typeface="Tw Cen MT"/>
              <a:cs typeface="Tw Cen MT"/>
            </a:endParaRPr>
          </a:p>
          <a:p>
            <a:pPr>
              <a:lnSpc>
                <a:spcPct val="100000"/>
              </a:lnSpc>
              <a:spcBef>
                <a:spcPts val="20"/>
              </a:spcBef>
              <a:buClr>
                <a:srgbClr val="1CADE4"/>
              </a:buClr>
              <a:buFont typeface="Arial"/>
              <a:buChar char="•"/>
            </a:pPr>
            <a:endParaRPr sz="3650">
              <a:latin typeface="Times New Roman"/>
              <a:cs typeface="Times New Roman"/>
            </a:endParaRPr>
          </a:p>
          <a:p>
            <a:pPr marL="234950" marR="483234" indent="-222250">
              <a:lnSpc>
                <a:spcPts val="3030"/>
              </a:lnSpc>
              <a:buClr>
                <a:srgbClr val="1CADE4"/>
              </a:buClr>
              <a:buFont typeface="Arial"/>
              <a:buChar char="•"/>
              <a:tabLst>
                <a:tab pos="235585" algn="l"/>
              </a:tabLst>
            </a:pPr>
            <a:r>
              <a:rPr sz="2800" spc="-5" dirty="0">
                <a:solidFill>
                  <a:srgbClr val="FFFFFF"/>
                </a:solidFill>
                <a:latin typeface="Tw Cen MT"/>
                <a:cs typeface="Tw Cen MT"/>
              </a:rPr>
              <a:t>Haitian </a:t>
            </a:r>
            <a:r>
              <a:rPr sz="2800" spc="10" dirty="0">
                <a:solidFill>
                  <a:srgbClr val="FFFFFF"/>
                </a:solidFill>
                <a:latin typeface="Tw Cen MT"/>
                <a:cs typeface="Tw Cen MT"/>
              </a:rPr>
              <a:t>children </a:t>
            </a:r>
            <a:r>
              <a:rPr sz="2800" dirty="0">
                <a:solidFill>
                  <a:srgbClr val="FFFFFF"/>
                </a:solidFill>
                <a:latin typeface="Tw Cen MT"/>
                <a:cs typeface="Tw Cen MT"/>
              </a:rPr>
              <a:t>are </a:t>
            </a:r>
            <a:r>
              <a:rPr sz="2800" spc="-25" dirty="0">
                <a:solidFill>
                  <a:srgbClr val="FFFFFF"/>
                </a:solidFill>
                <a:latin typeface="Tw Cen MT"/>
                <a:cs typeface="Tw Cen MT"/>
              </a:rPr>
              <a:t>aware </a:t>
            </a:r>
            <a:r>
              <a:rPr sz="2800" spc="-5" dirty="0">
                <a:solidFill>
                  <a:srgbClr val="FFFFFF"/>
                </a:solidFill>
                <a:latin typeface="Tw Cen MT"/>
                <a:cs typeface="Tw Cen MT"/>
              </a:rPr>
              <a:t>that discipline comes </a:t>
            </a:r>
            <a:r>
              <a:rPr sz="2800" spc="-15" dirty="0">
                <a:solidFill>
                  <a:srgbClr val="FFFFFF"/>
                </a:solidFill>
                <a:latin typeface="Tw Cen MT"/>
                <a:cs typeface="Tw Cen MT"/>
              </a:rPr>
              <a:t>from </a:t>
            </a:r>
            <a:r>
              <a:rPr sz="2800" spc="-10" dirty="0">
                <a:solidFill>
                  <a:srgbClr val="FFFFFF"/>
                </a:solidFill>
                <a:latin typeface="Tw Cen MT"/>
                <a:cs typeface="Tw Cen MT"/>
              </a:rPr>
              <a:t>parents,  </a:t>
            </a:r>
            <a:r>
              <a:rPr sz="2800" spc="5" dirty="0">
                <a:solidFill>
                  <a:srgbClr val="FFFFFF"/>
                </a:solidFill>
                <a:latin typeface="Tw Cen MT"/>
                <a:cs typeface="Tw Cen MT"/>
              </a:rPr>
              <a:t>teachers, </a:t>
            </a:r>
            <a:r>
              <a:rPr sz="2800" spc="-5" dirty="0">
                <a:solidFill>
                  <a:srgbClr val="FFFFFF"/>
                </a:solidFill>
                <a:latin typeface="Tw Cen MT"/>
                <a:cs typeface="Tw Cen MT"/>
              </a:rPr>
              <a:t>and </a:t>
            </a:r>
            <a:r>
              <a:rPr sz="2800" spc="-15" dirty="0">
                <a:solidFill>
                  <a:srgbClr val="FFFFFF"/>
                </a:solidFill>
                <a:latin typeface="Tw Cen MT"/>
                <a:cs typeface="Tw Cen MT"/>
              </a:rPr>
              <a:t>from </a:t>
            </a:r>
            <a:r>
              <a:rPr sz="2800" spc="-30" dirty="0">
                <a:solidFill>
                  <a:srgbClr val="FFFFFF"/>
                </a:solidFill>
                <a:latin typeface="Tw Cen MT"/>
                <a:cs typeface="Tw Cen MT"/>
              </a:rPr>
              <a:t>any </a:t>
            </a:r>
            <a:r>
              <a:rPr sz="2800" spc="-5" dirty="0">
                <a:solidFill>
                  <a:srgbClr val="FFFFFF"/>
                </a:solidFill>
                <a:latin typeface="Tw Cen MT"/>
                <a:cs typeface="Tw Cen MT"/>
              </a:rPr>
              <a:t>adult in the</a:t>
            </a:r>
            <a:r>
              <a:rPr sz="2800" spc="35" dirty="0">
                <a:solidFill>
                  <a:srgbClr val="FFFFFF"/>
                </a:solidFill>
                <a:latin typeface="Tw Cen MT"/>
                <a:cs typeface="Tw Cen MT"/>
              </a:rPr>
              <a:t> </a:t>
            </a:r>
            <a:r>
              <a:rPr sz="2800" spc="-15" dirty="0">
                <a:solidFill>
                  <a:srgbClr val="FFFFFF"/>
                </a:solidFill>
                <a:latin typeface="Tw Cen MT"/>
                <a:cs typeface="Tw Cen MT"/>
              </a:rPr>
              <a:t>community.</a:t>
            </a:r>
            <a:endParaRPr sz="2800">
              <a:latin typeface="Tw Cen MT"/>
              <a:cs typeface="Tw Cen MT"/>
            </a:endParaRPr>
          </a:p>
        </p:txBody>
      </p:sp>
      <p:sp>
        <p:nvSpPr>
          <p:cNvPr id="10" name="object 10"/>
          <p:cNvSpPr txBox="1"/>
          <p:nvPr/>
        </p:nvSpPr>
        <p:spPr>
          <a:xfrm>
            <a:off x="621663" y="6080951"/>
            <a:ext cx="10763250" cy="430530"/>
          </a:xfrm>
          <a:prstGeom prst="rect">
            <a:avLst/>
          </a:prstGeom>
        </p:spPr>
        <p:txBody>
          <a:bodyPr vert="horz" wrap="square" lIns="0" tIns="0" rIns="0" bIns="0" rtlCol="0">
            <a:spAutoFit/>
          </a:bodyPr>
          <a:lstStyle/>
          <a:p>
            <a:pPr marL="12700" marR="5080">
              <a:lnSpc>
                <a:spcPts val="1660"/>
              </a:lnSpc>
            </a:pPr>
            <a:r>
              <a:rPr sz="1400" b="1" dirty="0">
                <a:solidFill>
                  <a:srgbClr val="1CADE4"/>
                </a:solidFill>
                <a:latin typeface="Times New Roman"/>
                <a:cs typeface="Times New Roman"/>
              </a:rPr>
              <a:t>*Note</a:t>
            </a:r>
            <a:r>
              <a:rPr sz="1400" b="1" spc="-10" dirty="0">
                <a:solidFill>
                  <a:srgbClr val="1CADE4"/>
                </a:solidFill>
                <a:latin typeface="Times New Roman"/>
                <a:cs typeface="Times New Roman"/>
              </a:rPr>
              <a:t> </a:t>
            </a:r>
            <a:r>
              <a:rPr sz="1400" b="1" dirty="0">
                <a:solidFill>
                  <a:srgbClr val="1CADE4"/>
                </a:solidFill>
                <a:latin typeface="Times New Roman"/>
                <a:cs typeface="Times New Roman"/>
              </a:rPr>
              <a:t>that</a:t>
            </a:r>
            <a:r>
              <a:rPr sz="1400" b="1" spc="-25" dirty="0">
                <a:solidFill>
                  <a:srgbClr val="1CADE4"/>
                </a:solidFill>
                <a:latin typeface="Times New Roman"/>
                <a:cs typeface="Times New Roman"/>
              </a:rPr>
              <a:t> </a:t>
            </a:r>
            <a:r>
              <a:rPr sz="1400" b="1" dirty="0">
                <a:solidFill>
                  <a:srgbClr val="1CADE4"/>
                </a:solidFill>
                <a:latin typeface="Times New Roman"/>
                <a:cs typeface="Times New Roman"/>
              </a:rPr>
              <a:t>these</a:t>
            </a:r>
            <a:r>
              <a:rPr sz="1400" b="1" spc="-10" dirty="0">
                <a:solidFill>
                  <a:srgbClr val="1CADE4"/>
                </a:solidFill>
                <a:latin typeface="Times New Roman"/>
                <a:cs typeface="Times New Roman"/>
              </a:rPr>
              <a:t> </a:t>
            </a:r>
            <a:r>
              <a:rPr sz="1400" b="1" spc="-5" dirty="0">
                <a:solidFill>
                  <a:srgbClr val="1CADE4"/>
                </a:solidFill>
                <a:latin typeface="Times New Roman"/>
                <a:cs typeface="Times New Roman"/>
              </a:rPr>
              <a:t>are</a:t>
            </a:r>
            <a:r>
              <a:rPr sz="1400" b="1" dirty="0">
                <a:solidFill>
                  <a:srgbClr val="1CADE4"/>
                </a:solidFill>
                <a:latin typeface="Times New Roman"/>
                <a:cs typeface="Times New Roman"/>
              </a:rPr>
              <a:t> </a:t>
            </a:r>
            <a:r>
              <a:rPr sz="1400" b="1" spc="-5" dirty="0">
                <a:solidFill>
                  <a:srgbClr val="1CADE4"/>
                </a:solidFill>
                <a:latin typeface="Times New Roman"/>
                <a:cs typeface="Times New Roman"/>
              </a:rPr>
              <a:t>references </a:t>
            </a:r>
            <a:r>
              <a:rPr sz="1400" b="1" dirty="0">
                <a:solidFill>
                  <a:srgbClr val="1CADE4"/>
                </a:solidFill>
                <a:latin typeface="Times New Roman"/>
                <a:cs typeface="Times New Roman"/>
              </a:rPr>
              <a:t>to</a:t>
            </a:r>
            <a:r>
              <a:rPr sz="1400" b="1" spc="-5" dirty="0">
                <a:solidFill>
                  <a:srgbClr val="1CADE4"/>
                </a:solidFill>
                <a:latin typeface="Times New Roman"/>
                <a:cs typeface="Times New Roman"/>
              </a:rPr>
              <a:t> </a:t>
            </a:r>
            <a:r>
              <a:rPr sz="1400" b="1" dirty="0">
                <a:solidFill>
                  <a:srgbClr val="1CADE4"/>
                </a:solidFill>
                <a:latin typeface="Times New Roman"/>
                <a:cs typeface="Times New Roman"/>
              </a:rPr>
              <a:t>traditional</a:t>
            </a:r>
            <a:r>
              <a:rPr sz="1400" b="1" spc="-30" dirty="0">
                <a:solidFill>
                  <a:srgbClr val="1CADE4"/>
                </a:solidFill>
                <a:latin typeface="Times New Roman"/>
                <a:cs typeface="Times New Roman"/>
              </a:rPr>
              <a:t> </a:t>
            </a:r>
            <a:r>
              <a:rPr sz="1400" b="1" dirty="0">
                <a:solidFill>
                  <a:srgbClr val="1CADE4"/>
                </a:solidFill>
                <a:latin typeface="Times New Roman"/>
                <a:cs typeface="Times New Roman"/>
              </a:rPr>
              <a:t>values.</a:t>
            </a:r>
            <a:r>
              <a:rPr sz="1400" b="1" spc="-25" dirty="0">
                <a:solidFill>
                  <a:srgbClr val="1CADE4"/>
                </a:solidFill>
                <a:latin typeface="Times New Roman"/>
                <a:cs typeface="Times New Roman"/>
              </a:rPr>
              <a:t> </a:t>
            </a:r>
            <a:r>
              <a:rPr sz="1400" b="1" dirty="0">
                <a:solidFill>
                  <a:srgbClr val="1CADE4"/>
                </a:solidFill>
                <a:latin typeface="Times New Roman"/>
                <a:cs typeface="Times New Roman"/>
              </a:rPr>
              <a:t>Most</a:t>
            </a:r>
            <a:r>
              <a:rPr sz="1400" b="1" spc="-10" dirty="0">
                <a:solidFill>
                  <a:srgbClr val="1CADE4"/>
                </a:solidFill>
                <a:latin typeface="Times New Roman"/>
                <a:cs typeface="Times New Roman"/>
              </a:rPr>
              <a:t> </a:t>
            </a:r>
            <a:r>
              <a:rPr sz="1400" b="1" dirty="0">
                <a:solidFill>
                  <a:srgbClr val="1CADE4"/>
                </a:solidFill>
                <a:latin typeface="Times New Roman"/>
                <a:cs typeface="Times New Roman"/>
              </a:rPr>
              <a:t>Haitian</a:t>
            </a:r>
            <a:r>
              <a:rPr sz="1400" b="1" spc="-35" dirty="0">
                <a:solidFill>
                  <a:srgbClr val="1CADE4"/>
                </a:solidFill>
                <a:latin typeface="Times New Roman"/>
                <a:cs typeface="Times New Roman"/>
              </a:rPr>
              <a:t> </a:t>
            </a:r>
            <a:r>
              <a:rPr sz="1400" b="1" spc="-5" dirty="0">
                <a:solidFill>
                  <a:srgbClr val="1CADE4"/>
                </a:solidFill>
                <a:latin typeface="Times New Roman"/>
                <a:cs typeface="Times New Roman"/>
              </a:rPr>
              <a:t>children,</a:t>
            </a:r>
            <a:r>
              <a:rPr sz="1400" b="1" spc="-25" dirty="0">
                <a:solidFill>
                  <a:srgbClr val="1CADE4"/>
                </a:solidFill>
                <a:latin typeface="Times New Roman"/>
                <a:cs typeface="Times New Roman"/>
              </a:rPr>
              <a:t> </a:t>
            </a:r>
            <a:r>
              <a:rPr sz="1400" b="1" dirty="0">
                <a:solidFill>
                  <a:srgbClr val="1CADE4"/>
                </a:solidFill>
                <a:latin typeface="Times New Roman"/>
                <a:cs typeface="Times New Roman"/>
              </a:rPr>
              <a:t>in</a:t>
            </a:r>
            <a:r>
              <a:rPr sz="1400" b="1" spc="-10" dirty="0">
                <a:solidFill>
                  <a:srgbClr val="1CADE4"/>
                </a:solidFill>
                <a:latin typeface="Times New Roman"/>
                <a:cs typeface="Times New Roman"/>
              </a:rPr>
              <a:t> </a:t>
            </a:r>
            <a:r>
              <a:rPr sz="1400" b="1" dirty="0">
                <a:solidFill>
                  <a:srgbClr val="1CADE4"/>
                </a:solidFill>
                <a:latin typeface="Times New Roman"/>
                <a:cs typeface="Times New Roman"/>
              </a:rPr>
              <a:t>this</a:t>
            </a:r>
            <a:r>
              <a:rPr sz="1400" b="1" spc="-20" dirty="0">
                <a:solidFill>
                  <a:srgbClr val="1CADE4"/>
                </a:solidFill>
                <a:latin typeface="Times New Roman"/>
                <a:cs typeface="Times New Roman"/>
              </a:rPr>
              <a:t> </a:t>
            </a:r>
            <a:r>
              <a:rPr sz="1400" b="1" spc="5" dirty="0">
                <a:solidFill>
                  <a:srgbClr val="1CADE4"/>
                </a:solidFill>
                <a:latin typeface="Times New Roman"/>
                <a:cs typeface="Times New Roman"/>
              </a:rPr>
              <a:t>last</a:t>
            </a:r>
            <a:r>
              <a:rPr sz="1400" b="1" spc="-25" dirty="0">
                <a:solidFill>
                  <a:srgbClr val="1CADE4"/>
                </a:solidFill>
                <a:latin typeface="Times New Roman"/>
                <a:cs typeface="Times New Roman"/>
              </a:rPr>
              <a:t> </a:t>
            </a:r>
            <a:r>
              <a:rPr sz="1400" b="1" dirty="0">
                <a:solidFill>
                  <a:srgbClr val="1CADE4"/>
                </a:solidFill>
                <a:latin typeface="Times New Roman"/>
                <a:cs typeface="Times New Roman"/>
              </a:rPr>
              <a:t>decade</a:t>
            </a:r>
            <a:r>
              <a:rPr sz="1400" b="1" spc="-10" dirty="0">
                <a:solidFill>
                  <a:srgbClr val="1CADE4"/>
                </a:solidFill>
                <a:latin typeface="Times New Roman"/>
                <a:cs typeface="Times New Roman"/>
              </a:rPr>
              <a:t> </a:t>
            </a:r>
            <a:r>
              <a:rPr sz="1400" b="1" spc="-5" dirty="0">
                <a:solidFill>
                  <a:srgbClr val="1CADE4"/>
                </a:solidFill>
                <a:latin typeface="Times New Roman"/>
                <a:cs typeface="Times New Roman"/>
              </a:rPr>
              <a:t>grew up</a:t>
            </a:r>
            <a:r>
              <a:rPr sz="1400" b="1" dirty="0">
                <a:solidFill>
                  <a:srgbClr val="1CADE4"/>
                </a:solidFill>
                <a:latin typeface="Times New Roman"/>
                <a:cs typeface="Times New Roman"/>
              </a:rPr>
              <a:t> in</a:t>
            </a:r>
            <a:r>
              <a:rPr sz="1400" b="1" spc="-10" dirty="0">
                <a:solidFill>
                  <a:srgbClr val="1CADE4"/>
                </a:solidFill>
                <a:latin typeface="Times New Roman"/>
                <a:cs typeface="Times New Roman"/>
              </a:rPr>
              <a:t> </a:t>
            </a:r>
            <a:r>
              <a:rPr sz="1400" b="1" dirty="0">
                <a:solidFill>
                  <a:srgbClr val="1CADE4"/>
                </a:solidFill>
                <a:latin typeface="Times New Roman"/>
                <a:cs typeface="Times New Roman"/>
              </a:rPr>
              <a:t>a</a:t>
            </a:r>
            <a:r>
              <a:rPr sz="1400" b="1" spc="-5" dirty="0">
                <a:solidFill>
                  <a:srgbClr val="1CADE4"/>
                </a:solidFill>
                <a:latin typeface="Times New Roman"/>
                <a:cs typeface="Times New Roman"/>
              </a:rPr>
              <a:t> </a:t>
            </a:r>
            <a:r>
              <a:rPr sz="1400" b="1" dirty="0">
                <a:solidFill>
                  <a:srgbClr val="1CADE4"/>
                </a:solidFill>
                <a:latin typeface="Times New Roman"/>
                <a:cs typeface="Times New Roman"/>
              </a:rPr>
              <a:t>context</a:t>
            </a:r>
            <a:r>
              <a:rPr sz="1400" b="1" spc="-25" dirty="0">
                <a:solidFill>
                  <a:srgbClr val="1CADE4"/>
                </a:solidFill>
                <a:latin typeface="Times New Roman"/>
                <a:cs typeface="Times New Roman"/>
              </a:rPr>
              <a:t> </a:t>
            </a:r>
            <a:r>
              <a:rPr sz="1400" b="1" dirty="0">
                <a:solidFill>
                  <a:srgbClr val="1CADE4"/>
                </a:solidFill>
                <a:latin typeface="Times New Roman"/>
                <a:cs typeface="Times New Roman"/>
              </a:rPr>
              <a:t>of</a:t>
            </a:r>
            <a:r>
              <a:rPr sz="1400" b="1" spc="-10" dirty="0">
                <a:solidFill>
                  <a:srgbClr val="1CADE4"/>
                </a:solidFill>
                <a:latin typeface="Times New Roman"/>
                <a:cs typeface="Times New Roman"/>
              </a:rPr>
              <a:t> </a:t>
            </a:r>
            <a:r>
              <a:rPr sz="1400" b="1" dirty="0">
                <a:solidFill>
                  <a:srgbClr val="1CADE4"/>
                </a:solidFill>
                <a:latin typeface="Times New Roman"/>
                <a:cs typeface="Times New Roman"/>
              </a:rPr>
              <a:t>torment,</a:t>
            </a:r>
            <a:r>
              <a:rPr sz="1400" b="1" spc="-15" dirty="0">
                <a:solidFill>
                  <a:srgbClr val="1CADE4"/>
                </a:solidFill>
                <a:latin typeface="Times New Roman"/>
                <a:cs typeface="Times New Roman"/>
              </a:rPr>
              <a:t> </a:t>
            </a:r>
            <a:r>
              <a:rPr sz="1400" b="1" dirty="0">
                <a:solidFill>
                  <a:srgbClr val="1CADE4"/>
                </a:solidFill>
                <a:latin typeface="Times New Roman"/>
                <a:cs typeface="Times New Roman"/>
              </a:rPr>
              <a:t>social</a:t>
            </a:r>
            <a:r>
              <a:rPr sz="1400" b="1" spc="-15" dirty="0">
                <a:solidFill>
                  <a:srgbClr val="1CADE4"/>
                </a:solidFill>
                <a:latin typeface="Times New Roman"/>
                <a:cs typeface="Times New Roman"/>
              </a:rPr>
              <a:t> </a:t>
            </a:r>
            <a:r>
              <a:rPr sz="1400" b="1" dirty="0">
                <a:solidFill>
                  <a:srgbClr val="1CADE4"/>
                </a:solidFill>
                <a:latin typeface="Times New Roman"/>
                <a:cs typeface="Times New Roman"/>
              </a:rPr>
              <a:t>changes,  </a:t>
            </a:r>
            <a:r>
              <a:rPr sz="1400" b="1" spc="5" dirty="0">
                <a:solidFill>
                  <a:srgbClr val="1CADE4"/>
                </a:solidFill>
                <a:latin typeface="Times New Roman"/>
                <a:cs typeface="Times New Roman"/>
              </a:rPr>
              <a:t>loss</a:t>
            </a:r>
            <a:r>
              <a:rPr sz="1400" b="1" spc="-15" dirty="0">
                <a:solidFill>
                  <a:srgbClr val="1CADE4"/>
                </a:solidFill>
                <a:latin typeface="Times New Roman"/>
                <a:cs typeface="Times New Roman"/>
              </a:rPr>
              <a:t> </a:t>
            </a:r>
            <a:r>
              <a:rPr sz="1400" b="1" dirty="0">
                <a:solidFill>
                  <a:srgbClr val="1CADE4"/>
                </a:solidFill>
                <a:latin typeface="Times New Roman"/>
                <a:cs typeface="Times New Roman"/>
              </a:rPr>
              <a:t>of</a:t>
            </a:r>
            <a:r>
              <a:rPr sz="1400" b="1" spc="-5" dirty="0">
                <a:solidFill>
                  <a:srgbClr val="1CADE4"/>
                </a:solidFill>
                <a:latin typeface="Times New Roman"/>
                <a:cs typeface="Times New Roman"/>
              </a:rPr>
              <a:t> respect</a:t>
            </a:r>
            <a:r>
              <a:rPr sz="1400" b="1" spc="5" dirty="0">
                <a:solidFill>
                  <a:srgbClr val="1CADE4"/>
                </a:solidFill>
                <a:latin typeface="Times New Roman"/>
                <a:cs typeface="Times New Roman"/>
              </a:rPr>
              <a:t> </a:t>
            </a:r>
            <a:r>
              <a:rPr sz="1400" b="1" dirty="0">
                <a:solidFill>
                  <a:srgbClr val="1CADE4"/>
                </a:solidFill>
                <a:latin typeface="Times New Roman"/>
                <a:cs typeface="Times New Roman"/>
              </a:rPr>
              <a:t>for</a:t>
            </a:r>
            <a:r>
              <a:rPr sz="1400" b="1" spc="-35" dirty="0">
                <a:solidFill>
                  <a:srgbClr val="1CADE4"/>
                </a:solidFill>
                <a:latin typeface="Times New Roman"/>
                <a:cs typeface="Times New Roman"/>
              </a:rPr>
              <a:t> </a:t>
            </a:r>
            <a:r>
              <a:rPr sz="1400" b="1" spc="-5" dirty="0">
                <a:solidFill>
                  <a:srgbClr val="1CADE4"/>
                </a:solidFill>
                <a:latin typeface="Times New Roman"/>
                <a:cs typeface="Times New Roman"/>
              </a:rPr>
              <a:t>institutions,</a:t>
            </a:r>
            <a:r>
              <a:rPr sz="1400" b="1" spc="-40" dirty="0">
                <a:solidFill>
                  <a:srgbClr val="1CADE4"/>
                </a:solidFill>
                <a:latin typeface="Times New Roman"/>
                <a:cs typeface="Times New Roman"/>
              </a:rPr>
              <a:t> </a:t>
            </a:r>
            <a:r>
              <a:rPr sz="1400" b="1" dirty="0">
                <a:solidFill>
                  <a:srgbClr val="1CADE4"/>
                </a:solidFill>
                <a:latin typeface="Times New Roman"/>
                <a:cs typeface="Times New Roman"/>
              </a:rPr>
              <a:t>and</a:t>
            </a:r>
            <a:r>
              <a:rPr sz="1400" b="1" spc="-10" dirty="0">
                <a:solidFill>
                  <a:srgbClr val="1CADE4"/>
                </a:solidFill>
                <a:latin typeface="Times New Roman"/>
                <a:cs typeface="Times New Roman"/>
              </a:rPr>
              <a:t> </a:t>
            </a:r>
            <a:r>
              <a:rPr sz="1400" b="1" dirty="0">
                <a:solidFill>
                  <a:srgbClr val="1CADE4"/>
                </a:solidFill>
                <a:latin typeface="Times New Roman"/>
                <a:cs typeface="Times New Roman"/>
              </a:rPr>
              <a:t>various</a:t>
            </a:r>
            <a:r>
              <a:rPr sz="1400" b="1" spc="-25" dirty="0">
                <a:solidFill>
                  <a:srgbClr val="1CADE4"/>
                </a:solidFill>
                <a:latin typeface="Times New Roman"/>
                <a:cs typeface="Times New Roman"/>
              </a:rPr>
              <a:t> </a:t>
            </a:r>
            <a:r>
              <a:rPr sz="1400" b="1" dirty="0">
                <a:solidFill>
                  <a:srgbClr val="1CADE4"/>
                </a:solidFill>
                <a:latin typeface="Times New Roman"/>
                <a:cs typeface="Times New Roman"/>
              </a:rPr>
              <a:t>type</a:t>
            </a:r>
            <a:r>
              <a:rPr sz="1400" b="1" spc="-5" dirty="0">
                <a:solidFill>
                  <a:srgbClr val="1CADE4"/>
                </a:solidFill>
                <a:latin typeface="Times New Roman"/>
                <a:cs typeface="Times New Roman"/>
              </a:rPr>
              <a:t> </a:t>
            </a:r>
            <a:r>
              <a:rPr sz="1400" b="1" dirty="0">
                <a:solidFill>
                  <a:srgbClr val="1CADE4"/>
                </a:solidFill>
                <a:latin typeface="Times New Roman"/>
                <a:cs typeface="Times New Roman"/>
              </a:rPr>
              <a:t>of</a:t>
            </a:r>
            <a:r>
              <a:rPr sz="1400" b="1" spc="-5" dirty="0">
                <a:solidFill>
                  <a:srgbClr val="1CADE4"/>
                </a:solidFill>
                <a:latin typeface="Times New Roman"/>
                <a:cs typeface="Times New Roman"/>
              </a:rPr>
              <a:t> </a:t>
            </a:r>
            <a:r>
              <a:rPr sz="1400" b="1" spc="5" dirty="0">
                <a:solidFill>
                  <a:srgbClr val="1CADE4"/>
                </a:solidFill>
                <a:latin typeface="Times New Roman"/>
                <a:cs typeface="Times New Roman"/>
              </a:rPr>
              <a:t>social,</a:t>
            </a:r>
            <a:r>
              <a:rPr sz="1400" b="1" spc="-40" dirty="0">
                <a:solidFill>
                  <a:srgbClr val="1CADE4"/>
                </a:solidFill>
                <a:latin typeface="Times New Roman"/>
                <a:cs typeface="Times New Roman"/>
              </a:rPr>
              <a:t> </a:t>
            </a:r>
            <a:r>
              <a:rPr sz="1400" b="1" dirty="0">
                <a:solidFill>
                  <a:srgbClr val="1CADE4"/>
                </a:solidFill>
                <a:latin typeface="Times New Roman"/>
                <a:cs typeface="Times New Roman"/>
              </a:rPr>
              <a:t>economic,</a:t>
            </a:r>
            <a:r>
              <a:rPr sz="1400" b="1" spc="-10" dirty="0">
                <a:solidFill>
                  <a:srgbClr val="1CADE4"/>
                </a:solidFill>
                <a:latin typeface="Times New Roman"/>
                <a:cs typeface="Times New Roman"/>
              </a:rPr>
              <a:t> </a:t>
            </a:r>
            <a:r>
              <a:rPr sz="1400" b="1" dirty="0">
                <a:solidFill>
                  <a:srgbClr val="1CADE4"/>
                </a:solidFill>
                <a:latin typeface="Times New Roman"/>
                <a:cs typeface="Times New Roman"/>
              </a:rPr>
              <a:t>sexual,</a:t>
            </a:r>
            <a:r>
              <a:rPr sz="1400" b="1" spc="-20" dirty="0">
                <a:solidFill>
                  <a:srgbClr val="1CADE4"/>
                </a:solidFill>
                <a:latin typeface="Times New Roman"/>
                <a:cs typeface="Times New Roman"/>
              </a:rPr>
              <a:t> </a:t>
            </a:r>
            <a:r>
              <a:rPr sz="1400" b="1" dirty="0">
                <a:solidFill>
                  <a:srgbClr val="1CADE4"/>
                </a:solidFill>
                <a:latin typeface="Times New Roman"/>
                <a:cs typeface="Times New Roman"/>
              </a:rPr>
              <a:t>physical,</a:t>
            </a:r>
            <a:r>
              <a:rPr sz="1400" b="1" spc="-20" dirty="0">
                <a:solidFill>
                  <a:srgbClr val="1CADE4"/>
                </a:solidFill>
                <a:latin typeface="Times New Roman"/>
                <a:cs typeface="Times New Roman"/>
              </a:rPr>
              <a:t> </a:t>
            </a:r>
            <a:r>
              <a:rPr sz="1400" b="1" dirty="0">
                <a:solidFill>
                  <a:srgbClr val="1CADE4"/>
                </a:solidFill>
                <a:latin typeface="Times New Roman"/>
                <a:cs typeface="Times New Roman"/>
              </a:rPr>
              <a:t>and</a:t>
            </a:r>
            <a:r>
              <a:rPr sz="1400" b="1" spc="-20" dirty="0">
                <a:solidFill>
                  <a:srgbClr val="1CADE4"/>
                </a:solidFill>
                <a:latin typeface="Times New Roman"/>
                <a:cs typeface="Times New Roman"/>
              </a:rPr>
              <a:t> </a:t>
            </a:r>
            <a:r>
              <a:rPr sz="1400" b="1" dirty="0">
                <a:solidFill>
                  <a:srgbClr val="1CADE4"/>
                </a:solidFill>
                <a:latin typeface="Times New Roman"/>
                <a:cs typeface="Times New Roman"/>
              </a:rPr>
              <a:t>psychological</a:t>
            </a:r>
            <a:r>
              <a:rPr sz="1400" b="1" spc="-40" dirty="0">
                <a:solidFill>
                  <a:srgbClr val="1CADE4"/>
                </a:solidFill>
                <a:latin typeface="Times New Roman"/>
                <a:cs typeface="Times New Roman"/>
              </a:rPr>
              <a:t> </a:t>
            </a:r>
            <a:r>
              <a:rPr sz="1400" b="1" dirty="0">
                <a:solidFill>
                  <a:srgbClr val="1CADE4"/>
                </a:solidFill>
                <a:latin typeface="Times New Roman"/>
                <a:cs typeface="Times New Roman"/>
              </a:rPr>
              <a:t>violence.</a:t>
            </a:r>
            <a:endParaRPr sz="1400">
              <a:latin typeface="Times New Roman"/>
              <a:cs typeface="Times New Roman"/>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up of a button&#10;&#10;Description automatically generated">
            <a:extLst>
              <a:ext uri="{FF2B5EF4-FFF2-40B4-BE49-F238E27FC236}">
                <a16:creationId xmlns:a16="http://schemas.microsoft.com/office/drawing/2014/main" id="{4EAAB3F8-2B2B-747B-48E7-12D931D0CC4E}"/>
              </a:ext>
            </a:extLst>
          </p:cNvPr>
          <p:cNvPicPr>
            <a:picLocks noChangeAspect="1"/>
          </p:cNvPicPr>
          <p:nvPr/>
        </p:nvPicPr>
        <p:blipFill>
          <a:blip r:embed="rId2"/>
          <a:srcRect r="425" b="-1"/>
          <a:stretch/>
        </p:blipFill>
        <p:spPr>
          <a:xfrm>
            <a:off x="20" y="1282"/>
            <a:ext cx="12191980" cy="6856718"/>
          </a:xfrm>
          <a:prstGeom prst="rect">
            <a:avLst/>
          </a:prstGeom>
        </p:spPr>
      </p:pic>
    </p:spTree>
    <p:extLst>
      <p:ext uri="{BB962C8B-B14F-4D97-AF65-F5344CB8AC3E}">
        <p14:creationId xmlns:p14="http://schemas.microsoft.com/office/powerpoint/2010/main" val="5860246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02ABA1-C43D-9DC8-43C2-23C450C70030}"/>
              </a:ext>
            </a:extLst>
          </p:cNvPr>
          <p:cNvSpPr>
            <a:spLocks noGrp="1"/>
          </p:cNvSpPr>
          <p:nvPr>
            <p:ph type="title"/>
          </p:nvPr>
        </p:nvSpPr>
        <p:spPr>
          <a:xfrm>
            <a:off x="6417007" y="24581"/>
            <a:ext cx="5495850" cy="737419"/>
          </a:xfrm>
        </p:spPr>
        <p:txBody>
          <a:bodyPr anchor="b">
            <a:normAutofit/>
          </a:bodyPr>
          <a:lstStyle/>
          <a:p>
            <a:pPr algn="ctr"/>
            <a:r>
              <a:rPr lang="en-US" sz="2800" dirty="0"/>
              <a:t>MENTAL HEALTH RESOURCES</a:t>
            </a:r>
          </a:p>
        </p:txBody>
      </p:sp>
      <p:sp>
        <p:nvSpPr>
          <p:cNvPr id="33" name="Rectangle 32">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a black square&#10;&#10;Description automatically generated with medium confidence">
            <a:extLst>
              <a:ext uri="{FF2B5EF4-FFF2-40B4-BE49-F238E27FC236}">
                <a16:creationId xmlns:a16="http://schemas.microsoft.com/office/drawing/2014/main" id="{18623EB6-BE84-7A7C-6F18-91FBA6949615}"/>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79143" y="528098"/>
            <a:ext cx="5221625" cy="5801804"/>
          </a:xfrm>
          <a:prstGeom prst="rect">
            <a:avLst/>
          </a:prstGeom>
        </p:spPr>
      </p:pic>
      <p:sp>
        <p:nvSpPr>
          <p:cNvPr id="3" name="Text Placeholder 2">
            <a:extLst>
              <a:ext uri="{FF2B5EF4-FFF2-40B4-BE49-F238E27FC236}">
                <a16:creationId xmlns:a16="http://schemas.microsoft.com/office/drawing/2014/main" id="{84B10969-7167-5BAF-99B0-A37AD5142C75}"/>
              </a:ext>
            </a:extLst>
          </p:cNvPr>
          <p:cNvSpPr>
            <a:spLocks noGrp="1"/>
          </p:cNvSpPr>
          <p:nvPr>
            <p:ph type="body" idx="1"/>
          </p:nvPr>
        </p:nvSpPr>
        <p:spPr>
          <a:xfrm>
            <a:off x="6059054" y="990600"/>
            <a:ext cx="5527105" cy="5562600"/>
          </a:xfrm>
        </p:spPr>
        <p:txBody>
          <a:bodyPr anchor="t">
            <a:normAutofit/>
          </a:bodyPr>
          <a:lstStyle/>
          <a:p>
            <a:pPr marR="0" lvl="0">
              <a:lnSpc>
                <a:spcPct val="90000"/>
              </a:lnSpc>
              <a:spcBef>
                <a:spcPts val="0"/>
              </a:spcBef>
              <a:spcAft>
                <a:spcPts val="600"/>
              </a:spcAft>
              <a:buSzPts val="1000"/>
              <a:tabLst>
                <a:tab pos="457200" algn="l"/>
              </a:tabLst>
            </a:pPr>
            <a:r>
              <a:rPr lang="en-US" sz="1200" b="1"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rPr>
              <a:t>Haitian Americans United for Progress (HAUP)</a:t>
            </a:r>
            <a:endParaRPr lang="en-US" sz="1200"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228600" marR="0">
              <a:lnSpc>
                <a:spcPct val="90000"/>
              </a:lnSpc>
              <a:spcBef>
                <a:spcPts val="0"/>
              </a:spcBef>
              <a:spcAft>
                <a:spcPts val="600"/>
              </a:spcAft>
            </a:pPr>
            <a:r>
              <a:rPr lang="en-US" sz="1200" b="1"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rPr>
              <a:t>HAUP</a:t>
            </a:r>
            <a:r>
              <a:rPr lang="en-US" sz="1200"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rPr>
              <a:t> offers mental health counseling and support to the Haitian community in NYC with a focus on cultural sensitivity and language accessibility for Haitian Creole speakers.</a:t>
            </a:r>
            <a:endParaRPr lang="en-US" sz="1200" b="1" kern="100" dirty="0">
              <a:solidFill>
                <a:schemeClr val="tx1">
                  <a:alpha val="80000"/>
                </a:schemeClr>
              </a:solidFill>
              <a:latin typeface="Aptos" panose="020B0004020202020204" pitchFamily="34" charset="0"/>
              <a:ea typeface="Aptos" panose="020B0004020202020204" pitchFamily="34" charset="0"/>
              <a:cs typeface="Times New Roman" panose="02020603050405020304" pitchFamily="18" charset="0"/>
            </a:endParaRPr>
          </a:p>
          <a:p>
            <a:pPr marL="228600" marR="0">
              <a:lnSpc>
                <a:spcPct val="90000"/>
              </a:lnSpc>
              <a:spcBef>
                <a:spcPts val="0"/>
              </a:spcBef>
              <a:spcAft>
                <a:spcPts val="600"/>
              </a:spcAft>
            </a:pPr>
            <a:r>
              <a:rPr lang="en-US" sz="1200" b="1"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rPr>
              <a:t>Website</a:t>
            </a:r>
            <a:r>
              <a:rPr lang="en-US" sz="1200"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rPr>
              <a:t>: </a:t>
            </a:r>
            <a:r>
              <a:rPr lang="en-US" sz="1200" u="sng"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https://www.haupinc.org/</a:t>
            </a:r>
            <a:endParaRPr lang="en-US" sz="1200"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90000"/>
              </a:lnSpc>
              <a:spcBef>
                <a:spcPts val="0"/>
              </a:spcBef>
              <a:spcAft>
                <a:spcPts val="600"/>
              </a:spcAft>
            </a:pPr>
            <a:r>
              <a:rPr lang="en-US" sz="1200"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rPr>
              <a:t> </a:t>
            </a:r>
          </a:p>
          <a:p>
            <a:pPr marR="0" lvl="0">
              <a:lnSpc>
                <a:spcPct val="90000"/>
              </a:lnSpc>
              <a:spcBef>
                <a:spcPts val="0"/>
              </a:spcBef>
              <a:spcAft>
                <a:spcPts val="600"/>
              </a:spcAft>
              <a:buSzPts val="1000"/>
              <a:tabLst>
                <a:tab pos="457200" algn="l"/>
              </a:tabLst>
            </a:pPr>
            <a:r>
              <a:rPr lang="en-US" sz="1200" b="1"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rPr>
              <a:t>NYC Well</a:t>
            </a:r>
            <a:endParaRPr lang="en-US" sz="1200"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90000"/>
              </a:lnSpc>
              <a:spcBef>
                <a:spcPts val="0"/>
              </a:spcBef>
              <a:spcAft>
                <a:spcPts val="600"/>
              </a:spcAft>
            </a:pPr>
            <a:r>
              <a:rPr lang="en-US" sz="1200" b="1"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rPr>
              <a:t>NYC Well</a:t>
            </a:r>
            <a:r>
              <a:rPr lang="en-US" sz="1200"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rPr>
              <a:t> provides free, confidential mental health support, crisis counseling, and substance abuse services. They offer interpretation services, including Haitian Creole, and are available 24/7.</a:t>
            </a:r>
          </a:p>
          <a:p>
            <a:pPr marL="0" marR="0">
              <a:lnSpc>
                <a:spcPct val="90000"/>
              </a:lnSpc>
              <a:spcBef>
                <a:spcPts val="0"/>
              </a:spcBef>
              <a:spcAft>
                <a:spcPts val="600"/>
              </a:spcAft>
            </a:pPr>
            <a:r>
              <a:rPr lang="en-US" sz="1200" b="1"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rPr>
              <a:t>Phone</a:t>
            </a:r>
            <a:r>
              <a:rPr lang="en-US" sz="1200"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rPr>
              <a:t>: 1-888-NYC-WELL (1-888-692-9355)</a:t>
            </a:r>
          </a:p>
          <a:p>
            <a:pPr marR="0" lvl="0">
              <a:lnSpc>
                <a:spcPct val="90000"/>
              </a:lnSpc>
              <a:spcBef>
                <a:spcPts val="0"/>
              </a:spcBef>
              <a:spcAft>
                <a:spcPts val="600"/>
              </a:spcAft>
              <a:buSzPts val="1000"/>
              <a:tabLst>
                <a:tab pos="457200" algn="l"/>
              </a:tabLst>
            </a:pPr>
            <a:r>
              <a:rPr lang="en-US" sz="1200" b="1"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rPr>
              <a:t>Website</a:t>
            </a:r>
            <a:r>
              <a:rPr lang="en-US" sz="1200"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rPr>
              <a:t>: NYC Well</a:t>
            </a:r>
          </a:p>
          <a:p>
            <a:pPr marR="0" lvl="0">
              <a:lnSpc>
                <a:spcPct val="90000"/>
              </a:lnSpc>
              <a:spcBef>
                <a:spcPts val="0"/>
              </a:spcBef>
              <a:spcAft>
                <a:spcPts val="600"/>
              </a:spcAft>
              <a:buSzPts val="1000"/>
              <a:tabLst>
                <a:tab pos="457200" algn="l"/>
              </a:tabLst>
            </a:pPr>
            <a:endParaRPr lang="en-US" sz="1200" kern="100" dirty="0">
              <a:solidFill>
                <a:schemeClr val="tx1">
                  <a:alpha val="80000"/>
                </a:schemeClr>
              </a:solidFill>
              <a:latin typeface="Aptos" panose="020B0004020202020204" pitchFamily="34" charset="0"/>
              <a:ea typeface="Aptos" panose="020B0004020202020204" pitchFamily="34" charset="0"/>
              <a:cs typeface="Times New Roman" panose="02020603050405020304" pitchFamily="18" charset="0"/>
            </a:endParaRPr>
          </a:p>
          <a:p>
            <a:pPr marR="0" lvl="0">
              <a:lnSpc>
                <a:spcPct val="90000"/>
              </a:lnSpc>
              <a:spcBef>
                <a:spcPts val="0"/>
              </a:spcBef>
              <a:spcAft>
                <a:spcPts val="0"/>
              </a:spcAft>
              <a:buSzPts val="1000"/>
              <a:tabLst>
                <a:tab pos="457200" algn="l"/>
              </a:tabLst>
            </a:pPr>
            <a:r>
              <a:rPr lang="en-US" sz="1200" b="1"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rPr>
              <a:t>Coalition for Haitian Empowerment (CHE)</a:t>
            </a:r>
            <a:endParaRPr lang="en-US" sz="1200"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228600" marR="0">
              <a:lnSpc>
                <a:spcPct val="90000"/>
              </a:lnSpc>
              <a:spcBef>
                <a:spcPts val="0"/>
              </a:spcBef>
              <a:spcAft>
                <a:spcPts val="0"/>
              </a:spcAft>
            </a:pPr>
            <a:r>
              <a:rPr lang="en-US" sz="1200"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rPr>
              <a:t>CHE provides social services and mental health support to the Haitian community. Their programs focus on the unique mental health challenges faced by Haitian immigrants, such as trauma from migration and acculturation stress.</a:t>
            </a:r>
          </a:p>
          <a:p>
            <a:pPr marL="228600" marR="0">
              <a:lnSpc>
                <a:spcPct val="90000"/>
              </a:lnSpc>
              <a:spcBef>
                <a:spcPts val="0"/>
              </a:spcBef>
              <a:spcAft>
                <a:spcPts val="0"/>
              </a:spcAft>
            </a:pPr>
            <a:endParaRPr lang="en-US" sz="1200"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R="0" lvl="0">
              <a:lnSpc>
                <a:spcPct val="90000"/>
              </a:lnSpc>
              <a:spcBef>
                <a:spcPts val="0"/>
              </a:spcBef>
              <a:spcAft>
                <a:spcPts val="0"/>
              </a:spcAft>
              <a:buSzPts val="1000"/>
              <a:tabLst>
                <a:tab pos="457200" algn="l"/>
              </a:tabLst>
            </a:pPr>
            <a:r>
              <a:rPr lang="en-US" sz="1200" b="1"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rPr>
              <a:t>Website</a:t>
            </a:r>
            <a:r>
              <a:rPr lang="en-US" sz="1200"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rPr>
              <a:t>: </a:t>
            </a:r>
            <a:r>
              <a:rPr lang="en-US" sz="1200" u="sng"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https://www.coalitionforhaitianempowerment.org/</a:t>
            </a:r>
            <a:endParaRPr lang="en-US" sz="1200"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90000"/>
              </a:lnSpc>
              <a:spcBef>
                <a:spcPts val="0"/>
              </a:spcBef>
              <a:spcAft>
                <a:spcPts val="0"/>
              </a:spcAft>
            </a:pPr>
            <a:r>
              <a:rPr lang="en-US" sz="1200"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90000"/>
              </a:lnSpc>
              <a:spcBef>
                <a:spcPts val="0"/>
              </a:spcBef>
              <a:spcAft>
                <a:spcPts val="0"/>
              </a:spcAft>
            </a:pPr>
            <a:r>
              <a:rPr lang="en-US" sz="1200" b="1" kern="100" dirty="0" err="1">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rPr>
              <a:t>Apicha</a:t>
            </a:r>
            <a:r>
              <a:rPr lang="en-US" sz="1200" b="1"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rPr>
              <a:t> Community Health Center</a:t>
            </a:r>
            <a:endParaRPr lang="en-US" sz="1200"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R="0" lvl="0">
              <a:lnSpc>
                <a:spcPct val="90000"/>
              </a:lnSpc>
              <a:spcBef>
                <a:spcPts val="0"/>
              </a:spcBef>
              <a:spcAft>
                <a:spcPts val="0"/>
              </a:spcAft>
              <a:buSzPts val="1000"/>
              <a:tabLst>
                <a:tab pos="457200" algn="l"/>
              </a:tabLst>
            </a:pPr>
            <a:r>
              <a:rPr lang="en-US" sz="1200" kern="100" dirty="0" err="1">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rPr>
              <a:t>Apicha</a:t>
            </a:r>
            <a:r>
              <a:rPr lang="en-US" sz="1200"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rPr>
              <a:t> Community Health Center offers mental health services to immigrant and underserved communities, including Haitians. They provide culturally competent care with a focus on the immigrant experience and trauma-informed counseling.</a:t>
            </a:r>
          </a:p>
          <a:p>
            <a:pPr marR="0" lvl="0">
              <a:lnSpc>
                <a:spcPct val="90000"/>
              </a:lnSpc>
              <a:spcBef>
                <a:spcPts val="0"/>
              </a:spcBef>
              <a:spcAft>
                <a:spcPts val="0"/>
              </a:spcAft>
              <a:buSzPts val="1000"/>
              <a:tabLst>
                <a:tab pos="457200" algn="l"/>
              </a:tabLst>
            </a:pPr>
            <a:endParaRPr lang="en-US" sz="1200" b="1"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R="0" lvl="0">
              <a:lnSpc>
                <a:spcPct val="90000"/>
              </a:lnSpc>
              <a:spcBef>
                <a:spcPts val="0"/>
              </a:spcBef>
              <a:spcAft>
                <a:spcPts val="0"/>
              </a:spcAft>
              <a:buSzPts val="1000"/>
              <a:tabLst>
                <a:tab pos="457200" algn="l"/>
              </a:tabLst>
            </a:pPr>
            <a:r>
              <a:rPr lang="en-US" sz="1200" b="1"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rPr>
              <a:t>Website</a:t>
            </a:r>
            <a:r>
              <a:rPr lang="en-US" sz="1200"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rPr>
              <a:t>: </a:t>
            </a:r>
            <a:r>
              <a:rPr lang="en-US" sz="1200" u="sng"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https://apicha.org/</a:t>
            </a:r>
            <a:endParaRPr lang="en-US" sz="1200"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R="0" lvl="0">
              <a:lnSpc>
                <a:spcPct val="90000"/>
              </a:lnSpc>
              <a:spcBef>
                <a:spcPts val="0"/>
              </a:spcBef>
              <a:spcAft>
                <a:spcPts val="600"/>
              </a:spcAft>
              <a:buSzPts val="1000"/>
              <a:tabLst>
                <a:tab pos="457200" algn="l"/>
              </a:tabLst>
            </a:pPr>
            <a:endParaRPr lang="en-US" sz="800"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90000"/>
              </a:lnSpc>
              <a:spcAft>
                <a:spcPts val="600"/>
              </a:spcAft>
            </a:pPr>
            <a:endParaRPr lang="en-US" sz="800" dirty="0">
              <a:solidFill>
                <a:schemeClr val="tx1">
                  <a:alpha val="80000"/>
                </a:schemeClr>
              </a:solidFill>
            </a:endParaRPr>
          </a:p>
        </p:txBody>
      </p:sp>
      <p:cxnSp>
        <p:nvCxnSpPr>
          <p:cNvPr id="35" name="Straight Connector 34">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DDF9ACE-7725-9826-7360-4E4EF9C0EE6B}"/>
              </a:ext>
            </a:extLst>
          </p:cNvPr>
          <p:cNvSpPr txBox="1"/>
          <p:nvPr/>
        </p:nvSpPr>
        <p:spPr>
          <a:xfrm>
            <a:off x="3193726" y="6129847"/>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commons.wikimedia.org/wiki/File:Mental_Disorder_Silhouette.pn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5812334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EA1DAFF-CECA-492F-BFA1-22C64956B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5" name="Oval 14">
              <a:extLst>
                <a:ext uri="{FF2B5EF4-FFF2-40B4-BE49-F238E27FC236}">
                  <a16:creationId xmlns:a16="http://schemas.microsoft.com/office/drawing/2014/main" id="{5D3D3744-142C-4653-90AB-546FE6B84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BC69CAC-820B-41BA-BFCA-79B45576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D205E7A-88AB-4C4B-B8D1-5A76AA878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D4286E9-8501-4EBF-874C-74897B4B6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45586ADC-910E-45C9-BAB4-CB0EFBEE5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AB594C5-5BB0-49AE-8AAC-AE40A6F8A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5" name="Straight Connector 24">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Picture 4" descr="A close-up of a letter&#10;&#10;Description automatically generated">
            <a:extLst>
              <a:ext uri="{FF2B5EF4-FFF2-40B4-BE49-F238E27FC236}">
                <a16:creationId xmlns:a16="http://schemas.microsoft.com/office/drawing/2014/main" id="{E81DB5B8-0E04-204F-4BE4-B76B1E88FE2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1565" r="1" b="17764"/>
          <a:stretch/>
        </p:blipFill>
        <p:spPr>
          <a:xfrm>
            <a:off x="626590" y="317578"/>
            <a:ext cx="10851111" cy="3508437"/>
          </a:xfrm>
          <a:prstGeom prst="rect">
            <a:avLst/>
          </a:prstGeom>
        </p:spPr>
      </p:pic>
      <p:grpSp>
        <p:nvGrpSpPr>
          <p:cNvPr id="30" name="Group 29">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482489"/>
            <a:ext cx="304800" cy="429768"/>
            <a:chOff x="215328" y="-46937"/>
            <a:chExt cx="304800" cy="2773841"/>
          </a:xfrm>
        </p:grpSpPr>
        <p:cxnSp>
          <p:nvCxnSpPr>
            <p:cNvPr id="31" name="Straight Connector 30">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6" name="Rectangle 35">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9" name="Straight Connector 38">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F120D55-AAD6-8348-DEDA-4C89DB0E5E39}"/>
              </a:ext>
            </a:extLst>
          </p:cNvPr>
          <p:cNvSpPr>
            <a:spLocks noGrp="1"/>
          </p:cNvSpPr>
          <p:nvPr>
            <p:ph type="title"/>
          </p:nvPr>
        </p:nvSpPr>
        <p:spPr>
          <a:xfrm>
            <a:off x="630936" y="4018137"/>
            <a:ext cx="4569060" cy="2129586"/>
          </a:xfrm>
          <a:noFill/>
        </p:spPr>
        <p:txBody>
          <a:bodyPr anchor="t">
            <a:normAutofit/>
          </a:bodyPr>
          <a:lstStyle/>
          <a:p>
            <a:pPr algn="l">
              <a:lnSpc>
                <a:spcPct val="90000"/>
              </a:lnSpc>
            </a:pPr>
            <a:r>
              <a:rPr lang="en" sz="4800">
                <a:solidFill>
                  <a:schemeClr val="bg1"/>
                </a:solidFill>
              </a:rPr>
              <a:t>Community &amp; Advocacy Resources</a:t>
            </a:r>
            <a:endParaRPr lang="en-US" sz="4800">
              <a:solidFill>
                <a:schemeClr val="bg1"/>
              </a:solidFill>
            </a:endParaRPr>
          </a:p>
        </p:txBody>
      </p:sp>
      <p:sp>
        <p:nvSpPr>
          <p:cNvPr id="3" name="Text Placeholder 2">
            <a:extLst>
              <a:ext uri="{FF2B5EF4-FFF2-40B4-BE49-F238E27FC236}">
                <a16:creationId xmlns:a16="http://schemas.microsoft.com/office/drawing/2014/main" id="{419C8416-5CD0-D990-0ABD-1838E8941365}"/>
              </a:ext>
            </a:extLst>
          </p:cNvPr>
          <p:cNvSpPr>
            <a:spLocks noGrp="1"/>
          </p:cNvSpPr>
          <p:nvPr>
            <p:ph type="body" idx="1"/>
          </p:nvPr>
        </p:nvSpPr>
        <p:spPr>
          <a:xfrm>
            <a:off x="4898253" y="4018143"/>
            <a:ext cx="7065147" cy="2522279"/>
          </a:xfrm>
          <a:noFill/>
        </p:spPr>
        <p:txBody>
          <a:bodyPr anchor="t">
            <a:normAutofit lnSpcReduction="10000"/>
          </a:bodyPr>
          <a:lstStyle/>
          <a:p>
            <a:pPr marL="342900" marR="0" lvl="0" indent="-342900" algn="l">
              <a:lnSpc>
                <a:spcPct val="90000"/>
              </a:lnSpc>
              <a:spcBef>
                <a:spcPts val="0"/>
              </a:spcBef>
              <a:spcAft>
                <a:spcPts val="600"/>
              </a:spcAft>
              <a:buSzPts val="1000"/>
              <a:buFont typeface="Symbol" pitchFamily="2" charset="2"/>
              <a:buChar char=""/>
              <a:tabLst>
                <a:tab pos="457200" algn="l"/>
              </a:tabLst>
            </a:pPr>
            <a:r>
              <a:rPr lang="en-US" sz="1600" b="1" kern="100" dirty="0">
                <a:effectLst/>
                <a:latin typeface="Aptos" panose="020B0004020202020204" pitchFamily="34" charset="0"/>
                <a:ea typeface="Aptos" panose="020B0004020202020204" pitchFamily="34" charset="0"/>
                <a:cs typeface="Times New Roman" panose="02020603050405020304" pitchFamily="18" charset="0"/>
              </a:rPr>
              <a:t>Haitian Women for Haitian Refugees</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Provides support for Haitian immigrants, including language classes, advocacy, and immigration assistance. (Located in Brooklyn)</a:t>
            </a:r>
          </a:p>
          <a:p>
            <a:pPr marL="742950" marR="0" lvl="1" indent="-285750" algn="l">
              <a:lnSpc>
                <a:spcPct val="90000"/>
              </a:lnSpc>
              <a:spcBef>
                <a:spcPts val="0"/>
              </a:spcBef>
              <a:spcAft>
                <a:spcPts val="600"/>
              </a:spcAft>
              <a:buSzPts val="1000"/>
              <a:buFont typeface="Courier New" panose="02070309020205020404" pitchFamily="49" charset="0"/>
              <a:buChar char="o"/>
              <a:tabLst>
                <a:tab pos="914400" algn="l"/>
              </a:tabLst>
            </a:pPr>
            <a:r>
              <a:rPr lang="en-US" sz="1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Website: </a:t>
            </a:r>
            <a:r>
              <a:rPr lang="en-US" sz="1600" u="sng"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Haitian Women for Haitian Refugees</a:t>
            </a:r>
            <a:endParaRPr lang="en-US" sz="1600" u="sng"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algn="l">
              <a:lnSpc>
                <a:spcPct val="90000"/>
              </a:lnSpc>
              <a:spcBef>
                <a:spcPts val="0"/>
              </a:spcBef>
              <a:spcAft>
                <a:spcPts val="600"/>
              </a:spcAft>
              <a:buSzPts val="1000"/>
              <a:tabLst>
                <a:tab pos="914400" algn="l"/>
              </a:tabLst>
            </a:pPr>
            <a:endParaRPr lang="en-US" sz="1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a:lnSpc>
                <a:spcPct val="90000"/>
              </a:lnSpc>
              <a:spcBef>
                <a:spcPts val="0"/>
              </a:spcBef>
              <a:spcAft>
                <a:spcPts val="600"/>
              </a:spcAft>
              <a:buSzPts val="1000"/>
              <a:buFont typeface="Symbol" pitchFamily="2" charset="2"/>
              <a:buChar char=""/>
              <a:tabLst>
                <a:tab pos="457200" algn="l"/>
              </a:tabLst>
            </a:pPr>
            <a:r>
              <a:rPr lang="en-US" sz="1600" b="1" kern="100" dirty="0">
                <a:effectLst/>
                <a:latin typeface="Aptos" panose="020B0004020202020204" pitchFamily="34" charset="0"/>
                <a:ea typeface="Aptos" panose="020B0004020202020204" pitchFamily="34" charset="0"/>
                <a:cs typeface="Times New Roman" panose="02020603050405020304" pitchFamily="18" charset="0"/>
              </a:rPr>
              <a:t>Make the Road New York</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An advocacy group for immigrant and working-class communities that offers education, legal services, and healthcare access. (Located in: Brooklyn, Queens, Long Island, Manhattan and Staten Island)</a:t>
            </a:r>
          </a:p>
          <a:p>
            <a:pPr marL="742950" marR="0" lvl="1" indent="-285750" algn="l">
              <a:lnSpc>
                <a:spcPct val="90000"/>
              </a:lnSpc>
              <a:spcBef>
                <a:spcPts val="0"/>
              </a:spcBef>
              <a:spcAft>
                <a:spcPts val="600"/>
              </a:spcAft>
              <a:buSzPts val="1000"/>
              <a:buFont typeface="Courier New" panose="02070309020205020404" pitchFamily="49" charset="0"/>
              <a:buChar char="o"/>
              <a:tabLst>
                <a:tab pos="914400" algn="l"/>
              </a:tabLst>
            </a:pPr>
            <a:r>
              <a:rPr lang="en-US" sz="1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Website: </a:t>
            </a:r>
            <a:r>
              <a:rPr lang="en-US" sz="1600" u="sng"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Make the Road New York</a:t>
            </a:r>
            <a:endParaRPr lang="en-US" sz="1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gn="l">
              <a:lnSpc>
                <a:spcPct val="90000"/>
              </a:lnSpc>
              <a:spcAft>
                <a:spcPts val="600"/>
              </a:spcAft>
            </a:pPr>
            <a:endParaRPr lang="en-US" sz="1100" dirty="0"/>
          </a:p>
        </p:txBody>
      </p:sp>
    </p:spTree>
    <p:extLst>
      <p:ext uri="{BB962C8B-B14F-4D97-AF65-F5344CB8AC3E}">
        <p14:creationId xmlns:p14="http://schemas.microsoft.com/office/powerpoint/2010/main" val="11058844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3C8169-A2AA-3D7C-2599-8F7DAF7C8196}"/>
              </a:ext>
            </a:extLst>
          </p:cNvPr>
          <p:cNvSpPr>
            <a:spLocks noGrp="1"/>
          </p:cNvSpPr>
          <p:nvPr>
            <p:ph type="title"/>
          </p:nvPr>
        </p:nvSpPr>
        <p:spPr>
          <a:xfrm>
            <a:off x="6657715" y="467271"/>
            <a:ext cx="4195674" cy="2052522"/>
          </a:xfrm>
        </p:spPr>
        <p:txBody>
          <a:bodyPr anchor="b">
            <a:normAutofit/>
          </a:bodyPr>
          <a:lstStyle/>
          <a:p>
            <a:r>
              <a:rPr lang="en-US" sz="5200"/>
              <a:t>EDUCATIONAL RESOURCES</a:t>
            </a:r>
          </a:p>
        </p:txBody>
      </p:sp>
      <p:sp>
        <p:nvSpPr>
          <p:cNvPr id="12" name="Oval 1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lorful circle with various objects&#10;&#10;Description automatically generated">
            <a:extLst>
              <a:ext uri="{FF2B5EF4-FFF2-40B4-BE49-F238E27FC236}">
                <a16:creationId xmlns:a16="http://schemas.microsoft.com/office/drawing/2014/main" id="{A8175A01-4DC1-7FA5-2DCC-BDE9DDCAD8EA}"/>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3" b="-3"/>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4"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6"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 name="Text Placeholder 2">
            <a:extLst>
              <a:ext uri="{FF2B5EF4-FFF2-40B4-BE49-F238E27FC236}">
                <a16:creationId xmlns:a16="http://schemas.microsoft.com/office/drawing/2014/main" id="{8E48675C-BE19-AAE8-A150-2C21FD69CE87}"/>
              </a:ext>
            </a:extLst>
          </p:cNvPr>
          <p:cNvSpPr>
            <a:spLocks noGrp="1"/>
          </p:cNvSpPr>
          <p:nvPr>
            <p:ph type="body" idx="1"/>
          </p:nvPr>
        </p:nvSpPr>
        <p:spPr>
          <a:xfrm>
            <a:off x="6657715" y="2665961"/>
            <a:ext cx="4696085" cy="3724767"/>
          </a:xfrm>
        </p:spPr>
        <p:txBody>
          <a:bodyPr anchor="t">
            <a:normAutofit/>
          </a:bodyPr>
          <a:lstStyle/>
          <a:p>
            <a:pPr marL="342900" marR="0" lvl="0" indent="-342900">
              <a:lnSpc>
                <a:spcPct val="90000"/>
              </a:lnSpc>
              <a:spcBef>
                <a:spcPts val="0"/>
              </a:spcBef>
              <a:spcAft>
                <a:spcPts val="600"/>
              </a:spcAft>
              <a:buSzPts val="1000"/>
              <a:buFont typeface="Symbol" pitchFamily="2" charset="2"/>
              <a:buChar char=""/>
              <a:tabLst>
                <a:tab pos="457200" algn="l"/>
              </a:tabLst>
            </a:pPr>
            <a:r>
              <a:rPr lang="en-US" sz="1200" b="1"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rPr>
              <a:t>NYC Department of Education (DOE)</a:t>
            </a:r>
            <a:r>
              <a:rPr lang="en-US" sz="1200"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rPr>
              <a:t>: Regardless of immigration status, all children in NYC have the right to attend public school. The DOE offers language support, special education services, and bilingual education programs for Haitian Creole-speaking students. (Located in Manhattan)</a:t>
            </a:r>
          </a:p>
          <a:p>
            <a:pPr marL="742950" marR="0" lvl="1" indent="-285750">
              <a:lnSpc>
                <a:spcPct val="90000"/>
              </a:lnSpc>
              <a:spcBef>
                <a:spcPts val="0"/>
              </a:spcBef>
              <a:spcAft>
                <a:spcPts val="600"/>
              </a:spcAft>
              <a:buSzPts val="1000"/>
              <a:buFont typeface="Courier New" panose="02070309020205020404" pitchFamily="49" charset="0"/>
              <a:buChar char="o"/>
              <a:tabLst>
                <a:tab pos="914400" algn="l"/>
              </a:tabLst>
            </a:pPr>
            <a:r>
              <a:rPr lang="en-US" sz="1200"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rPr>
              <a:t>Website: </a:t>
            </a:r>
            <a:r>
              <a:rPr lang="en-US" sz="1200" u="sng"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NYC https://www.schools.nyc.gov/</a:t>
            </a:r>
            <a:endParaRPr lang="en-US" sz="1200" u="sng"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90000"/>
              </a:lnSpc>
              <a:spcBef>
                <a:spcPts val="0"/>
              </a:spcBef>
              <a:spcAft>
                <a:spcPts val="600"/>
              </a:spcAft>
              <a:buSzPts val="1000"/>
              <a:tabLst>
                <a:tab pos="914400" algn="l"/>
              </a:tabLst>
            </a:pPr>
            <a:endParaRPr lang="en-US" sz="1200"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90000"/>
              </a:lnSpc>
              <a:spcBef>
                <a:spcPts val="0"/>
              </a:spcBef>
              <a:spcAft>
                <a:spcPts val="600"/>
              </a:spcAft>
              <a:buSzPts val="1000"/>
              <a:buFont typeface="Symbol" pitchFamily="2" charset="2"/>
              <a:buChar char=""/>
              <a:tabLst>
                <a:tab pos="457200" algn="l"/>
              </a:tabLst>
            </a:pPr>
            <a:r>
              <a:rPr lang="en-US" sz="1200" b="1" kern="100" dirty="0" err="1">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rPr>
              <a:t>UnLocal</a:t>
            </a:r>
            <a:r>
              <a:rPr lang="en-US" sz="1200"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rPr>
              <a:t>: A nonprofit organization offering free legal support and educational workshops for immigrant families, with programs targeting Haitian families. (Located in Manhattan)</a:t>
            </a:r>
          </a:p>
          <a:p>
            <a:pPr marL="742950" marR="0" lvl="1" indent="-285750">
              <a:lnSpc>
                <a:spcPct val="90000"/>
              </a:lnSpc>
              <a:spcBef>
                <a:spcPts val="0"/>
              </a:spcBef>
              <a:spcAft>
                <a:spcPts val="600"/>
              </a:spcAft>
              <a:buSzPts val="1000"/>
              <a:buFont typeface="Courier New" panose="02070309020205020404" pitchFamily="49" charset="0"/>
              <a:buChar char="o"/>
              <a:tabLst>
                <a:tab pos="914400" algn="l"/>
              </a:tabLst>
            </a:pPr>
            <a:r>
              <a:rPr lang="en-US" sz="1200"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rPr>
              <a:t>Website: </a:t>
            </a:r>
            <a:r>
              <a:rPr lang="en-US" sz="1200" u="sng"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https://www.unlocal.org/</a:t>
            </a:r>
            <a:endParaRPr lang="en-US" sz="1200" u="sng"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90000"/>
              </a:lnSpc>
              <a:spcBef>
                <a:spcPts val="0"/>
              </a:spcBef>
              <a:spcAft>
                <a:spcPts val="600"/>
              </a:spcAft>
              <a:buSzPts val="1000"/>
              <a:tabLst>
                <a:tab pos="914400" algn="l"/>
              </a:tabLst>
            </a:pPr>
            <a:endParaRPr lang="en-US" sz="1200"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90000"/>
              </a:lnSpc>
              <a:spcBef>
                <a:spcPts val="0"/>
              </a:spcBef>
              <a:spcAft>
                <a:spcPts val="600"/>
              </a:spcAft>
              <a:buSzPts val="1000"/>
              <a:buFont typeface="Symbol" pitchFamily="2" charset="2"/>
              <a:buChar char=""/>
              <a:tabLst>
                <a:tab pos="457200" algn="l"/>
              </a:tabLst>
            </a:pPr>
            <a:r>
              <a:rPr lang="en-US" sz="1200" b="1"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rPr>
              <a:t>Haitian-American Community Coalition</a:t>
            </a:r>
            <a:r>
              <a:rPr lang="en-US" sz="1200"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rPr>
              <a:t>: HCC is an organization that is committed to providing supportive services for the central Brooklyn Community. (Located in Brooklyn)</a:t>
            </a:r>
          </a:p>
          <a:p>
            <a:pPr marL="742950" marR="0" lvl="1" indent="-285750">
              <a:lnSpc>
                <a:spcPct val="90000"/>
              </a:lnSpc>
              <a:spcBef>
                <a:spcPts val="0"/>
              </a:spcBef>
              <a:spcAft>
                <a:spcPts val="600"/>
              </a:spcAft>
              <a:buSzPts val="1000"/>
              <a:buFont typeface="Courier New" panose="02070309020205020404" pitchFamily="49" charset="0"/>
              <a:buChar char="o"/>
              <a:tabLst>
                <a:tab pos="914400" algn="l"/>
              </a:tabLst>
            </a:pPr>
            <a:r>
              <a:rPr lang="en-US" sz="1200"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rPr>
              <a:t>Website: </a:t>
            </a:r>
            <a:r>
              <a:rPr lang="en-US" sz="1200" u="sng"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https://www.hccinc.org/</a:t>
            </a:r>
            <a:endParaRPr lang="en-US" sz="1200" kern="100" dirty="0">
              <a:solidFill>
                <a:schemeClr val="tx1">
                  <a:alpha val="80000"/>
                </a:schemeClr>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90000"/>
              </a:lnSpc>
              <a:spcAft>
                <a:spcPts val="600"/>
              </a:spcAft>
            </a:pPr>
            <a:endParaRPr lang="en-US" sz="1000" dirty="0">
              <a:solidFill>
                <a:schemeClr val="tx1">
                  <a:alpha val="80000"/>
                </a:schemeClr>
              </a:solidFill>
            </a:endParaRPr>
          </a:p>
        </p:txBody>
      </p:sp>
      <p:sp>
        <p:nvSpPr>
          <p:cNvPr id="18"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0"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43514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ollar sign with a shadow&#10;&#10;Description automatically generated">
            <a:extLst>
              <a:ext uri="{FF2B5EF4-FFF2-40B4-BE49-F238E27FC236}">
                <a16:creationId xmlns:a16="http://schemas.microsoft.com/office/drawing/2014/main" id="{7D4801F2-1714-A6D3-8785-0BF392FABD54}"/>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5882" b="-1"/>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1129D5E-E788-73E0-ED67-FFCB1BD42AD3}"/>
              </a:ext>
            </a:extLst>
          </p:cNvPr>
          <p:cNvSpPr>
            <a:spLocks noGrp="1"/>
          </p:cNvSpPr>
          <p:nvPr>
            <p:ph type="title"/>
          </p:nvPr>
        </p:nvSpPr>
        <p:spPr>
          <a:xfrm>
            <a:off x="7531610" y="365125"/>
            <a:ext cx="3822189" cy="1899912"/>
          </a:xfrm>
        </p:spPr>
        <p:txBody>
          <a:bodyPr>
            <a:normAutofit/>
          </a:bodyPr>
          <a:lstStyle/>
          <a:p>
            <a:r>
              <a:rPr lang="en-US" sz="4000"/>
              <a:t>FINANCIAL AID RESOURCES</a:t>
            </a:r>
          </a:p>
        </p:txBody>
      </p:sp>
      <p:sp>
        <p:nvSpPr>
          <p:cNvPr id="3" name="Text Placeholder 2">
            <a:extLst>
              <a:ext uri="{FF2B5EF4-FFF2-40B4-BE49-F238E27FC236}">
                <a16:creationId xmlns:a16="http://schemas.microsoft.com/office/drawing/2014/main" id="{763DDF48-4CB0-6414-7F8A-75EB090AE4CB}"/>
              </a:ext>
            </a:extLst>
          </p:cNvPr>
          <p:cNvSpPr>
            <a:spLocks noGrp="1"/>
          </p:cNvSpPr>
          <p:nvPr>
            <p:ph type="body" idx="1"/>
          </p:nvPr>
        </p:nvSpPr>
        <p:spPr>
          <a:xfrm>
            <a:off x="7531610" y="1676400"/>
            <a:ext cx="4355590" cy="4500563"/>
          </a:xfrm>
        </p:spPr>
        <p:txBody>
          <a:bodyPr>
            <a:normAutofit/>
          </a:bodyPr>
          <a:lstStyle/>
          <a:p>
            <a:pPr marL="342900" marR="0" lvl="0" indent="-342900">
              <a:lnSpc>
                <a:spcPct val="90000"/>
              </a:lnSpc>
              <a:spcBef>
                <a:spcPts val="0"/>
              </a:spcBef>
              <a:spcAft>
                <a:spcPts val="600"/>
              </a:spcAft>
              <a:buSzPts val="1000"/>
              <a:buFont typeface="Symbol" pitchFamily="2" charset="2"/>
              <a:buChar char=""/>
              <a:tabLst>
                <a:tab pos="457200" algn="l"/>
              </a:tabLst>
            </a:pPr>
            <a:r>
              <a:rPr lang="en-US" sz="1600" b="1" kern="100" dirty="0">
                <a:solidFill>
                  <a:schemeClr val="accent1"/>
                </a:solidFill>
                <a:effectLst/>
                <a:latin typeface="Aptos" panose="020B0004020202020204" pitchFamily="34" charset="0"/>
                <a:ea typeface="Aptos" panose="020B0004020202020204" pitchFamily="34" charset="0"/>
                <a:cs typeface="Times New Roman" panose="02020603050405020304" pitchFamily="18" charset="0"/>
              </a:rPr>
              <a:t>TheDream.US</a:t>
            </a:r>
            <a:r>
              <a:rPr lang="en-US" sz="1600" kern="100" dirty="0">
                <a:solidFill>
                  <a:schemeClr val="accent1"/>
                </a:solidFill>
                <a:effectLst/>
                <a:latin typeface="Aptos" panose="020B0004020202020204" pitchFamily="34" charset="0"/>
                <a:ea typeface="Aptos" panose="020B0004020202020204" pitchFamily="34" charset="0"/>
                <a:cs typeface="Times New Roman" panose="02020603050405020304" pitchFamily="18" charset="0"/>
              </a:rPr>
              <a:t>: Offers scholarships for undocumented students (including Haitian students) in NYC who are not eligible for federal financial aid.</a:t>
            </a:r>
          </a:p>
          <a:p>
            <a:pPr marL="742950" marR="0" lvl="1" indent="-285750">
              <a:lnSpc>
                <a:spcPct val="90000"/>
              </a:lnSpc>
              <a:spcBef>
                <a:spcPts val="0"/>
              </a:spcBef>
              <a:spcAft>
                <a:spcPts val="600"/>
              </a:spcAft>
              <a:buSzPts val="1000"/>
              <a:buFont typeface="Courier New" panose="02070309020205020404" pitchFamily="49" charset="0"/>
              <a:buChar char="o"/>
              <a:tabLst>
                <a:tab pos="914400" algn="l"/>
              </a:tabLst>
            </a:pPr>
            <a:r>
              <a:rPr lang="en-US" sz="1600" kern="100" dirty="0">
                <a:solidFill>
                  <a:schemeClr val="accent1"/>
                </a:solidFill>
                <a:effectLst/>
                <a:latin typeface="Aptos" panose="020B0004020202020204" pitchFamily="34" charset="0"/>
                <a:ea typeface="Aptos" panose="020B0004020202020204" pitchFamily="34" charset="0"/>
                <a:cs typeface="Times New Roman" panose="02020603050405020304" pitchFamily="18" charset="0"/>
              </a:rPr>
              <a:t>Website: </a:t>
            </a:r>
            <a:r>
              <a:rPr lang="en-US" sz="1600" u="sng" kern="100" dirty="0">
                <a:solidFill>
                  <a:schemeClr val="accent1"/>
                </a:solidFill>
                <a:effectLst/>
                <a:latin typeface="Aptos" panose="020B0004020202020204" pitchFamily="34" charset="0"/>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https://www.thedream.us/</a:t>
            </a:r>
            <a:endParaRPr lang="en-US" sz="1600" u="sng" kern="100" dirty="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90000"/>
              </a:lnSpc>
              <a:spcBef>
                <a:spcPts val="0"/>
              </a:spcBef>
              <a:spcAft>
                <a:spcPts val="600"/>
              </a:spcAft>
              <a:buSzPts val="1000"/>
              <a:buFont typeface="Courier New" panose="02070309020205020404" pitchFamily="49" charset="0"/>
              <a:buChar char="o"/>
              <a:tabLst>
                <a:tab pos="914400" algn="l"/>
              </a:tabLst>
            </a:pPr>
            <a:endParaRPr lang="en-US" sz="1600" u="sng" kern="100" dirty="0">
              <a:solidFill>
                <a:schemeClr val="accent1"/>
              </a:solidFill>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90000"/>
              </a:lnSpc>
              <a:spcBef>
                <a:spcPts val="0"/>
              </a:spcBef>
              <a:spcAft>
                <a:spcPts val="600"/>
              </a:spcAft>
              <a:buSzPts val="1000"/>
              <a:tabLst>
                <a:tab pos="914400" algn="l"/>
              </a:tabLst>
            </a:pPr>
            <a:endParaRPr lang="en-US" sz="1600" kern="100" dirty="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90000"/>
              </a:lnSpc>
              <a:spcBef>
                <a:spcPts val="0"/>
              </a:spcBef>
              <a:spcAft>
                <a:spcPts val="600"/>
              </a:spcAft>
              <a:buSzPts val="1000"/>
              <a:buFont typeface="Symbol" pitchFamily="2" charset="2"/>
              <a:buChar char=""/>
              <a:tabLst>
                <a:tab pos="457200" algn="l"/>
              </a:tabLst>
            </a:pPr>
            <a:r>
              <a:rPr lang="en-US" sz="1600" b="1" kern="100" dirty="0">
                <a:solidFill>
                  <a:schemeClr val="accent1"/>
                </a:solidFill>
                <a:effectLst/>
                <a:latin typeface="Aptos" panose="020B0004020202020204" pitchFamily="34" charset="0"/>
                <a:ea typeface="Aptos" panose="020B0004020202020204" pitchFamily="34" charset="0"/>
                <a:cs typeface="Times New Roman" panose="02020603050405020304" pitchFamily="18" charset="0"/>
              </a:rPr>
              <a:t>New York State Tuition Assistance Program (TAP)</a:t>
            </a:r>
            <a:r>
              <a:rPr lang="en-US" sz="1600" kern="100" dirty="0">
                <a:solidFill>
                  <a:schemeClr val="accent1"/>
                </a:solidFill>
                <a:effectLst/>
                <a:latin typeface="Aptos" panose="020B0004020202020204" pitchFamily="34" charset="0"/>
                <a:ea typeface="Aptos" panose="020B0004020202020204" pitchFamily="34" charset="0"/>
                <a:cs typeface="Times New Roman" panose="02020603050405020304" pitchFamily="18" charset="0"/>
              </a:rPr>
              <a:t>: Some undocumented students may qualify for state financial aid through programs like TAP.</a:t>
            </a:r>
          </a:p>
          <a:p>
            <a:pPr marL="742950" marR="0" lvl="1" indent="-285750">
              <a:lnSpc>
                <a:spcPct val="90000"/>
              </a:lnSpc>
              <a:spcBef>
                <a:spcPts val="0"/>
              </a:spcBef>
              <a:spcAft>
                <a:spcPts val="600"/>
              </a:spcAft>
              <a:buSzPts val="1000"/>
              <a:buFont typeface="Courier New" panose="02070309020205020404" pitchFamily="49" charset="0"/>
              <a:buChar char="o"/>
              <a:tabLst>
                <a:tab pos="914400" algn="l"/>
              </a:tabLst>
            </a:pPr>
            <a:r>
              <a:rPr lang="en-US" sz="1600" kern="100" dirty="0">
                <a:solidFill>
                  <a:schemeClr val="accent1"/>
                </a:solidFill>
                <a:effectLst/>
                <a:latin typeface="Aptos" panose="020B0004020202020204" pitchFamily="34" charset="0"/>
                <a:ea typeface="Aptos" panose="020B0004020202020204" pitchFamily="34" charset="0"/>
                <a:cs typeface="Times New Roman" panose="02020603050405020304" pitchFamily="18" charset="0"/>
              </a:rPr>
              <a:t>Website: NYS TAP</a:t>
            </a:r>
          </a:p>
          <a:p>
            <a:pPr>
              <a:lnSpc>
                <a:spcPct val="90000"/>
              </a:lnSpc>
              <a:spcAft>
                <a:spcPts val="600"/>
              </a:spcAft>
            </a:pPr>
            <a:endParaRPr lang="en-US" sz="1600" dirty="0"/>
          </a:p>
        </p:txBody>
      </p:sp>
      <p:sp>
        <p:nvSpPr>
          <p:cNvPr id="6" name="TextBox 5">
            <a:extLst>
              <a:ext uri="{FF2B5EF4-FFF2-40B4-BE49-F238E27FC236}">
                <a16:creationId xmlns:a16="http://schemas.microsoft.com/office/drawing/2014/main" id="{0D7046A8-BF20-6F5F-D2A5-9E46B84BD2BE}"/>
              </a:ext>
            </a:extLst>
          </p:cNvPr>
          <p:cNvSpPr txBox="1"/>
          <p:nvPr/>
        </p:nvSpPr>
        <p:spPr>
          <a:xfrm>
            <a:off x="7362601"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commons.wikimedia.org/wiki/File:Dollar_symbol.jp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4461646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avel and a gavel on a legal document&#10;&#10;Description automatically generated">
            <a:extLst>
              <a:ext uri="{FF2B5EF4-FFF2-40B4-BE49-F238E27FC236}">
                <a16:creationId xmlns:a16="http://schemas.microsoft.com/office/drawing/2014/main" id="{57813AC9-3A04-D5DE-7BF3-7C9D3F13595A}"/>
              </a:ext>
            </a:extLst>
          </p:cNvPr>
          <p:cNvPicPr>
            <a:picLocks noChangeAspect="1"/>
          </p:cNvPicPr>
          <p:nvPr/>
        </p:nvPicPr>
        <p:blipFill>
          <a:blip r:embed="rId2">
            <a:alphaModFix amt="6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7076" b="10567"/>
          <a:stretch/>
        </p:blipFill>
        <p:spPr>
          <a:xfrm>
            <a:off x="180975" y="182880"/>
            <a:ext cx="11823637" cy="6499784"/>
          </a:xfrm>
          <a:prstGeom prst="rect">
            <a:avLst/>
          </a:prstGeom>
        </p:spPr>
      </p:pic>
      <p:sp>
        <p:nvSpPr>
          <p:cNvPr id="2" name="Title 1">
            <a:extLst>
              <a:ext uri="{FF2B5EF4-FFF2-40B4-BE49-F238E27FC236}">
                <a16:creationId xmlns:a16="http://schemas.microsoft.com/office/drawing/2014/main" id="{1228C08B-EDF3-0B9C-5933-8DB8B847523B}"/>
              </a:ext>
            </a:extLst>
          </p:cNvPr>
          <p:cNvSpPr>
            <a:spLocks noGrp="1"/>
          </p:cNvSpPr>
          <p:nvPr>
            <p:ph type="title"/>
          </p:nvPr>
        </p:nvSpPr>
        <p:spPr>
          <a:xfrm>
            <a:off x="838200" y="525195"/>
            <a:ext cx="10165218" cy="694005"/>
          </a:xfrm>
        </p:spPr>
        <p:txBody>
          <a:bodyPr anchor="b">
            <a:normAutofit/>
          </a:bodyPr>
          <a:lstStyle/>
          <a:p>
            <a:r>
              <a:rPr lang="en-US" sz="4000" dirty="0">
                <a:solidFill>
                  <a:srgbClr val="FFFFFF"/>
                </a:solidFill>
              </a:rPr>
              <a:t>LEGAL RESOURCES</a:t>
            </a:r>
          </a:p>
        </p:txBody>
      </p:sp>
      <p:sp>
        <p:nvSpPr>
          <p:cNvPr id="3" name="Text Placeholder 2">
            <a:extLst>
              <a:ext uri="{FF2B5EF4-FFF2-40B4-BE49-F238E27FC236}">
                <a16:creationId xmlns:a16="http://schemas.microsoft.com/office/drawing/2014/main" id="{38C48612-1759-5AEC-EFD0-9013CACABA50}"/>
              </a:ext>
            </a:extLst>
          </p:cNvPr>
          <p:cNvSpPr>
            <a:spLocks noGrp="1"/>
          </p:cNvSpPr>
          <p:nvPr>
            <p:ph type="body" idx="1"/>
          </p:nvPr>
        </p:nvSpPr>
        <p:spPr>
          <a:xfrm>
            <a:off x="838200" y="1676400"/>
            <a:ext cx="10165218" cy="4438358"/>
          </a:xfrm>
        </p:spPr>
        <p:txBody>
          <a:bodyPr>
            <a:normAutofit/>
          </a:bodyPr>
          <a:lstStyle/>
          <a:p>
            <a:pPr>
              <a:lnSpc>
                <a:spcPct val="90000"/>
              </a:lnSpc>
              <a:spcAft>
                <a:spcPts val="600"/>
              </a:spcAft>
            </a:pPr>
            <a:r>
              <a:rPr lang="en-US" sz="1600" b="1" dirty="0">
                <a:solidFill>
                  <a:srgbClr val="FFFFFF"/>
                </a:solidFill>
                <a:latin typeface="Arial" panose="020B0604020202020204" pitchFamily="34" charset="0"/>
                <a:cs typeface="Arial" panose="020B0604020202020204" pitchFamily="34" charset="0"/>
              </a:rPr>
              <a:t>Haitian Americans United for Progress (HAUP): </a:t>
            </a:r>
            <a:r>
              <a:rPr lang="en-US" sz="1600" dirty="0">
                <a:solidFill>
                  <a:srgbClr val="FFFFFF"/>
                </a:solidFill>
                <a:latin typeface="Arial" panose="020B0604020202020204" pitchFamily="34" charset="0"/>
                <a:cs typeface="Arial" panose="020B0604020202020204" pitchFamily="34" charset="0"/>
              </a:rPr>
              <a:t>Offers legal assistance, immigration help, and community support to Haitian immigrants, including undocumented individuals. (Located in Queens)</a:t>
            </a:r>
          </a:p>
          <a:p>
            <a:pPr>
              <a:lnSpc>
                <a:spcPct val="90000"/>
              </a:lnSpc>
              <a:spcAft>
                <a:spcPts val="600"/>
              </a:spcAft>
            </a:pPr>
            <a:r>
              <a:rPr lang="en-US" sz="1600" dirty="0">
                <a:solidFill>
                  <a:srgbClr val="FFFFFF"/>
                </a:solidFill>
                <a:latin typeface="Arial" panose="020B0604020202020204" pitchFamily="34" charset="0"/>
                <a:cs typeface="Arial" panose="020B0604020202020204" pitchFamily="34" charset="0"/>
              </a:rPr>
              <a:t>Website: https://www.haupinc.org/</a:t>
            </a:r>
          </a:p>
          <a:p>
            <a:pPr>
              <a:lnSpc>
                <a:spcPct val="90000"/>
              </a:lnSpc>
              <a:spcAft>
                <a:spcPts val="600"/>
              </a:spcAft>
            </a:pPr>
            <a:endParaRPr lang="en-US" sz="1600" dirty="0">
              <a:solidFill>
                <a:srgbClr val="FFFFFF"/>
              </a:solidFill>
              <a:latin typeface="Arial" panose="020B0604020202020204" pitchFamily="34" charset="0"/>
              <a:cs typeface="Arial" panose="020B0604020202020204" pitchFamily="34" charset="0"/>
            </a:endParaRPr>
          </a:p>
          <a:p>
            <a:pPr>
              <a:lnSpc>
                <a:spcPct val="90000"/>
              </a:lnSpc>
              <a:spcAft>
                <a:spcPts val="600"/>
              </a:spcAft>
            </a:pPr>
            <a:r>
              <a:rPr lang="en-US" sz="1600" b="1" dirty="0">
                <a:solidFill>
                  <a:srgbClr val="FFFFFF"/>
                </a:solidFill>
                <a:latin typeface="Arial" panose="020B0604020202020204" pitchFamily="34" charset="0"/>
                <a:cs typeface="Arial" panose="020B0604020202020204" pitchFamily="34" charset="0"/>
              </a:rPr>
              <a:t>The New York Legal Assistance Group (NYLAG): </a:t>
            </a:r>
            <a:r>
              <a:rPr lang="en-US" sz="1600" dirty="0">
                <a:solidFill>
                  <a:srgbClr val="FFFFFF"/>
                </a:solidFill>
                <a:latin typeface="Arial" panose="020B0604020202020204" pitchFamily="34" charset="0"/>
                <a:cs typeface="Arial" panose="020B0604020202020204" pitchFamily="34" charset="0"/>
              </a:rPr>
              <a:t>Provides free civil legal services to low-income individuals, including Haitian immigrants. NYLAG can help with immigration status, education, and other civil matters. (Located in Manhattan)</a:t>
            </a:r>
          </a:p>
          <a:p>
            <a:pPr>
              <a:lnSpc>
                <a:spcPct val="90000"/>
              </a:lnSpc>
              <a:spcAft>
                <a:spcPts val="600"/>
              </a:spcAft>
            </a:pPr>
            <a:r>
              <a:rPr lang="en-US" sz="1600" dirty="0">
                <a:solidFill>
                  <a:srgbClr val="FFFFFF"/>
                </a:solidFill>
                <a:latin typeface="Arial" panose="020B0604020202020204" pitchFamily="34" charset="0"/>
                <a:cs typeface="Arial" panose="020B0604020202020204" pitchFamily="34" charset="0"/>
              </a:rPr>
              <a:t>Website: </a:t>
            </a:r>
            <a:r>
              <a:rPr lang="en-US" sz="1600" dirty="0">
                <a:solidFill>
                  <a:srgbClr val="FFFFF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https://nylag.org/</a:t>
            </a:r>
            <a:endParaRPr lang="en-US" sz="1600" dirty="0">
              <a:solidFill>
                <a:srgbClr val="FFFFFF"/>
              </a:solidFill>
              <a:latin typeface="Arial" panose="020B0604020202020204" pitchFamily="34" charset="0"/>
              <a:cs typeface="Arial" panose="020B0604020202020204" pitchFamily="34" charset="0"/>
            </a:endParaRPr>
          </a:p>
          <a:p>
            <a:pPr>
              <a:lnSpc>
                <a:spcPct val="90000"/>
              </a:lnSpc>
              <a:spcAft>
                <a:spcPts val="600"/>
              </a:spcAft>
            </a:pPr>
            <a:endParaRPr lang="en-US" sz="1600" dirty="0">
              <a:solidFill>
                <a:srgbClr val="FFFFFF"/>
              </a:solidFill>
              <a:latin typeface="Arial" panose="020B0604020202020204" pitchFamily="34" charset="0"/>
              <a:cs typeface="Arial" panose="020B0604020202020204" pitchFamily="34" charset="0"/>
            </a:endParaRPr>
          </a:p>
          <a:p>
            <a:pPr marR="0" lvl="0">
              <a:lnSpc>
                <a:spcPct val="90000"/>
              </a:lnSpc>
              <a:spcBef>
                <a:spcPts val="0"/>
              </a:spcBef>
              <a:spcAft>
                <a:spcPts val="600"/>
              </a:spcAft>
              <a:buSzPts val="1000"/>
              <a:tabLst>
                <a:tab pos="457200" algn="l"/>
              </a:tabLst>
            </a:pPr>
            <a:r>
              <a:rPr lang="en-US" sz="1600" b="1" kern="100" dirty="0">
                <a:solidFill>
                  <a:srgbClr val="FFFFFF"/>
                </a:solidFill>
                <a:effectLst/>
                <a:latin typeface="Arial" panose="020B0604020202020204" pitchFamily="34" charset="0"/>
                <a:ea typeface="Aptos" panose="020B0004020202020204" pitchFamily="34" charset="0"/>
                <a:cs typeface="Arial" panose="020B0604020202020204" pitchFamily="34" charset="0"/>
              </a:rPr>
              <a:t>The Legal Aid Society of NYC</a:t>
            </a:r>
            <a:r>
              <a:rPr lang="en-US" sz="1600" kern="100" dirty="0">
                <a:solidFill>
                  <a:srgbClr val="FFFFFF"/>
                </a:solidFill>
                <a:effectLst/>
                <a:latin typeface="Arial" panose="020B0604020202020204" pitchFamily="34" charset="0"/>
                <a:ea typeface="Aptos" panose="020B0004020202020204" pitchFamily="34" charset="0"/>
                <a:cs typeface="Arial" panose="020B0604020202020204" pitchFamily="34" charset="0"/>
              </a:rPr>
              <a:t>: Provides legal support for immigrants, including asylum, DACA, and TPS (Temporary Protected Status) applications. (Located in Manhattan)</a:t>
            </a:r>
          </a:p>
          <a:p>
            <a:pPr marR="0" lvl="0">
              <a:lnSpc>
                <a:spcPct val="90000"/>
              </a:lnSpc>
              <a:spcBef>
                <a:spcPts val="0"/>
              </a:spcBef>
              <a:spcAft>
                <a:spcPts val="600"/>
              </a:spcAft>
              <a:buSzPts val="1000"/>
              <a:tabLst>
                <a:tab pos="457200" algn="l"/>
              </a:tabLst>
            </a:pPr>
            <a:r>
              <a:rPr lang="en-US" sz="1600" kern="100" dirty="0">
                <a:solidFill>
                  <a:srgbClr val="FFFFFF"/>
                </a:solidFill>
                <a:effectLst/>
                <a:latin typeface="Arial" panose="020B0604020202020204" pitchFamily="34" charset="0"/>
                <a:ea typeface="Aptos" panose="020B0004020202020204" pitchFamily="34" charset="0"/>
                <a:cs typeface="Arial" panose="020B0604020202020204" pitchFamily="34" charset="0"/>
              </a:rPr>
              <a:t>Website: </a:t>
            </a:r>
            <a:r>
              <a:rPr lang="en-US" sz="1600" u="sng" kern="100" dirty="0">
                <a:solidFill>
                  <a:srgbClr val="FFFFFF"/>
                </a:solidFill>
                <a:effectLst/>
                <a:latin typeface="Arial" panose="020B0604020202020204" pitchFamily="34" charset="0"/>
                <a:ea typeface="Aptos" panose="020B00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Legal https://www.legalaidnyc.org/ NYC</a:t>
            </a:r>
            <a:endParaRPr lang="en-US" sz="1600" u="sng" kern="100" dirty="0">
              <a:solidFill>
                <a:srgbClr val="FFFFFF"/>
              </a:solidFill>
              <a:effectLst/>
              <a:latin typeface="Arial" panose="020B0604020202020204" pitchFamily="34" charset="0"/>
              <a:ea typeface="Aptos" panose="020B0004020202020204" pitchFamily="34" charset="0"/>
              <a:cs typeface="Arial" panose="020B0604020202020204" pitchFamily="34" charset="0"/>
            </a:endParaRPr>
          </a:p>
          <a:p>
            <a:pPr marL="457200" marR="0" lvl="1">
              <a:lnSpc>
                <a:spcPct val="90000"/>
              </a:lnSpc>
              <a:spcBef>
                <a:spcPts val="0"/>
              </a:spcBef>
              <a:spcAft>
                <a:spcPts val="600"/>
              </a:spcAft>
              <a:buSzPts val="1000"/>
              <a:tabLst>
                <a:tab pos="914400" algn="l"/>
              </a:tabLst>
            </a:pPr>
            <a:endParaRPr lang="en-US" sz="1600" kern="100" dirty="0">
              <a:solidFill>
                <a:srgbClr val="FFFFFF"/>
              </a:solidFill>
              <a:effectLst/>
              <a:latin typeface="Arial" panose="020B0604020202020204" pitchFamily="34" charset="0"/>
              <a:ea typeface="Aptos" panose="020B0004020202020204" pitchFamily="34" charset="0"/>
              <a:cs typeface="Arial" panose="020B0604020202020204" pitchFamily="34" charset="0"/>
            </a:endParaRPr>
          </a:p>
          <a:p>
            <a:pPr marR="0" lvl="0">
              <a:lnSpc>
                <a:spcPct val="90000"/>
              </a:lnSpc>
              <a:spcBef>
                <a:spcPts val="0"/>
              </a:spcBef>
              <a:spcAft>
                <a:spcPts val="600"/>
              </a:spcAft>
              <a:buSzPts val="1000"/>
              <a:tabLst>
                <a:tab pos="457200" algn="l"/>
              </a:tabLst>
            </a:pPr>
            <a:r>
              <a:rPr lang="en-US" sz="1600" b="1" kern="100" dirty="0">
                <a:solidFill>
                  <a:srgbClr val="FFFFFF"/>
                </a:solidFill>
                <a:effectLst/>
                <a:latin typeface="Arial" panose="020B0604020202020204" pitchFamily="34" charset="0"/>
                <a:ea typeface="Aptos" panose="020B0004020202020204" pitchFamily="34" charset="0"/>
                <a:cs typeface="Arial" panose="020B0604020202020204" pitchFamily="34" charset="0"/>
              </a:rPr>
              <a:t>Catholic Charities Community Services</a:t>
            </a:r>
            <a:r>
              <a:rPr lang="en-US" sz="1600" kern="100" dirty="0">
                <a:solidFill>
                  <a:srgbClr val="FFFFFF"/>
                </a:solidFill>
                <a:effectLst/>
                <a:latin typeface="Arial" panose="020B0604020202020204" pitchFamily="34" charset="0"/>
                <a:ea typeface="Aptos" panose="020B0004020202020204" pitchFamily="34" charset="0"/>
                <a:cs typeface="Arial" panose="020B0604020202020204" pitchFamily="34" charset="0"/>
              </a:rPr>
              <a:t>: Provides emergency assistance, legal support, and immigrant services for Haitian families in NYC. (Located in Manhattan)</a:t>
            </a:r>
          </a:p>
          <a:p>
            <a:pPr>
              <a:lnSpc>
                <a:spcPct val="90000"/>
              </a:lnSpc>
              <a:spcAft>
                <a:spcPts val="600"/>
              </a:spcAft>
            </a:pPr>
            <a:r>
              <a:rPr lang="en-US" sz="1600" dirty="0">
                <a:solidFill>
                  <a:srgbClr val="FFFFFF"/>
                </a:solidFill>
                <a:effectLst/>
                <a:latin typeface="Arial" panose="020B0604020202020204" pitchFamily="34" charset="0"/>
                <a:ea typeface="Aptos" panose="020B0004020202020204" pitchFamily="34" charset="0"/>
                <a:cs typeface="Arial" panose="020B0604020202020204" pitchFamily="34" charset="0"/>
              </a:rPr>
              <a:t> Website: </a:t>
            </a:r>
            <a:r>
              <a:rPr lang="en-US" sz="1600" u="sng" dirty="0">
                <a:solidFill>
                  <a:srgbClr val="FFFFFF"/>
                </a:solidFill>
                <a:effectLst/>
                <a:latin typeface="Arial" panose="020B0604020202020204" pitchFamily="34" charset="0"/>
                <a:ea typeface="Aptos" panose="020B00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https://catholiccharitiesny.org/</a:t>
            </a:r>
            <a:r>
              <a:rPr lang="en-US" sz="1600" dirty="0">
                <a:solidFill>
                  <a:srgbClr val="FFFFFF"/>
                </a:solidFill>
                <a:effectLst/>
                <a:latin typeface="Arial" panose="020B0604020202020204" pitchFamily="34" charset="0"/>
                <a:cs typeface="Arial" panose="020B0604020202020204" pitchFamily="34" charset="0"/>
              </a:rPr>
              <a:t> </a:t>
            </a:r>
            <a:endParaRPr lang="en-US" sz="1600" dirty="0">
              <a:solidFill>
                <a:srgbClr val="FFFFFF"/>
              </a:solidFill>
              <a:latin typeface="Arial" panose="020B0604020202020204" pitchFamily="34" charset="0"/>
              <a:cs typeface="Arial" panose="020B0604020202020204" pitchFamily="34" charset="0"/>
            </a:endParaRPr>
          </a:p>
          <a:p>
            <a:pPr>
              <a:lnSpc>
                <a:spcPct val="90000"/>
              </a:lnSpc>
              <a:spcAft>
                <a:spcPts val="600"/>
              </a:spcAft>
            </a:pPr>
            <a:endParaRPr lang="en-US" sz="800" dirty="0">
              <a:solidFill>
                <a:srgbClr val="FFFFFF"/>
              </a:solidFill>
            </a:endParaRPr>
          </a:p>
          <a:p>
            <a:pPr>
              <a:lnSpc>
                <a:spcPct val="90000"/>
              </a:lnSpc>
              <a:spcAft>
                <a:spcPts val="600"/>
              </a:spcAft>
            </a:pPr>
            <a:endParaRPr lang="en-US" sz="800" dirty="0">
              <a:solidFill>
                <a:srgbClr val="FFFFFF"/>
              </a:solidFill>
            </a:endParaRPr>
          </a:p>
        </p:txBody>
      </p:sp>
      <p:sp>
        <p:nvSpPr>
          <p:cNvPr id="6" name="TextBox 5">
            <a:extLst>
              <a:ext uri="{FF2B5EF4-FFF2-40B4-BE49-F238E27FC236}">
                <a16:creationId xmlns:a16="http://schemas.microsoft.com/office/drawing/2014/main" id="{D601C6FA-7E5C-3B34-E417-6CF61720EE76}"/>
              </a:ext>
            </a:extLst>
          </p:cNvPr>
          <p:cNvSpPr txBox="1"/>
          <p:nvPr/>
        </p:nvSpPr>
        <p:spPr>
          <a:xfrm>
            <a:off x="9697570" y="6482609"/>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pix4free.org/photo/4637/legal-rights.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41862413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34CB7-1D48-E0A8-2F73-590BA0801994}"/>
              </a:ext>
            </a:extLst>
          </p:cNvPr>
          <p:cNvSpPr>
            <a:spLocks noGrp="1"/>
          </p:cNvSpPr>
          <p:nvPr>
            <p:ph type="title"/>
          </p:nvPr>
        </p:nvSpPr>
        <p:spPr>
          <a:xfrm>
            <a:off x="7720781" y="1320127"/>
            <a:ext cx="3633019" cy="3049920"/>
          </a:xfrm>
        </p:spPr>
        <p:txBody>
          <a:bodyPr vert="horz" lIns="91440" tIns="45720" rIns="91440" bIns="45720" rtlCol="0" anchor="t">
            <a:normAutofit/>
          </a:bodyPr>
          <a:lstStyle/>
          <a:p>
            <a:pPr algn="l" rtl="0">
              <a:lnSpc>
                <a:spcPct val="90000"/>
              </a:lnSpc>
              <a:spcBef>
                <a:spcPct val="0"/>
              </a:spcBef>
            </a:pPr>
            <a:r>
              <a:rPr lang="en-US" sz="3600" kern="1200">
                <a:solidFill>
                  <a:schemeClr val="tx1"/>
                </a:solidFill>
                <a:latin typeface="+mj-lt"/>
                <a:ea typeface="+mj-ea"/>
                <a:cs typeface="+mj-cs"/>
              </a:rPr>
              <a:t>THANK YOU!</a:t>
            </a:r>
          </a:p>
        </p:txBody>
      </p:sp>
      <p:pic>
        <p:nvPicPr>
          <p:cNvPr id="7" name="Picture 6">
            <a:extLst>
              <a:ext uri="{FF2B5EF4-FFF2-40B4-BE49-F238E27FC236}">
                <a16:creationId xmlns:a16="http://schemas.microsoft.com/office/drawing/2014/main" id="{E08BADEB-2EE3-7E30-8001-61BF47DA509A}"/>
              </a:ext>
            </a:extLst>
          </p:cNvPr>
          <p:cNvPicPr>
            <a:picLocks noChangeAspect="1"/>
          </p:cNvPicPr>
          <p:nvPr/>
        </p:nvPicPr>
        <p:blipFill>
          <a:blip r:embed="rId2"/>
          <a:stretch>
            <a:fillRect/>
          </a:stretch>
        </p:blipFill>
        <p:spPr>
          <a:xfrm>
            <a:off x="1069842" y="755166"/>
            <a:ext cx="5824872" cy="5176044"/>
          </a:xfrm>
          <a:prstGeom prst="rect">
            <a:avLst/>
          </a:prstGeom>
        </p:spPr>
      </p:pic>
      <p:grpSp>
        <p:nvGrpSpPr>
          <p:cNvPr id="21" name="Group 20">
            <a:extLst>
              <a:ext uri="{FF2B5EF4-FFF2-40B4-BE49-F238E27FC236}">
                <a16:creationId xmlns:a16="http://schemas.microsoft.com/office/drawing/2014/main" id="{7E0FE442-FDE7-03A0-48D0-17C4325DB2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22" name="Rectangle 21">
              <a:extLst>
                <a:ext uri="{FF2B5EF4-FFF2-40B4-BE49-F238E27FC236}">
                  <a16:creationId xmlns:a16="http://schemas.microsoft.com/office/drawing/2014/main" id="{45A187A5-6081-1B66-F1E9-CB90253CCB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122D013-AC81-41D9-9EAC-40AF2594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Placeholder 2">
            <a:extLst>
              <a:ext uri="{FF2B5EF4-FFF2-40B4-BE49-F238E27FC236}">
                <a16:creationId xmlns:a16="http://schemas.microsoft.com/office/drawing/2014/main" id="{075C474E-6F79-6942-AC9A-366D517EF96E}"/>
              </a:ext>
            </a:extLst>
          </p:cNvPr>
          <p:cNvSpPr>
            <a:spLocks noGrp="1"/>
          </p:cNvSpPr>
          <p:nvPr>
            <p:ph type="body" idx="1"/>
          </p:nvPr>
        </p:nvSpPr>
        <p:spPr>
          <a:xfrm>
            <a:off x="755484" y="2459116"/>
            <a:ext cx="3702579" cy="3524823"/>
          </a:xfrm>
        </p:spPr>
        <p:txBody>
          <a:bodyPr>
            <a:normAutofit/>
          </a:bodyPr>
          <a:lstStyle/>
          <a:p>
            <a:endParaRPr lang="en-US" sz="2000" dirty="0">
              <a:solidFill>
                <a:srgbClr val="FFFFFF"/>
              </a:solidFill>
            </a:endParaRPr>
          </a:p>
        </p:txBody>
      </p:sp>
    </p:spTree>
    <p:extLst>
      <p:ext uri="{BB962C8B-B14F-4D97-AF65-F5344CB8AC3E}">
        <p14:creationId xmlns:p14="http://schemas.microsoft.com/office/powerpoint/2010/main" val="37140826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3D6E8C"/>
          </a:solidFill>
        </p:spPr>
        <p:txBody>
          <a:bodyPr wrap="square" lIns="0" tIns="0" rIns="0" bIns="0" rtlCol="0"/>
          <a:lstStyle/>
          <a:p>
            <a:endParaRPr/>
          </a:p>
        </p:txBody>
      </p:sp>
      <p:sp>
        <p:nvSpPr>
          <p:cNvPr id="3" name="object 3"/>
          <p:cNvSpPr/>
          <p:nvPr/>
        </p:nvSpPr>
        <p:spPr>
          <a:xfrm>
            <a:off x="228600" y="6350"/>
            <a:ext cx="12192000" cy="6858000"/>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713231" y="739140"/>
            <a:ext cx="10768965" cy="5392420"/>
          </a:xfrm>
          <a:custGeom>
            <a:avLst/>
            <a:gdLst/>
            <a:ahLst/>
            <a:cxnLst/>
            <a:rect l="l" t="t" r="r" b="b"/>
            <a:pathLst>
              <a:path w="10768965" h="5392420">
                <a:moveTo>
                  <a:pt x="0" y="0"/>
                </a:moveTo>
                <a:lnTo>
                  <a:pt x="10768584" y="0"/>
                </a:lnTo>
                <a:lnTo>
                  <a:pt x="10768584" y="5391912"/>
                </a:lnTo>
                <a:lnTo>
                  <a:pt x="0" y="5391912"/>
                </a:lnTo>
                <a:lnTo>
                  <a:pt x="0" y="0"/>
                </a:lnTo>
                <a:close/>
              </a:path>
            </a:pathLst>
          </a:custGeom>
          <a:solidFill>
            <a:srgbClr val="DFE3E5"/>
          </a:solidFill>
        </p:spPr>
        <p:txBody>
          <a:bodyPr wrap="square" lIns="0" tIns="0" rIns="0" bIns="0" rtlCol="0"/>
          <a:lstStyle/>
          <a:p>
            <a:endParaRPr/>
          </a:p>
        </p:txBody>
      </p:sp>
      <p:sp>
        <p:nvSpPr>
          <p:cNvPr id="5" name="object 5"/>
          <p:cNvSpPr/>
          <p:nvPr/>
        </p:nvSpPr>
        <p:spPr>
          <a:xfrm>
            <a:off x="713231" y="739140"/>
            <a:ext cx="10768965" cy="5392420"/>
          </a:xfrm>
          <a:custGeom>
            <a:avLst/>
            <a:gdLst/>
            <a:ahLst/>
            <a:cxnLst/>
            <a:rect l="l" t="t" r="r" b="b"/>
            <a:pathLst>
              <a:path w="10768965" h="5392420">
                <a:moveTo>
                  <a:pt x="0" y="0"/>
                </a:moveTo>
                <a:lnTo>
                  <a:pt x="10768584" y="0"/>
                </a:lnTo>
                <a:lnTo>
                  <a:pt x="10768584" y="5391912"/>
                </a:lnTo>
                <a:lnTo>
                  <a:pt x="0" y="5391912"/>
                </a:lnTo>
                <a:lnTo>
                  <a:pt x="0" y="0"/>
                </a:lnTo>
                <a:close/>
              </a:path>
            </a:pathLst>
          </a:custGeom>
          <a:ln w="15875">
            <a:solidFill>
              <a:srgbClr val="117EA7"/>
            </a:solidFill>
          </a:ln>
        </p:spPr>
        <p:txBody>
          <a:bodyPr wrap="square" lIns="0" tIns="0" rIns="0" bIns="0" rtlCol="0"/>
          <a:lstStyle/>
          <a:p>
            <a:endParaRPr/>
          </a:p>
        </p:txBody>
      </p:sp>
      <p:sp>
        <p:nvSpPr>
          <p:cNvPr id="6" name="object 6"/>
          <p:cNvSpPr txBox="1">
            <a:spLocks noGrp="1"/>
          </p:cNvSpPr>
          <p:nvPr>
            <p:ph type="title"/>
          </p:nvPr>
        </p:nvSpPr>
        <p:spPr>
          <a:xfrm>
            <a:off x="1069339" y="2806482"/>
            <a:ext cx="2279650" cy="801370"/>
          </a:xfrm>
          <a:prstGeom prst="rect">
            <a:avLst/>
          </a:prstGeom>
        </p:spPr>
        <p:txBody>
          <a:bodyPr vert="horz" wrap="square" lIns="0" tIns="0" rIns="0" bIns="0" rtlCol="0">
            <a:spAutoFit/>
          </a:bodyPr>
          <a:lstStyle/>
          <a:p>
            <a:pPr marL="12700">
              <a:lnSpc>
                <a:spcPct val="100000"/>
              </a:lnSpc>
            </a:pPr>
            <a:r>
              <a:rPr sz="5000" spc="75" dirty="0">
                <a:solidFill>
                  <a:srgbClr val="335B74"/>
                </a:solidFill>
                <a:latin typeface="Tw Cen MT Condensed"/>
                <a:cs typeface="Tw Cen MT Condensed"/>
              </a:rPr>
              <a:t>THANK</a:t>
            </a:r>
            <a:r>
              <a:rPr sz="5000" spc="125" dirty="0">
                <a:solidFill>
                  <a:srgbClr val="335B74"/>
                </a:solidFill>
                <a:latin typeface="Tw Cen MT Condensed"/>
                <a:cs typeface="Tw Cen MT Condensed"/>
              </a:rPr>
              <a:t> </a:t>
            </a:r>
            <a:r>
              <a:rPr sz="5000" spc="20" dirty="0">
                <a:solidFill>
                  <a:srgbClr val="335B74"/>
                </a:solidFill>
                <a:latin typeface="Tw Cen MT Condensed"/>
                <a:cs typeface="Tw Cen MT Condensed"/>
              </a:rPr>
              <a:t>YOU</a:t>
            </a:r>
            <a:endParaRPr sz="5000">
              <a:latin typeface="Tw Cen MT Condensed"/>
              <a:cs typeface="Tw Cen MT Condensed"/>
            </a:endParaRPr>
          </a:p>
        </p:txBody>
      </p:sp>
      <p:sp>
        <p:nvSpPr>
          <p:cNvPr id="7" name="object 7"/>
          <p:cNvSpPr/>
          <p:nvPr/>
        </p:nvSpPr>
        <p:spPr>
          <a:xfrm>
            <a:off x="6077711" y="1066800"/>
            <a:ext cx="2404871" cy="2259114"/>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8592311" y="1066800"/>
            <a:ext cx="2404134" cy="2261615"/>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6077711" y="3444240"/>
            <a:ext cx="2404871" cy="2259825"/>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8592311" y="3444240"/>
            <a:ext cx="2404134" cy="2261615"/>
          </a:xfrm>
          <a:prstGeom prst="rect">
            <a:avLst/>
          </a:prstGeom>
          <a:blipFill>
            <a:blip r:embed="rId7"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365405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00000"/>
          </a:solidFill>
        </p:spPr>
        <p:txBody>
          <a:bodyPr wrap="square" lIns="0" tIns="0" rIns="0" bIns="0" rtlCol="0"/>
          <a:lstStyle/>
          <a:p>
            <a:endParaRPr/>
          </a:p>
        </p:txBody>
      </p:sp>
      <p:sp>
        <p:nvSpPr>
          <p:cNvPr id="3" name="object 3"/>
          <p:cNvSpPr/>
          <p:nvPr/>
        </p:nvSpPr>
        <p:spPr>
          <a:xfrm>
            <a:off x="0" y="0"/>
            <a:ext cx="1536191" cy="14478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0820400" y="3145535"/>
            <a:ext cx="1371599" cy="254812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62762" y="826769"/>
            <a:ext cx="0" cy="914400"/>
          </a:xfrm>
          <a:custGeom>
            <a:avLst/>
            <a:gdLst/>
            <a:ahLst/>
            <a:cxnLst/>
            <a:rect l="l" t="t" r="r" b="b"/>
            <a:pathLst>
              <a:path h="914400">
                <a:moveTo>
                  <a:pt x="0" y="914400"/>
                </a:moveTo>
                <a:lnTo>
                  <a:pt x="0" y="0"/>
                </a:lnTo>
              </a:path>
            </a:pathLst>
          </a:custGeom>
          <a:ln w="19050">
            <a:solidFill>
              <a:srgbClr val="1CADE4"/>
            </a:solidFill>
          </a:ln>
        </p:spPr>
        <p:txBody>
          <a:bodyPr wrap="square" lIns="0" tIns="0" rIns="0" bIns="0" rtlCol="0"/>
          <a:lstStyle/>
          <a:p>
            <a:endParaRPr/>
          </a:p>
        </p:txBody>
      </p:sp>
      <p:sp>
        <p:nvSpPr>
          <p:cNvPr id="6" name="object 6"/>
          <p:cNvSpPr/>
          <p:nvPr/>
        </p:nvSpPr>
        <p:spPr>
          <a:xfrm>
            <a:off x="0" y="0"/>
            <a:ext cx="12191999" cy="6857999"/>
          </a:xfrm>
          <a:prstGeom prst="rect">
            <a:avLst/>
          </a:prstGeom>
          <a:blipFill>
            <a:blip r:embed="rId5"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1102867" y="744092"/>
            <a:ext cx="3774440" cy="914400"/>
          </a:xfrm>
          <a:prstGeom prst="rect">
            <a:avLst/>
          </a:prstGeom>
        </p:spPr>
        <p:txBody>
          <a:bodyPr vert="horz" wrap="square" lIns="0" tIns="0" rIns="0" bIns="0" rtlCol="0">
            <a:spAutoFit/>
          </a:bodyPr>
          <a:lstStyle/>
          <a:p>
            <a:pPr marL="12700">
              <a:lnSpc>
                <a:spcPct val="100000"/>
              </a:lnSpc>
            </a:pPr>
            <a:r>
              <a:rPr sz="6000" spc="-15" dirty="0">
                <a:solidFill>
                  <a:srgbClr val="FFFFFF"/>
                </a:solidFill>
                <a:latin typeface="Tw Cen MT Condensed"/>
                <a:cs typeface="Tw Cen MT Condensed"/>
              </a:rPr>
              <a:t>VALUE</a:t>
            </a:r>
            <a:r>
              <a:rPr lang="en-US" sz="6000" spc="-15" dirty="0">
                <a:solidFill>
                  <a:srgbClr val="FFFFFF"/>
                </a:solidFill>
                <a:latin typeface="Tw Cen MT Condensed"/>
                <a:cs typeface="Tw Cen MT Condensed"/>
              </a:rPr>
              <a:t> SYSTEMS</a:t>
            </a:r>
            <a:endParaRPr sz="6000" dirty="0">
              <a:latin typeface="Tw Cen MT Condensed"/>
              <a:cs typeface="Tw Cen MT Condensed"/>
            </a:endParaRPr>
          </a:p>
        </p:txBody>
      </p:sp>
      <p:sp>
        <p:nvSpPr>
          <p:cNvPr id="8" name="object 8"/>
          <p:cNvSpPr/>
          <p:nvPr/>
        </p:nvSpPr>
        <p:spPr>
          <a:xfrm>
            <a:off x="762762" y="826769"/>
            <a:ext cx="0" cy="914400"/>
          </a:xfrm>
          <a:custGeom>
            <a:avLst/>
            <a:gdLst/>
            <a:ahLst/>
            <a:cxnLst/>
            <a:rect l="l" t="t" r="r" b="b"/>
            <a:pathLst>
              <a:path h="914400">
                <a:moveTo>
                  <a:pt x="0" y="914400"/>
                </a:moveTo>
                <a:lnTo>
                  <a:pt x="0" y="0"/>
                </a:lnTo>
              </a:path>
            </a:pathLst>
          </a:custGeom>
          <a:ln w="19050">
            <a:solidFill>
              <a:srgbClr val="FFFFFF"/>
            </a:solidFill>
          </a:ln>
        </p:spPr>
        <p:txBody>
          <a:bodyPr wrap="square" lIns="0" tIns="0" rIns="0" bIns="0" rtlCol="0"/>
          <a:lstStyle/>
          <a:p>
            <a:endParaRPr/>
          </a:p>
        </p:txBody>
      </p:sp>
      <p:sp>
        <p:nvSpPr>
          <p:cNvPr id="9" name="object 9"/>
          <p:cNvSpPr txBox="1"/>
          <p:nvPr/>
        </p:nvSpPr>
        <p:spPr>
          <a:xfrm>
            <a:off x="1057147" y="1863218"/>
            <a:ext cx="9639935" cy="2734082"/>
          </a:xfrm>
          <a:prstGeom prst="rect">
            <a:avLst/>
          </a:prstGeom>
        </p:spPr>
        <p:txBody>
          <a:bodyPr vert="horz" wrap="square" lIns="0" tIns="0" rIns="0" bIns="0" rtlCol="0">
            <a:spAutoFit/>
          </a:bodyPr>
          <a:lstStyle/>
          <a:p>
            <a:pPr marL="234950" indent="-222250">
              <a:lnSpc>
                <a:spcPct val="100000"/>
              </a:lnSpc>
              <a:buClr>
                <a:srgbClr val="1CADE4"/>
              </a:buClr>
              <a:buFont typeface="Arial"/>
              <a:buChar char="•"/>
              <a:tabLst>
                <a:tab pos="235585" algn="l"/>
              </a:tabLst>
            </a:pPr>
            <a:r>
              <a:rPr sz="2600" dirty="0">
                <a:solidFill>
                  <a:srgbClr val="FFFFFF"/>
                </a:solidFill>
                <a:latin typeface="Tw Cen MT"/>
                <a:cs typeface="Tw Cen MT"/>
              </a:rPr>
              <a:t>Children hold adults in the highest</a:t>
            </a:r>
            <a:r>
              <a:rPr sz="2600" spc="-190" dirty="0">
                <a:solidFill>
                  <a:srgbClr val="FFFFFF"/>
                </a:solidFill>
                <a:latin typeface="Tw Cen MT"/>
                <a:cs typeface="Tw Cen MT"/>
              </a:rPr>
              <a:t> </a:t>
            </a:r>
            <a:r>
              <a:rPr sz="2600" spc="-10" dirty="0">
                <a:solidFill>
                  <a:srgbClr val="FFFFFF"/>
                </a:solidFill>
                <a:latin typeface="Tw Cen MT"/>
                <a:cs typeface="Tw Cen MT"/>
              </a:rPr>
              <a:t>regard.</a:t>
            </a:r>
            <a:endParaRPr sz="2600" dirty="0">
              <a:latin typeface="Tw Cen MT"/>
              <a:cs typeface="Tw Cen MT"/>
            </a:endParaRPr>
          </a:p>
          <a:p>
            <a:pPr>
              <a:lnSpc>
                <a:spcPct val="100000"/>
              </a:lnSpc>
              <a:spcBef>
                <a:spcPts val="20"/>
              </a:spcBef>
              <a:buClr>
                <a:srgbClr val="1CADE4"/>
              </a:buClr>
              <a:buFont typeface="Arial"/>
              <a:buChar char="•"/>
            </a:pPr>
            <a:endParaRPr sz="3500" dirty="0">
              <a:latin typeface="Times New Roman"/>
              <a:cs typeface="Times New Roman"/>
            </a:endParaRPr>
          </a:p>
          <a:p>
            <a:pPr marL="234950" marR="5080" indent="-222250">
              <a:lnSpc>
                <a:spcPts val="2810"/>
              </a:lnSpc>
              <a:buClr>
                <a:srgbClr val="1CADE4"/>
              </a:buClr>
              <a:buFont typeface="Arial"/>
              <a:buChar char="•"/>
              <a:tabLst>
                <a:tab pos="235585" algn="l"/>
              </a:tabLst>
            </a:pPr>
            <a:r>
              <a:rPr lang="en-US" sz="2600" spc="-5" dirty="0">
                <a:solidFill>
                  <a:srgbClr val="FFFFFF"/>
                </a:solidFill>
                <a:latin typeface="Tw Cen MT"/>
                <a:cs typeface="Tw Cen MT"/>
              </a:rPr>
              <a:t>Many immigrant populations </a:t>
            </a:r>
            <a:r>
              <a:rPr sz="2600" dirty="0">
                <a:solidFill>
                  <a:srgbClr val="FFFFFF"/>
                </a:solidFill>
                <a:latin typeface="Tw Cen MT"/>
                <a:cs typeface="Tw Cen MT"/>
              </a:rPr>
              <a:t>place a high </a:t>
            </a:r>
            <a:r>
              <a:rPr sz="2600" spc="-10" dirty="0">
                <a:solidFill>
                  <a:srgbClr val="FFFFFF"/>
                </a:solidFill>
                <a:latin typeface="Tw Cen MT"/>
                <a:cs typeface="Tw Cen MT"/>
              </a:rPr>
              <a:t>value </a:t>
            </a:r>
            <a:r>
              <a:rPr sz="2600" spc="5" dirty="0">
                <a:solidFill>
                  <a:srgbClr val="FFFFFF"/>
                </a:solidFill>
                <a:latin typeface="Tw Cen MT"/>
                <a:cs typeface="Tw Cen MT"/>
              </a:rPr>
              <a:t>on  </a:t>
            </a:r>
            <a:r>
              <a:rPr sz="2600" dirty="0">
                <a:solidFill>
                  <a:srgbClr val="FFFFFF"/>
                </a:solidFill>
                <a:latin typeface="Tw Cen MT"/>
                <a:cs typeface="Tw Cen MT"/>
              </a:rPr>
              <a:t>education as a </a:t>
            </a:r>
            <a:r>
              <a:rPr sz="2600" spc="-25" dirty="0">
                <a:solidFill>
                  <a:srgbClr val="FFFFFF"/>
                </a:solidFill>
                <a:latin typeface="Tw Cen MT"/>
                <a:cs typeface="Tw Cen MT"/>
              </a:rPr>
              <a:t>pathway </a:t>
            </a:r>
            <a:r>
              <a:rPr sz="2600" dirty="0">
                <a:solidFill>
                  <a:srgbClr val="FFFFFF"/>
                </a:solidFill>
                <a:latin typeface="Tw Cen MT"/>
                <a:cs typeface="Tw Cen MT"/>
              </a:rPr>
              <a:t>to </a:t>
            </a:r>
            <a:r>
              <a:rPr sz="2600" spc="-5" dirty="0">
                <a:solidFill>
                  <a:srgbClr val="FFFFFF"/>
                </a:solidFill>
                <a:latin typeface="Tw Cen MT"/>
                <a:cs typeface="Tw Cen MT"/>
              </a:rPr>
              <a:t>overcome </a:t>
            </a:r>
            <a:r>
              <a:rPr sz="2600" spc="-20" dirty="0">
                <a:solidFill>
                  <a:srgbClr val="FFFFFF"/>
                </a:solidFill>
                <a:latin typeface="Tw Cen MT"/>
                <a:cs typeface="Tw Cen MT"/>
              </a:rPr>
              <a:t>poverty. </a:t>
            </a:r>
            <a:endParaRPr lang="en-US" sz="2600" spc="-20" dirty="0">
              <a:solidFill>
                <a:srgbClr val="FFFFFF"/>
              </a:solidFill>
              <a:latin typeface="Tw Cen MT"/>
              <a:cs typeface="Tw Cen MT"/>
            </a:endParaRPr>
          </a:p>
          <a:p>
            <a:pPr marL="12700" marR="5080">
              <a:lnSpc>
                <a:spcPts val="2810"/>
              </a:lnSpc>
              <a:buClr>
                <a:srgbClr val="1CADE4"/>
              </a:buClr>
              <a:tabLst>
                <a:tab pos="235585" algn="l"/>
              </a:tabLst>
            </a:pPr>
            <a:endParaRPr sz="3450" dirty="0">
              <a:latin typeface="Times New Roman"/>
              <a:cs typeface="Times New Roman"/>
            </a:endParaRPr>
          </a:p>
          <a:p>
            <a:pPr marL="234950" marR="325755" indent="-222250">
              <a:lnSpc>
                <a:spcPts val="2810"/>
              </a:lnSpc>
              <a:buClr>
                <a:srgbClr val="1CADE4"/>
              </a:buClr>
              <a:buFont typeface="Arial"/>
              <a:buChar char="•"/>
              <a:tabLst>
                <a:tab pos="235585" algn="l"/>
              </a:tabLst>
            </a:pPr>
            <a:r>
              <a:rPr sz="2600" spc="-5" dirty="0">
                <a:solidFill>
                  <a:srgbClr val="FFFFFF"/>
                </a:solidFill>
                <a:latin typeface="Tw Cen MT"/>
                <a:cs typeface="Tw Cen MT"/>
              </a:rPr>
              <a:t>As </a:t>
            </a:r>
            <a:r>
              <a:rPr sz="2600" dirty="0">
                <a:solidFill>
                  <a:srgbClr val="FFFFFF"/>
                </a:solidFill>
                <a:latin typeface="Tw Cen MT"/>
                <a:cs typeface="Tw Cen MT"/>
              </a:rPr>
              <a:t>a </a:t>
            </a:r>
            <a:r>
              <a:rPr sz="2600" spc="-5" dirty="0">
                <a:solidFill>
                  <a:srgbClr val="FFFFFF"/>
                </a:solidFill>
                <a:latin typeface="Tw Cen MT"/>
                <a:cs typeface="Tw Cen MT"/>
              </a:rPr>
              <a:t>result, </a:t>
            </a:r>
            <a:r>
              <a:rPr sz="2600" spc="-20" dirty="0">
                <a:solidFill>
                  <a:srgbClr val="FFFFFF"/>
                </a:solidFill>
                <a:latin typeface="Tw Cen MT"/>
                <a:cs typeface="Tw Cen MT"/>
              </a:rPr>
              <a:t>many </a:t>
            </a:r>
            <a:r>
              <a:rPr sz="2600" spc="-15" dirty="0">
                <a:solidFill>
                  <a:srgbClr val="FFFFFF"/>
                </a:solidFill>
                <a:latin typeface="Tw Cen MT"/>
                <a:cs typeface="Tw Cen MT"/>
              </a:rPr>
              <a:t>young </a:t>
            </a:r>
            <a:r>
              <a:rPr sz="2600" dirty="0">
                <a:solidFill>
                  <a:srgbClr val="FFFFFF"/>
                </a:solidFill>
                <a:latin typeface="Tw Cen MT"/>
                <a:cs typeface="Tw Cen MT"/>
              </a:rPr>
              <a:t>individuals are hesitant to </a:t>
            </a:r>
            <a:r>
              <a:rPr sz="2600" spc="-15" dirty="0">
                <a:solidFill>
                  <a:srgbClr val="FFFFFF"/>
                </a:solidFill>
                <a:latin typeface="Tw Cen MT"/>
                <a:cs typeface="Tw Cen MT"/>
              </a:rPr>
              <a:t>engage </a:t>
            </a:r>
            <a:r>
              <a:rPr sz="2600" dirty="0">
                <a:solidFill>
                  <a:srgbClr val="FFFFFF"/>
                </a:solidFill>
                <a:latin typeface="Tw Cen MT"/>
                <a:cs typeface="Tw Cen MT"/>
              </a:rPr>
              <a:t>with</a:t>
            </a:r>
            <a:r>
              <a:rPr sz="2600" spc="-200" dirty="0">
                <a:solidFill>
                  <a:srgbClr val="FFFFFF"/>
                </a:solidFill>
                <a:latin typeface="Tw Cen MT"/>
                <a:cs typeface="Tw Cen MT"/>
              </a:rPr>
              <a:t> </a:t>
            </a:r>
            <a:r>
              <a:rPr sz="2600" spc="5" dirty="0">
                <a:solidFill>
                  <a:srgbClr val="FFFFFF"/>
                </a:solidFill>
                <a:latin typeface="Tw Cen MT"/>
                <a:cs typeface="Tw Cen MT"/>
              </a:rPr>
              <a:t>older  </a:t>
            </a:r>
            <a:r>
              <a:rPr sz="2600" spc="-10" dirty="0">
                <a:solidFill>
                  <a:srgbClr val="FFFFFF"/>
                </a:solidFill>
                <a:latin typeface="Tw Cen MT"/>
                <a:cs typeface="Tw Cen MT"/>
              </a:rPr>
              <a:t>generations </a:t>
            </a:r>
            <a:r>
              <a:rPr sz="2600" dirty="0">
                <a:solidFill>
                  <a:srgbClr val="FFFFFF"/>
                </a:solidFill>
                <a:latin typeface="Tw Cen MT"/>
                <a:cs typeface="Tw Cen MT"/>
              </a:rPr>
              <a:t>or their peers if </a:t>
            </a:r>
            <a:r>
              <a:rPr sz="2600" spc="-30" dirty="0">
                <a:solidFill>
                  <a:srgbClr val="FFFFFF"/>
                </a:solidFill>
                <a:latin typeface="Tw Cen MT"/>
                <a:cs typeface="Tw Cen MT"/>
              </a:rPr>
              <a:t>they </a:t>
            </a:r>
            <a:r>
              <a:rPr sz="2600" dirty="0">
                <a:solidFill>
                  <a:srgbClr val="FFFFFF"/>
                </a:solidFill>
                <a:latin typeface="Tw Cen MT"/>
                <a:cs typeface="Tw Cen MT"/>
              </a:rPr>
              <a:t>feel academically</a:t>
            </a:r>
            <a:r>
              <a:rPr sz="2600" spc="-40" dirty="0">
                <a:solidFill>
                  <a:srgbClr val="FFFFFF"/>
                </a:solidFill>
                <a:latin typeface="Tw Cen MT"/>
                <a:cs typeface="Tw Cen MT"/>
              </a:rPr>
              <a:t> </a:t>
            </a:r>
            <a:r>
              <a:rPr sz="2600" spc="-5" dirty="0">
                <a:solidFill>
                  <a:srgbClr val="FFFFFF"/>
                </a:solidFill>
                <a:latin typeface="Tw Cen MT"/>
                <a:cs typeface="Tw Cen MT"/>
              </a:rPr>
              <a:t>inadequate.</a:t>
            </a:r>
            <a:endParaRPr sz="2600" dirty="0">
              <a:latin typeface="Tw Cen MT"/>
              <a:cs typeface="Tw Cen MT"/>
            </a:endParaRPr>
          </a:p>
        </p:txBody>
      </p:sp>
      <p:sp>
        <p:nvSpPr>
          <p:cNvPr id="10" name="object 10"/>
          <p:cNvSpPr txBox="1"/>
          <p:nvPr/>
        </p:nvSpPr>
        <p:spPr>
          <a:xfrm>
            <a:off x="621663" y="6080951"/>
            <a:ext cx="10763250" cy="430530"/>
          </a:xfrm>
          <a:prstGeom prst="rect">
            <a:avLst/>
          </a:prstGeom>
        </p:spPr>
        <p:txBody>
          <a:bodyPr vert="horz" wrap="square" lIns="0" tIns="0" rIns="0" bIns="0" rtlCol="0">
            <a:spAutoFit/>
          </a:bodyPr>
          <a:lstStyle/>
          <a:p>
            <a:pPr marL="12700" marR="5080">
              <a:lnSpc>
                <a:spcPts val="1660"/>
              </a:lnSpc>
            </a:pPr>
            <a:r>
              <a:rPr sz="1400" b="1" dirty="0">
                <a:solidFill>
                  <a:srgbClr val="1CADE4"/>
                </a:solidFill>
                <a:latin typeface="Times New Roman"/>
                <a:cs typeface="Times New Roman"/>
              </a:rPr>
              <a:t>*Note</a:t>
            </a:r>
            <a:r>
              <a:rPr sz="1400" b="1" spc="-10" dirty="0">
                <a:solidFill>
                  <a:srgbClr val="1CADE4"/>
                </a:solidFill>
                <a:latin typeface="Times New Roman"/>
                <a:cs typeface="Times New Roman"/>
              </a:rPr>
              <a:t> </a:t>
            </a:r>
            <a:r>
              <a:rPr sz="1400" b="1" dirty="0">
                <a:solidFill>
                  <a:srgbClr val="1CADE4"/>
                </a:solidFill>
                <a:latin typeface="Times New Roman"/>
                <a:cs typeface="Times New Roman"/>
              </a:rPr>
              <a:t>that</a:t>
            </a:r>
            <a:r>
              <a:rPr sz="1400" b="1" spc="-25" dirty="0">
                <a:solidFill>
                  <a:srgbClr val="1CADE4"/>
                </a:solidFill>
                <a:latin typeface="Times New Roman"/>
                <a:cs typeface="Times New Roman"/>
              </a:rPr>
              <a:t> </a:t>
            </a:r>
            <a:r>
              <a:rPr sz="1400" b="1" dirty="0">
                <a:solidFill>
                  <a:srgbClr val="1CADE4"/>
                </a:solidFill>
                <a:latin typeface="Times New Roman"/>
                <a:cs typeface="Times New Roman"/>
              </a:rPr>
              <a:t>these</a:t>
            </a:r>
            <a:r>
              <a:rPr sz="1400" b="1" spc="-10" dirty="0">
                <a:solidFill>
                  <a:srgbClr val="1CADE4"/>
                </a:solidFill>
                <a:latin typeface="Times New Roman"/>
                <a:cs typeface="Times New Roman"/>
              </a:rPr>
              <a:t> </a:t>
            </a:r>
            <a:r>
              <a:rPr sz="1400" b="1" spc="-5" dirty="0">
                <a:solidFill>
                  <a:srgbClr val="1CADE4"/>
                </a:solidFill>
                <a:latin typeface="Times New Roman"/>
                <a:cs typeface="Times New Roman"/>
              </a:rPr>
              <a:t>are</a:t>
            </a:r>
            <a:r>
              <a:rPr sz="1400" b="1" dirty="0">
                <a:solidFill>
                  <a:srgbClr val="1CADE4"/>
                </a:solidFill>
                <a:latin typeface="Times New Roman"/>
                <a:cs typeface="Times New Roman"/>
              </a:rPr>
              <a:t> </a:t>
            </a:r>
            <a:r>
              <a:rPr sz="1400" b="1" spc="-5" dirty="0">
                <a:solidFill>
                  <a:srgbClr val="1CADE4"/>
                </a:solidFill>
                <a:latin typeface="Times New Roman"/>
                <a:cs typeface="Times New Roman"/>
              </a:rPr>
              <a:t>references </a:t>
            </a:r>
            <a:r>
              <a:rPr sz="1400" b="1" dirty="0">
                <a:solidFill>
                  <a:srgbClr val="1CADE4"/>
                </a:solidFill>
                <a:latin typeface="Times New Roman"/>
                <a:cs typeface="Times New Roman"/>
              </a:rPr>
              <a:t>to</a:t>
            </a:r>
            <a:r>
              <a:rPr sz="1400" b="1" spc="-5" dirty="0">
                <a:solidFill>
                  <a:srgbClr val="1CADE4"/>
                </a:solidFill>
                <a:latin typeface="Times New Roman"/>
                <a:cs typeface="Times New Roman"/>
              </a:rPr>
              <a:t> </a:t>
            </a:r>
            <a:r>
              <a:rPr sz="1400" b="1" dirty="0">
                <a:solidFill>
                  <a:srgbClr val="1CADE4"/>
                </a:solidFill>
                <a:latin typeface="Times New Roman"/>
                <a:cs typeface="Times New Roman"/>
              </a:rPr>
              <a:t>traditional</a:t>
            </a:r>
            <a:r>
              <a:rPr sz="1400" b="1" spc="-30" dirty="0">
                <a:solidFill>
                  <a:srgbClr val="1CADE4"/>
                </a:solidFill>
                <a:latin typeface="Times New Roman"/>
                <a:cs typeface="Times New Roman"/>
              </a:rPr>
              <a:t> </a:t>
            </a:r>
            <a:r>
              <a:rPr sz="1400" b="1" dirty="0">
                <a:solidFill>
                  <a:srgbClr val="1CADE4"/>
                </a:solidFill>
                <a:latin typeface="Times New Roman"/>
                <a:cs typeface="Times New Roman"/>
              </a:rPr>
              <a:t>values.</a:t>
            </a:r>
            <a:r>
              <a:rPr sz="1400" b="1" spc="-25" dirty="0">
                <a:solidFill>
                  <a:srgbClr val="1CADE4"/>
                </a:solidFill>
                <a:latin typeface="Times New Roman"/>
                <a:cs typeface="Times New Roman"/>
              </a:rPr>
              <a:t> </a:t>
            </a:r>
            <a:r>
              <a:rPr sz="1400" b="1" dirty="0">
                <a:solidFill>
                  <a:srgbClr val="1CADE4"/>
                </a:solidFill>
                <a:latin typeface="Times New Roman"/>
                <a:cs typeface="Times New Roman"/>
              </a:rPr>
              <a:t>Most</a:t>
            </a:r>
            <a:r>
              <a:rPr sz="1400" b="1" spc="-10" dirty="0">
                <a:solidFill>
                  <a:srgbClr val="1CADE4"/>
                </a:solidFill>
                <a:latin typeface="Times New Roman"/>
                <a:cs typeface="Times New Roman"/>
              </a:rPr>
              <a:t> </a:t>
            </a:r>
            <a:r>
              <a:rPr sz="1400" b="1" dirty="0">
                <a:solidFill>
                  <a:srgbClr val="1CADE4"/>
                </a:solidFill>
                <a:latin typeface="Times New Roman"/>
                <a:cs typeface="Times New Roman"/>
              </a:rPr>
              <a:t>Haitian</a:t>
            </a:r>
            <a:r>
              <a:rPr sz="1400" b="1" spc="-35" dirty="0">
                <a:solidFill>
                  <a:srgbClr val="1CADE4"/>
                </a:solidFill>
                <a:latin typeface="Times New Roman"/>
                <a:cs typeface="Times New Roman"/>
              </a:rPr>
              <a:t> </a:t>
            </a:r>
            <a:r>
              <a:rPr sz="1400" b="1" spc="-5" dirty="0">
                <a:solidFill>
                  <a:srgbClr val="1CADE4"/>
                </a:solidFill>
                <a:latin typeface="Times New Roman"/>
                <a:cs typeface="Times New Roman"/>
              </a:rPr>
              <a:t>children,</a:t>
            </a:r>
            <a:r>
              <a:rPr sz="1400" b="1" spc="-25" dirty="0">
                <a:solidFill>
                  <a:srgbClr val="1CADE4"/>
                </a:solidFill>
                <a:latin typeface="Times New Roman"/>
                <a:cs typeface="Times New Roman"/>
              </a:rPr>
              <a:t> </a:t>
            </a:r>
            <a:r>
              <a:rPr sz="1400" b="1" dirty="0">
                <a:solidFill>
                  <a:srgbClr val="1CADE4"/>
                </a:solidFill>
                <a:latin typeface="Times New Roman"/>
                <a:cs typeface="Times New Roman"/>
              </a:rPr>
              <a:t>in</a:t>
            </a:r>
            <a:r>
              <a:rPr sz="1400" b="1" spc="-10" dirty="0">
                <a:solidFill>
                  <a:srgbClr val="1CADE4"/>
                </a:solidFill>
                <a:latin typeface="Times New Roman"/>
                <a:cs typeface="Times New Roman"/>
              </a:rPr>
              <a:t> </a:t>
            </a:r>
            <a:r>
              <a:rPr sz="1400" b="1" dirty="0">
                <a:solidFill>
                  <a:srgbClr val="1CADE4"/>
                </a:solidFill>
                <a:latin typeface="Times New Roman"/>
                <a:cs typeface="Times New Roman"/>
              </a:rPr>
              <a:t>this</a:t>
            </a:r>
            <a:r>
              <a:rPr sz="1400" b="1" spc="-20" dirty="0">
                <a:solidFill>
                  <a:srgbClr val="1CADE4"/>
                </a:solidFill>
                <a:latin typeface="Times New Roman"/>
                <a:cs typeface="Times New Roman"/>
              </a:rPr>
              <a:t> </a:t>
            </a:r>
            <a:r>
              <a:rPr sz="1400" b="1" spc="5" dirty="0">
                <a:solidFill>
                  <a:srgbClr val="1CADE4"/>
                </a:solidFill>
                <a:latin typeface="Times New Roman"/>
                <a:cs typeface="Times New Roman"/>
              </a:rPr>
              <a:t>last</a:t>
            </a:r>
            <a:r>
              <a:rPr sz="1400" b="1" spc="-25" dirty="0">
                <a:solidFill>
                  <a:srgbClr val="1CADE4"/>
                </a:solidFill>
                <a:latin typeface="Times New Roman"/>
                <a:cs typeface="Times New Roman"/>
              </a:rPr>
              <a:t> </a:t>
            </a:r>
            <a:r>
              <a:rPr sz="1400" b="1" dirty="0">
                <a:solidFill>
                  <a:srgbClr val="1CADE4"/>
                </a:solidFill>
                <a:latin typeface="Times New Roman"/>
                <a:cs typeface="Times New Roman"/>
              </a:rPr>
              <a:t>decade</a:t>
            </a:r>
            <a:r>
              <a:rPr sz="1400" b="1" spc="-10" dirty="0">
                <a:solidFill>
                  <a:srgbClr val="1CADE4"/>
                </a:solidFill>
                <a:latin typeface="Times New Roman"/>
                <a:cs typeface="Times New Roman"/>
              </a:rPr>
              <a:t> </a:t>
            </a:r>
            <a:r>
              <a:rPr sz="1400" b="1" spc="-5" dirty="0">
                <a:solidFill>
                  <a:srgbClr val="1CADE4"/>
                </a:solidFill>
                <a:latin typeface="Times New Roman"/>
                <a:cs typeface="Times New Roman"/>
              </a:rPr>
              <a:t>grew up</a:t>
            </a:r>
            <a:r>
              <a:rPr sz="1400" b="1" dirty="0">
                <a:solidFill>
                  <a:srgbClr val="1CADE4"/>
                </a:solidFill>
                <a:latin typeface="Times New Roman"/>
                <a:cs typeface="Times New Roman"/>
              </a:rPr>
              <a:t> in</a:t>
            </a:r>
            <a:r>
              <a:rPr sz="1400" b="1" spc="-10" dirty="0">
                <a:solidFill>
                  <a:srgbClr val="1CADE4"/>
                </a:solidFill>
                <a:latin typeface="Times New Roman"/>
                <a:cs typeface="Times New Roman"/>
              </a:rPr>
              <a:t> </a:t>
            </a:r>
            <a:r>
              <a:rPr sz="1400" b="1" dirty="0">
                <a:solidFill>
                  <a:srgbClr val="1CADE4"/>
                </a:solidFill>
                <a:latin typeface="Times New Roman"/>
                <a:cs typeface="Times New Roman"/>
              </a:rPr>
              <a:t>a</a:t>
            </a:r>
            <a:r>
              <a:rPr sz="1400" b="1" spc="-5" dirty="0">
                <a:solidFill>
                  <a:srgbClr val="1CADE4"/>
                </a:solidFill>
                <a:latin typeface="Times New Roman"/>
                <a:cs typeface="Times New Roman"/>
              </a:rPr>
              <a:t> </a:t>
            </a:r>
            <a:r>
              <a:rPr sz="1400" b="1" dirty="0">
                <a:solidFill>
                  <a:srgbClr val="1CADE4"/>
                </a:solidFill>
                <a:latin typeface="Times New Roman"/>
                <a:cs typeface="Times New Roman"/>
              </a:rPr>
              <a:t>context</a:t>
            </a:r>
            <a:r>
              <a:rPr sz="1400" b="1" spc="-25" dirty="0">
                <a:solidFill>
                  <a:srgbClr val="1CADE4"/>
                </a:solidFill>
                <a:latin typeface="Times New Roman"/>
                <a:cs typeface="Times New Roman"/>
              </a:rPr>
              <a:t> </a:t>
            </a:r>
            <a:r>
              <a:rPr sz="1400" b="1" dirty="0">
                <a:solidFill>
                  <a:srgbClr val="1CADE4"/>
                </a:solidFill>
                <a:latin typeface="Times New Roman"/>
                <a:cs typeface="Times New Roman"/>
              </a:rPr>
              <a:t>of</a:t>
            </a:r>
            <a:r>
              <a:rPr sz="1400" b="1" spc="-10" dirty="0">
                <a:solidFill>
                  <a:srgbClr val="1CADE4"/>
                </a:solidFill>
                <a:latin typeface="Times New Roman"/>
                <a:cs typeface="Times New Roman"/>
              </a:rPr>
              <a:t> </a:t>
            </a:r>
            <a:r>
              <a:rPr sz="1400" b="1" dirty="0">
                <a:solidFill>
                  <a:srgbClr val="1CADE4"/>
                </a:solidFill>
                <a:latin typeface="Times New Roman"/>
                <a:cs typeface="Times New Roman"/>
              </a:rPr>
              <a:t>torment,</a:t>
            </a:r>
            <a:r>
              <a:rPr sz="1400" b="1" spc="-15" dirty="0">
                <a:solidFill>
                  <a:srgbClr val="1CADE4"/>
                </a:solidFill>
                <a:latin typeface="Times New Roman"/>
                <a:cs typeface="Times New Roman"/>
              </a:rPr>
              <a:t> </a:t>
            </a:r>
            <a:r>
              <a:rPr sz="1400" b="1" dirty="0">
                <a:solidFill>
                  <a:srgbClr val="1CADE4"/>
                </a:solidFill>
                <a:latin typeface="Times New Roman"/>
                <a:cs typeface="Times New Roman"/>
              </a:rPr>
              <a:t>social</a:t>
            </a:r>
            <a:r>
              <a:rPr sz="1400" b="1" spc="-15" dirty="0">
                <a:solidFill>
                  <a:srgbClr val="1CADE4"/>
                </a:solidFill>
                <a:latin typeface="Times New Roman"/>
                <a:cs typeface="Times New Roman"/>
              </a:rPr>
              <a:t> </a:t>
            </a:r>
            <a:r>
              <a:rPr sz="1400" b="1" dirty="0">
                <a:solidFill>
                  <a:srgbClr val="1CADE4"/>
                </a:solidFill>
                <a:latin typeface="Times New Roman"/>
                <a:cs typeface="Times New Roman"/>
              </a:rPr>
              <a:t>changes,  </a:t>
            </a:r>
            <a:r>
              <a:rPr sz="1400" b="1" spc="5" dirty="0">
                <a:solidFill>
                  <a:srgbClr val="1CADE4"/>
                </a:solidFill>
                <a:latin typeface="Times New Roman"/>
                <a:cs typeface="Times New Roman"/>
              </a:rPr>
              <a:t>loss</a:t>
            </a:r>
            <a:r>
              <a:rPr sz="1400" b="1" spc="-15" dirty="0">
                <a:solidFill>
                  <a:srgbClr val="1CADE4"/>
                </a:solidFill>
                <a:latin typeface="Times New Roman"/>
                <a:cs typeface="Times New Roman"/>
              </a:rPr>
              <a:t> </a:t>
            </a:r>
            <a:r>
              <a:rPr sz="1400" b="1" dirty="0">
                <a:solidFill>
                  <a:srgbClr val="1CADE4"/>
                </a:solidFill>
                <a:latin typeface="Times New Roman"/>
                <a:cs typeface="Times New Roman"/>
              </a:rPr>
              <a:t>of</a:t>
            </a:r>
            <a:r>
              <a:rPr sz="1400" b="1" spc="-5" dirty="0">
                <a:solidFill>
                  <a:srgbClr val="1CADE4"/>
                </a:solidFill>
                <a:latin typeface="Times New Roman"/>
                <a:cs typeface="Times New Roman"/>
              </a:rPr>
              <a:t> respect</a:t>
            </a:r>
            <a:r>
              <a:rPr sz="1400" b="1" spc="5" dirty="0">
                <a:solidFill>
                  <a:srgbClr val="1CADE4"/>
                </a:solidFill>
                <a:latin typeface="Times New Roman"/>
                <a:cs typeface="Times New Roman"/>
              </a:rPr>
              <a:t> </a:t>
            </a:r>
            <a:r>
              <a:rPr sz="1400" b="1" dirty="0">
                <a:solidFill>
                  <a:srgbClr val="1CADE4"/>
                </a:solidFill>
                <a:latin typeface="Times New Roman"/>
                <a:cs typeface="Times New Roman"/>
              </a:rPr>
              <a:t>for</a:t>
            </a:r>
            <a:r>
              <a:rPr sz="1400" b="1" spc="-35" dirty="0">
                <a:solidFill>
                  <a:srgbClr val="1CADE4"/>
                </a:solidFill>
                <a:latin typeface="Times New Roman"/>
                <a:cs typeface="Times New Roman"/>
              </a:rPr>
              <a:t> </a:t>
            </a:r>
            <a:r>
              <a:rPr sz="1400" b="1" spc="-5" dirty="0">
                <a:solidFill>
                  <a:srgbClr val="1CADE4"/>
                </a:solidFill>
                <a:latin typeface="Times New Roman"/>
                <a:cs typeface="Times New Roman"/>
              </a:rPr>
              <a:t>institutions,</a:t>
            </a:r>
            <a:r>
              <a:rPr sz="1400" b="1" spc="-40" dirty="0">
                <a:solidFill>
                  <a:srgbClr val="1CADE4"/>
                </a:solidFill>
                <a:latin typeface="Times New Roman"/>
                <a:cs typeface="Times New Roman"/>
              </a:rPr>
              <a:t> </a:t>
            </a:r>
            <a:r>
              <a:rPr sz="1400" b="1" dirty="0">
                <a:solidFill>
                  <a:srgbClr val="1CADE4"/>
                </a:solidFill>
                <a:latin typeface="Times New Roman"/>
                <a:cs typeface="Times New Roman"/>
              </a:rPr>
              <a:t>and</a:t>
            </a:r>
            <a:r>
              <a:rPr sz="1400" b="1" spc="-10" dirty="0">
                <a:solidFill>
                  <a:srgbClr val="1CADE4"/>
                </a:solidFill>
                <a:latin typeface="Times New Roman"/>
                <a:cs typeface="Times New Roman"/>
              </a:rPr>
              <a:t> </a:t>
            </a:r>
            <a:r>
              <a:rPr sz="1400" b="1" dirty="0">
                <a:solidFill>
                  <a:srgbClr val="1CADE4"/>
                </a:solidFill>
                <a:latin typeface="Times New Roman"/>
                <a:cs typeface="Times New Roman"/>
              </a:rPr>
              <a:t>various</a:t>
            </a:r>
            <a:r>
              <a:rPr sz="1400" b="1" spc="-25" dirty="0">
                <a:solidFill>
                  <a:srgbClr val="1CADE4"/>
                </a:solidFill>
                <a:latin typeface="Times New Roman"/>
                <a:cs typeface="Times New Roman"/>
              </a:rPr>
              <a:t> </a:t>
            </a:r>
            <a:r>
              <a:rPr sz="1400" b="1" dirty="0">
                <a:solidFill>
                  <a:srgbClr val="1CADE4"/>
                </a:solidFill>
                <a:latin typeface="Times New Roman"/>
                <a:cs typeface="Times New Roman"/>
              </a:rPr>
              <a:t>type</a:t>
            </a:r>
            <a:r>
              <a:rPr sz="1400" b="1" spc="-5" dirty="0">
                <a:solidFill>
                  <a:srgbClr val="1CADE4"/>
                </a:solidFill>
                <a:latin typeface="Times New Roman"/>
                <a:cs typeface="Times New Roman"/>
              </a:rPr>
              <a:t> </a:t>
            </a:r>
            <a:r>
              <a:rPr sz="1400" b="1" dirty="0">
                <a:solidFill>
                  <a:srgbClr val="1CADE4"/>
                </a:solidFill>
                <a:latin typeface="Times New Roman"/>
                <a:cs typeface="Times New Roman"/>
              </a:rPr>
              <a:t>of</a:t>
            </a:r>
            <a:r>
              <a:rPr sz="1400" b="1" spc="-5" dirty="0">
                <a:solidFill>
                  <a:srgbClr val="1CADE4"/>
                </a:solidFill>
                <a:latin typeface="Times New Roman"/>
                <a:cs typeface="Times New Roman"/>
              </a:rPr>
              <a:t> </a:t>
            </a:r>
            <a:r>
              <a:rPr sz="1400" b="1" spc="5" dirty="0">
                <a:solidFill>
                  <a:srgbClr val="1CADE4"/>
                </a:solidFill>
                <a:latin typeface="Times New Roman"/>
                <a:cs typeface="Times New Roman"/>
              </a:rPr>
              <a:t>social,</a:t>
            </a:r>
            <a:r>
              <a:rPr sz="1400" b="1" spc="-40" dirty="0">
                <a:solidFill>
                  <a:srgbClr val="1CADE4"/>
                </a:solidFill>
                <a:latin typeface="Times New Roman"/>
                <a:cs typeface="Times New Roman"/>
              </a:rPr>
              <a:t> </a:t>
            </a:r>
            <a:r>
              <a:rPr sz="1400" b="1" dirty="0">
                <a:solidFill>
                  <a:srgbClr val="1CADE4"/>
                </a:solidFill>
                <a:latin typeface="Times New Roman"/>
                <a:cs typeface="Times New Roman"/>
              </a:rPr>
              <a:t>economic,</a:t>
            </a:r>
            <a:r>
              <a:rPr sz="1400" b="1" spc="-10" dirty="0">
                <a:solidFill>
                  <a:srgbClr val="1CADE4"/>
                </a:solidFill>
                <a:latin typeface="Times New Roman"/>
                <a:cs typeface="Times New Roman"/>
              </a:rPr>
              <a:t> </a:t>
            </a:r>
            <a:r>
              <a:rPr sz="1400" b="1" dirty="0">
                <a:solidFill>
                  <a:srgbClr val="1CADE4"/>
                </a:solidFill>
                <a:latin typeface="Times New Roman"/>
                <a:cs typeface="Times New Roman"/>
              </a:rPr>
              <a:t>sexual,</a:t>
            </a:r>
            <a:r>
              <a:rPr sz="1400" b="1" spc="-20" dirty="0">
                <a:solidFill>
                  <a:srgbClr val="1CADE4"/>
                </a:solidFill>
                <a:latin typeface="Times New Roman"/>
                <a:cs typeface="Times New Roman"/>
              </a:rPr>
              <a:t> </a:t>
            </a:r>
            <a:r>
              <a:rPr sz="1400" b="1" dirty="0">
                <a:solidFill>
                  <a:srgbClr val="1CADE4"/>
                </a:solidFill>
                <a:latin typeface="Times New Roman"/>
                <a:cs typeface="Times New Roman"/>
              </a:rPr>
              <a:t>physical,</a:t>
            </a:r>
            <a:r>
              <a:rPr sz="1400" b="1" spc="-20" dirty="0">
                <a:solidFill>
                  <a:srgbClr val="1CADE4"/>
                </a:solidFill>
                <a:latin typeface="Times New Roman"/>
                <a:cs typeface="Times New Roman"/>
              </a:rPr>
              <a:t> </a:t>
            </a:r>
            <a:r>
              <a:rPr sz="1400" b="1" dirty="0">
                <a:solidFill>
                  <a:srgbClr val="1CADE4"/>
                </a:solidFill>
                <a:latin typeface="Times New Roman"/>
                <a:cs typeface="Times New Roman"/>
              </a:rPr>
              <a:t>and</a:t>
            </a:r>
            <a:r>
              <a:rPr sz="1400" b="1" spc="-20" dirty="0">
                <a:solidFill>
                  <a:srgbClr val="1CADE4"/>
                </a:solidFill>
                <a:latin typeface="Times New Roman"/>
                <a:cs typeface="Times New Roman"/>
              </a:rPr>
              <a:t> </a:t>
            </a:r>
            <a:r>
              <a:rPr sz="1400" b="1" dirty="0">
                <a:solidFill>
                  <a:srgbClr val="1CADE4"/>
                </a:solidFill>
                <a:latin typeface="Times New Roman"/>
                <a:cs typeface="Times New Roman"/>
              </a:rPr>
              <a:t>psychological</a:t>
            </a:r>
            <a:r>
              <a:rPr sz="1400" b="1" spc="-40" dirty="0">
                <a:solidFill>
                  <a:srgbClr val="1CADE4"/>
                </a:solidFill>
                <a:latin typeface="Times New Roman"/>
                <a:cs typeface="Times New Roman"/>
              </a:rPr>
              <a:t> </a:t>
            </a:r>
            <a:r>
              <a:rPr sz="1400" b="1" dirty="0">
                <a:solidFill>
                  <a:srgbClr val="1CADE4"/>
                </a:solidFill>
                <a:latin typeface="Times New Roman"/>
                <a:cs typeface="Times New Roman"/>
              </a:rPr>
              <a:t>violence.</a:t>
            </a:r>
            <a:endParaRPr sz="1400">
              <a:latin typeface="Times New Roman"/>
              <a:cs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188952" y="2225039"/>
            <a:ext cx="3175" cy="4632960"/>
          </a:xfrm>
          <a:custGeom>
            <a:avLst/>
            <a:gdLst/>
            <a:ahLst/>
            <a:cxnLst/>
            <a:rect l="l" t="t" r="r" b="b"/>
            <a:pathLst>
              <a:path w="3175" h="4632959">
                <a:moveTo>
                  <a:pt x="0" y="4632960"/>
                </a:moveTo>
                <a:lnTo>
                  <a:pt x="3048" y="4632960"/>
                </a:lnTo>
                <a:lnTo>
                  <a:pt x="3048" y="0"/>
                </a:lnTo>
                <a:lnTo>
                  <a:pt x="0" y="0"/>
                </a:lnTo>
                <a:lnTo>
                  <a:pt x="0" y="4632960"/>
                </a:lnTo>
                <a:close/>
              </a:path>
            </a:pathLst>
          </a:custGeom>
          <a:solidFill>
            <a:srgbClr val="373737"/>
          </a:solidFill>
        </p:spPr>
        <p:txBody>
          <a:bodyPr wrap="square" lIns="0" tIns="0" rIns="0" bIns="0" rtlCol="0"/>
          <a:lstStyle/>
          <a:p>
            <a:endParaRPr/>
          </a:p>
        </p:txBody>
      </p:sp>
      <p:sp>
        <p:nvSpPr>
          <p:cNvPr id="3" name="object 3"/>
          <p:cNvSpPr/>
          <p:nvPr/>
        </p:nvSpPr>
        <p:spPr>
          <a:xfrm>
            <a:off x="12188952" y="0"/>
            <a:ext cx="3175" cy="2225040"/>
          </a:xfrm>
          <a:custGeom>
            <a:avLst/>
            <a:gdLst/>
            <a:ahLst/>
            <a:cxnLst/>
            <a:rect l="l" t="t" r="r" b="b"/>
            <a:pathLst>
              <a:path w="3175" h="2225040">
                <a:moveTo>
                  <a:pt x="0" y="2225040"/>
                </a:moveTo>
                <a:lnTo>
                  <a:pt x="3048" y="2225040"/>
                </a:lnTo>
                <a:lnTo>
                  <a:pt x="3048" y="0"/>
                </a:lnTo>
                <a:lnTo>
                  <a:pt x="0" y="0"/>
                </a:lnTo>
                <a:lnTo>
                  <a:pt x="0" y="2225040"/>
                </a:lnTo>
                <a:close/>
              </a:path>
            </a:pathLst>
          </a:custGeom>
          <a:solidFill>
            <a:srgbClr val="E2E6E8"/>
          </a:solidFill>
        </p:spPr>
        <p:txBody>
          <a:bodyPr wrap="square" lIns="0" tIns="0" rIns="0" bIns="0" rtlCol="0"/>
          <a:lstStyle/>
          <a:p>
            <a:endParaRPr/>
          </a:p>
        </p:txBody>
      </p:sp>
      <p:sp>
        <p:nvSpPr>
          <p:cNvPr id="4" name="object 4"/>
          <p:cNvSpPr/>
          <p:nvPr/>
        </p:nvSpPr>
        <p:spPr>
          <a:xfrm>
            <a:off x="1523" y="0"/>
            <a:ext cx="12188952" cy="222504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229100" y="0"/>
            <a:ext cx="7960359" cy="6858000"/>
          </a:xfrm>
          <a:custGeom>
            <a:avLst/>
            <a:gdLst/>
            <a:ahLst/>
            <a:cxnLst/>
            <a:rect l="l" t="t" r="r" b="b"/>
            <a:pathLst>
              <a:path w="7960359" h="6858000">
                <a:moveTo>
                  <a:pt x="0" y="6858000"/>
                </a:moveTo>
                <a:lnTo>
                  <a:pt x="7959852" y="6858000"/>
                </a:lnTo>
                <a:lnTo>
                  <a:pt x="7959852" y="0"/>
                </a:lnTo>
                <a:lnTo>
                  <a:pt x="0" y="0"/>
                </a:lnTo>
                <a:lnTo>
                  <a:pt x="0" y="6858000"/>
                </a:lnTo>
                <a:close/>
              </a:path>
            </a:pathLst>
          </a:custGeom>
          <a:solidFill>
            <a:srgbClr val="373737"/>
          </a:solidFill>
        </p:spPr>
        <p:txBody>
          <a:bodyPr wrap="square" lIns="0" tIns="0" rIns="0" bIns="0" rtlCol="0"/>
          <a:lstStyle/>
          <a:p>
            <a:endParaRPr/>
          </a:p>
        </p:txBody>
      </p:sp>
      <p:sp>
        <p:nvSpPr>
          <p:cNvPr id="6" name="object 6"/>
          <p:cNvSpPr/>
          <p:nvPr/>
        </p:nvSpPr>
        <p:spPr>
          <a:xfrm>
            <a:off x="0" y="0"/>
            <a:ext cx="4064635" cy="6858000"/>
          </a:xfrm>
          <a:custGeom>
            <a:avLst/>
            <a:gdLst/>
            <a:ahLst/>
            <a:cxnLst/>
            <a:rect l="l" t="t" r="r" b="b"/>
            <a:pathLst>
              <a:path w="4064635" h="6858000">
                <a:moveTo>
                  <a:pt x="0" y="6858000"/>
                </a:moveTo>
                <a:lnTo>
                  <a:pt x="4064508" y="6858000"/>
                </a:lnTo>
                <a:lnTo>
                  <a:pt x="4064508" y="0"/>
                </a:lnTo>
                <a:lnTo>
                  <a:pt x="0" y="0"/>
                </a:lnTo>
                <a:lnTo>
                  <a:pt x="0" y="6858000"/>
                </a:lnTo>
                <a:close/>
              </a:path>
            </a:pathLst>
          </a:custGeom>
          <a:solidFill>
            <a:srgbClr val="373737"/>
          </a:solidFill>
        </p:spPr>
        <p:txBody>
          <a:bodyPr wrap="square" lIns="0" tIns="0" rIns="0" bIns="0" rtlCol="0"/>
          <a:lstStyle/>
          <a:p>
            <a:endParaRPr/>
          </a:p>
        </p:txBody>
      </p:sp>
      <p:sp>
        <p:nvSpPr>
          <p:cNvPr id="7" name="object 7"/>
          <p:cNvSpPr/>
          <p:nvPr/>
        </p:nvSpPr>
        <p:spPr>
          <a:xfrm>
            <a:off x="643126" y="643122"/>
            <a:ext cx="4305300" cy="5570220"/>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4064508" y="0"/>
            <a:ext cx="165100" cy="6858000"/>
          </a:xfrm>
          <a:custGeom>
            <a:avLst/>
            <a:gdLst/>
            <a:ahLst/>
            <a:cxnLst/>
            <a:rect l="l" t="t" r="r" b="b"/>
            <a:pathLst>
              <a:path w="165100" h="6858000">
                <a:moveTo>
                  <a:pt x="0" y="6858000"/>
                </a:moveTo>
                <a:lnTo>
                  <a:pt x="164591" y="6858000"/>
                </a:lnTo>
                <a:lnTo>
                  <a:pt x="164591" y="0"/>
                </a:lnTo>
                <a:lnTo>
                  <a:pt x="0" y="0"/>
                </a:lnTo>
                <a:lnTo>
                  <a:pt x="0" y="6858000"/>
                </a:lnTo>
                <a:close/>
              </a:path>
            </a:pathLst>
          </a:custGeom>
          <a:solidFill>
            <a:srgbClr val="373737"/>
          </a:solidFill>
        </p:spPr>
        <p:txBody>
          <a:bodyPr wrap="square" lIns="0" tIns="0" rIns="0" bIns="0" rtlCol="0"/>
          <a:lstStyle/>
          <a:p>
            <a:endParaRPr/>
          </a:p>
        </p:txBody>
      </p:sp>
      <p:sp>
        <p:nvSpPr>
          <p:cNvPr id="9" name="object 9"/>
          <p:cNvSpPr/>
          <p:nvPr/>
        </p:nvSpPr>
        <p:spPr>
          <a:xfrm>
            <a:off x="4229100" y="620268"/>
            <a:ext cx="7322820" cy="5593080"/>
          </a:xfrm>
          <a:custGeom>
            <a:avLst/>
            <a:gdLst/>
            <a:ahLst/>
            <a:cxnLst/>
            <a:rect l="l" t="t" r="r" b="b"/>
            <a:pathLst>
              <a:path w="7322820" h="5593080">
                <a:moveTo>
                  <a:pt x="0" y="0"/>
                </a:moveTo>
                <a:lnTo>
                  <a:pt x="7322820" y="0"/>
                </a:lnTo>
                <a:lnTo>
                  <a:pt x="7322820" y="5593080"/>
                </a:lnTo>
                <a:lnTo>
                  <a:pt x="0" y="5593080"/>
                </a:lnTo>
                <a:lnTo>
                  <a:pt x="0" y="0"/>
                </a:lnTo>
                <a:close/>
              </a:path>
            </a:pathLst>
          </a:custGeom>
          <a:solidFill>
            <a:srgbClr val="1CADE4"/>
          </a:solidFill>
        </p:spPr>
        <p:txBody>
          <a:bodyPr wrap="square" lIns="0" tIns="0" rIns="0" bIns="0" rtlCol="0"/>
          <a:lstStyle/>
          <a:p>
            <a:endParaRPr/>
          </a:p>
        </p:txBody>
      </p:sp>
      <p:sp>
        <p:nvSpPr>
          <p:cNvPr id="10" name="object 10"/>
          <p:cNvSpPr txBox="1">
            <a:spLocks noGrp="1"/>
          </p:cNvSpPr>
          <p:nvPr>
            <p:ph type="title"/>
          </p:nvPr>
        </p:nvSpPr>
        <p:spPr>
          <a:xfrm>
            <a:off x="4620928" y="1185162"/>
            <a:ext cx="4408805" cy="801370"/>
          </a:xfrm>
          <a:prstGeom prst="rect">
            <a:avLst/>
          </a:prstGeom>
        </p:spPr>
        <p:txBody>
          <a:bodyPr vert="horz" wrap="square" lIns="0" tIns="0" rIns="0" bIns="0" rtlCol="0">
            <a:spAutoFit/>
          </a:bodyPr>
          <a:lstStyle/>
          <a:p>
            <a:pPr marL="12700">
              <a:lnSpc>
                <a:spcPct val="100000"/>
              </a:lnSpc>
            </a:pPr>
            <a:r>
              <a:rPr sz="5000" spc="55" dirty="0">
                <a:solidFill>
                  <a:srgbClr val="FFFFFF"/>
                </a:solidFill>
                <a:latin typeface="Tw Cen MT Condensed"/>
                <a:cs typeface="Tw Cen MT Condensed"/>
              </a:rPr>
              <a:t>BEHAVIORAL</a:t>
            </a:r>
            <a:r>
              <a:rPr sz="5000" spc="140" dirty="0">
                <a:solidFill>
                  <a:srgbClr val="FFFFFF"/>
                </a:solidFill>
                <a:latin typeface="Tw Cen MT Condensed"/>
                <a:cs typeface="Tw Cen MT Condensed"/>
              </a:rPr>
              <a:t> </a:t>
            </a:r>
            <a:r>
              <a:rPr sz="5000" spc="10" dirty="0">
                <a:solidFill>
                  <a:srgbClr val="FFFFFF"/>
                </a:solidFill>
                <a:latin typeface="Tw Cen MT Condensed"/>
                <a:cs typeface="Tw Cen MT Condensed"/>
              </a:rPr>
              <a:t>PATTERNS</a:t>
            </a:r>
            <a:endParaRPr sz="5000">
              <a:latin typeface="Tw Cen MT Condensed"/>
              <a:cs typeface="Tw Cen MT Condensed"/>
            </a:endParaRPr>
          </a:p>
        </p:txBody>
      </p:sp>
      <p:sp>
        <p:nvSpPr>
          <p:cNvPr id="11" name="object 11"/>
          <p:cNvSpPr/>
          <p:nvPr/>
        </p:nvSpPr>
        <p:spPr>
          <a:xfrm>
            <a:off x="4598670" y="2574798"/>
            <a:ext cx="6583680" cy="0"/>
          </a:xfrm>
          <a:custGeom>
            <a:avLst/>
            <a:gdLst/>
            <a:ahLst/>
            <a:cxnLst/>
            <a:rect l="l" t="t" r="r" b="b"/>
            <a:pathLst>
              <a:path w="6583680">
                <a:moveTo>
                  <a:pt x="0" y="0"/>
                </a:moveTo>
                <a:lnTo>
                  <a:pt x="6583680" y="0"/>
                </a:lnTo>
              </a:path>
            </a:pathLst>
          </a:custGeom>
          <a:ln w="19050">
            <a:solidFill>
              <a:srgbClr val="FFFFFF"/>
            </a:solidFill>
          </a:ln>
        </p:spPr>
        <p:txBody>
          <a:bodyPr wrap="square" lIns="0" tIns="0" rIns="0" bIns="0" rtlCol="0"/>
          <a:lstStyle/>
          <a:p>
            <a:endParaRPr/>
          </a:p>
        </p:txBody>
      </p:sp>
      <p:sp>
        <p:nvSpPr>
          <p:cNvPr id="12" name="object 12"/>
          <p:cNvSpPr txBox="1">
            <a:spLocks noGrp="1"/>
          </p:cNvSpPr>
          <p:nvPr>
            <p:ph type="body" idx="1"/>
          </p:nvPr>
        </p:nvSpPr>
        <p:spPr>
          <a:xfrm>
            <a:off x="1032574" y="2811476"/>
            <a:ext cx="10126850" cy="3095719"/>
          </a:xfrm>
          <a:prstGeom prst="rect">
            <a:avLst/>
          </a:prstGeom>
        </p:spPr>
        <p:txBody>
          <a:bodyPr vert="horz" wrap="square" lIns="0" tIns="0" rIns="0" bIns="0" rtlCol="0">
            <a:spAutoFit/>
          </a:bodyPr>
          <a:lstStyle/>
          <a:p>
            <a:pPr marL="3846195" marR="5080">
              <a:lnSpc>
                <a:spcPts val="1939"/>
              </a:lnSpc>
            </a:pPr>
            <a:r>
              <a:rPr dirty="0"/>
              <a:t>In </a:t>
            </a:r>
            <a:r>
              <a:rPr spc="-5" dirty="0"/>
              <a:t>American </a:t>
            </a:r>
            <a:r>
              <a:rPr spc="-10" dirty="0"/>
              <a:t>culture, </a:t>
            </a:r>
            <a:r>
              <a:rPr spc="5" dirty="0"/>
              <a:t>children </a:t>
            </a:r>
            <a:r>
              <a:rPr dirty="0"/>
              <a:t>typically respond to an authority figure  </a:t>
            </a:r>
            <a:r>
              <a:rPr spc="-5" dirty="0"/>
              <a:t>when </a:t>
            </a:r>
            <a:r>
              <a:rPr spc="-10" dirty="0"/>
              <a:t>asked </a:t>
            </a:r>
            <a:r>
              <a:rPr dirty="0"/>
              <a:t>a question. </a:t>
            </a:r>
            <a:r>
              <a:rPr spc="-35" dirty="0"/>
              <a:t>However, </a:t>
            </a:r>
            <a:r>
              <a:rPr dirty="0"/>
              <a:t>in </a:t>
            </a:r>
            <a:r>
              <a:rPr lang="en-US" dirty="0"/>
              <a:t>many Latino, African and Haitian </a:t>
            </a:r>
            <a:r>
              <a:rPr spc="-10" dirty="0"/>
              <a:t>culture</a:t>
            </a:r>
            <a:r>
              <a:rPr lang="en-US" spc="-10" dirty="0"/>
              <a:t>s</a:t>
            </a:r>
            <a:r>
              <a:rPr spc="-10" dirty="0"/>
              <a:t>, </a:t>
            </a:r>
            <a:r>
              <a:rPr spc="5" dirty="0"/>
              <a:t>children </a:t>
            </a:r>
            <a:r>
              <a:rPr dirty="0"/>
              <a:t>are  taught to seek the </a:t>
            </a:r>
            <a:r>
              <a:rPr spc="-10" dirty="0"/>
              <a:t>approval </a:t>
            </a:r>
            <a:r>
              <a:rPr dirty="0"/>
              <a:t>of a parent or guardian </a:t>
            </a:r>
            <a:r>
              <a:rPr spc="-10" dirty="0"/>
              <a:t>before </a:t>
            </a:r>
            <a:r>
              <a:rPr dirty="0"/>
              <a:t>giving</a:t>
            </a:r>
            <a:r>
              <a:rPr spc="-155" dirty="0"/>
              <a:t> </a:t>
            </a:r>
            <a:r>
              <a:rPr dirty="0"/>
              <a:t>a  </a:t>
            </a:r>
            <a:r>
              <a:rPr spc="-5" dirty="0"/>
              <a:t>response. </a:t>
            </a:r>
            <a:r>
              <a:rPr lang="en-US" spc="-5" dirty="0"/>
              <a:t>For example, </a:t>
            </a:r>
            <a:r>
              <a:rPr dirty="0"/>
              <a:t>Haitians </a:t>
            </a:r>
            <a:r>
              <a:rPr spc="-5" dirty="0"/>
              <a:t>strongly </a:t>
            </a:r>
            <a:r>
              <a:rPr spc="-10" dirty="0"/>
              <a:t>believe </a:t>
            </a:r>
            <a:r>
              <a:rPr dirty="0"/>
              <a:t>in the importance of </a:t>
            </a:r>
            <a:r>
              <a:rPr spc="-5" dirty="0"/>
              <a:t>keeping  family matters private </a:t>
            </a:r>
            <a:r>
              <a:rPr dirty="0"/>
              <a:t>and </a:t>
            </a:r>
            <a:r>
              <a:rPr spc="-5" dirty="0"/>
              <a:t>within </a:t>
            </a:r>
            <a:r>
              <a:rPr dirty="0"/>
              <a:t>the confines of the</a:t>
            </a:r>
            <a:r>
              <a:rPr spc="-25" dirty="0"/>
              <a:t> </a:t>
            </a:r>
            <a:r>
              <a:rPr spc="-5" dirty="0"/>
              <a:t>home.</a:t>
            </a:r>
          </a:p>
          <a:p>
            <a:pPr marL="3833495">
              <a:lnSpc>
                <a:spcPct val="100000"/>
              </a:lnSpc>
              <a:spcBef>
                <a:spcPts val="40"/>
              </a:spcBef>
            </a:pPr>
            <a:endParaRPr sz="2700" dirty="0">
              <a:latin typeface="Times New Roman"/>
              <a:cs typeface="Times New Roman"/>
            </a:endParaRPr>
          </a:p>
          <a:p>
            <a:pPr marL="3846195" marR="26034">
              <a:lnSpc>
                <a:spcPts val="1939"/>
              </a:lnSpc>
            </a:pPr>
            <a:r>
              <a:rPr dirty="0"/>
              <a:t>In Haitian </a:t>
            </a:r>
            <a:r>
              <a:rPr spc="-10" dirty="0"/>
              <a:t>culture, </a:t>
            </a:r>
            <a:r>
              <a:rPr dirty="0"/>
              <a:t>it is considered a sign of respect </a:t>
            </a:r>
            <a:r>
              <a:rPr spc="-15" dirty="0"/>
              <a:t>for </a:t>
            </a:r>
            <a:r>
              <a:rPr spc="5" dirty="0"/>
              <a:t>children </a:t>
            </a:r>
            <a:r>
              <a:rPr dirty="0"/>
              <a:t>not to  interject in </a:t>
            </a:r>
            <a:r>
              <a:rPr spc="-5" dirty="0"/>
              <a:t>conversations </a:t>
            </a:r>
            <a:r>
              <a:rPr spc="-10" dirty="0"/>
              <a:t>between adults, even </a:t>
            </a:r>
            <a:r>
              <a:rPr dirty="0"/>
              <a:t>if </a:t>
            </a:r>
            <a:r>
              <a:rPr spc="-20" dirty="0"/>
              <a:t>they </a:t>
            </a:r>
            <a:r>
              <a:rPr dirty="0"/>
              <a:t>are </a:t>
            </a:r>
            <a:r>
              <a:rPr spc="-5" dirty="0"/>
              <a:t>familiar  with </a:t>
            </a:r>
            <a:r>
              <a:rPr dirty="0"/>
              <a:t>the subject being discussed. On the other hand, in </a:t>
            </a:r>
            <a:r>
              <a:rPr spc="-5" dirty="0"/>
              <a:t>American  </a:t>
            </a:r>
            <a:r>
              <a:rPr spc="-10" dirty="0"/>
              <a:t>culture, </a:t>
            </a:r>
            <a:r>
              <a:rPr spc="5" dirty="0"/>
              <a:t>children </a:t>
            </a:r>
            <a:r>
              <a:rPr dirty="0"/>
              <a:t>are often </a:t>
            </a:r>
            <a:r>
              <a:rPr spc="-10" dirty="0"/>
              <a:t>encouraged </a:t>
            </a:r>
            <a:r>
              <a:rPr dirty="0"/>
              <a:t>to </a:t>
            </a:r>
            <a:r>
              <a:rPr spc="-15" dirty="0"/>
              <a:t>engage </a:t>
            </a:r>
            <a:r>
              <a:rPr dirty="0"/>
              <a:t>in adult dialogue  and </a:t>
            </a:r>
            <a:r>
              <a:rPr spc="-10" dirty="0"/>
              <a:t>express </a:t>
            </a:r>
            <a:r>
              <a:rPr dirty="0"/>
              <a:t>their thoughts and</a:t>
            </a:r>
            <a:r>
              <a:rPr spc="-145" dirty="0"/>
              <a:t> </a:t>
            </a:r>
            <a:r>
              <a:rPr dirty="0"/>
              <a:t>opinion.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552943" y="4602479"/>
            <a:ext cx="4639310" cy="2255520"/>
          </a:xfrm>
          <a:custGeom>
            <a:avLst/>
            <a:gdLst/>
            <a:ahLst/>
            <a:cxnLst/>
            <a:rect l="l" t="t" r="r" b="b"/>
            <a:pathLst>
              <a:path w="4639309" h="2255520">
                <a:moveTo>
                  <a:pt x="0" y="2255520"/>
                </a:moveTo>
                <a:lnTo>
                  <a:pt x="4639056" y="2255520"/>
                </a:lnTo>
                <a:lnTo>
                  <a:pt x="4639056" y="0"/>
                </a:lnTo>
                <a:lnTo>
                  <a:pt x="0" y="0"/>
                </a:lnTo>
                <a:lnTo>
                  <a:pt x="0" y="2255520"/>
                </a:lnTo>
                <a:close/>
              </a:path>
            </a:pathLst>
          </a:custGeom>
          <a:solidFill>
            <a:srgbClr val="3D6E8C"/>
          </a:solidFill>
        </p:spPr>
        <p:txBody>
          <a:bodyPr wrap="square" lIns="0" tIns="0" rIns="0" bIns="0" rtlCol="0"/>
          <a:lstStyle/>
          <a:p>
            <a:endParaRPr/>
          </a:p>
        </p:txBody>
      </p:sp>
      <p:sp>
        <p:nvSpPr>
          <p:cNvPr id="3" name="object 3"/>
          <p:cNvSpPr/>
          <p:nvPr/>
        </p:nvSpPr>
        <p:spPr>
          <a:xfrm>
            <a:off x="0" y="4596384"/>
            <a:ext cx="12188952" cy="226161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0"/>
            <a:ext cx="7553325" cy="6858000"/>
          </a:xfrm>
          <a:custGeom>
            <a:avLst/>
            <a:gdLst/>
            <a:ahLst/>
            <a:cxnLst/>
            <a:rect l="l" t="t" r="r" b="b"/>
            <a:pathLst>
              <a:path w="7553325" h="6858000">
                <a:moveTo>
                  <a:pt x="0" y="6858000"/>
                </a:moveTo>
                <a:lnTo>
                  <a:pt x="7552944" y="6858000"/>
                </a:lnTo>
                <a:lnTo>
                  <a:pt x="7552944" y="0"/>
                </a:lnTo>
                <a:lnTo>
                  <a:pt x="0" y="0"/>
                </a:lnTo>
                <a:lnTo>
                  <a:pt x="0" y="6858000"/>
                </a:lnTo>
                <a:close/>
              </a:path>
            </a:pathLst>
          </a:custGeom>
          <a:solidFill>
            <a:srgbClr val="283B55"/>
          </a:solidFill>
        </p:spPr>
        <p:txBody>
          <a:bodyPr wrap="square" lIns="0" tIns="0" rIns="0" bIns="0" rtlCol="0"/>
          <a:lstStyle/>
          <a:p>
            <a:endParaRPr/>
          </a:p>
        </p:txBody>
      </p:sp>
      <p:sp>
        <p:nvSpPr>
          <p:cNvPr id="5" name="object 5"/>
          <p:cNvSpPr txBox="1">
            <a:spLocks noGrp="1"/>
          </p:cNvSpPr>
          <p:nvPr>
            <p:ph type="title"/>
          </p:nvPr>
        </p:nvSpPr>
        <p:spPr>
          <a:xfrm>
            <a:off x="1102867" y="842613"/>
            <a:ext cx="5069840" cy="801370"/>
          </a:xfrm>
          <a:prstGeom prst="rect">
            <a:avLst/>
          </a:prstGeom>
        </p:spPr>
        <p:txBody>
          <a:bodyPr vert="horz" wrap="square" lIns="0" tIns="0" rIns="0" bIns="0" rtlCol="0">
            <a:spAutoFit/>
          </a:bodyPr>
          <a:lstStyle/>
          <a:p>
            <a:pPr marL="12700">
              <a:lnSpc>
                <a:spcPct val="100000"/>
              </a:lnSpc>
            </a:pPr>
            <a:r>
              <a:rPr sz="5000" spc="55" dirty="0">
                <a:solidFill>
                  <a:srgbClr val="FFFFFF"/>
                </a:solidFill>
                <a:latin typeface="Tw Cen MT Condensed"/>
                <a:cs typeface="Tw Cen MT Condensed"/>
              </a:rPr>
              <a:t>BEHAVIORAL</a:t>
            </a:r>
            <a:r>
              <a:rPr sz="5000" spc="140" dirty="0">
                <a:solidFill>
                  <a:srgbClr val="FFFFFF"/>
                </a:solidFill>
                <a:latin typeface="Tw Cen MT Condensed"/>
                <a:cs typeface="Tw Cen MT Condensed"/>
              </a:rPr>
              <a:t> </a:t>
            </a:r>
            <a:r>
              <a:rPr sz="5000" spc="30" dirty="0">
                <a:solidFill>
                  <a:srgbClr val="FFFFFF"/>
                </a:solidFill>
                <a:latin typeface="Tw Cen MT Condensed"/>
                <a:cs typeface="Tw Cen MT Condensed"/>
              </a:rPr>
              <a:t>PATTERNS…</a:t>
            </a:r>
            <a:endParaRPr sz="5000">
              <a:latin typeface="Tw Cen MT Condensed"/>
              <a:cs typeface="Tw Cen MT Condensed"/>
            </a:endParaRPr>
          </a:p>
        </p:txBody>
      </p:sp>
      <p:sp>
        <p:nvSpPr>
          <p:cNvPr id="6" name="object 6"/>
          <p:cNvSpPr/>
          <p:nvPr/>
        </p:nvSpPr>
        <p:spPr>
          <a:xfrm>
            <a:off x="762762" y="826769"/>
            <a:ext cx="0" cy="914400"/>
          </a:xfrm>
          <a:custGeom>
            <a:avLst/>
            <a:gdLst/>
            <a:ahLst/>
            <a:cxnLst/>
            <a:rect l="l" t="t" r="r" b="b"/>
            <a:pathLst>
              <a:path h="914400">
                <a:moveTo>
                  <a:pt x="0" y="914400"/>
                </a:moveTo>
                <a:lnTo>
                  <a:pt x="0" y="0"/>
                </a:lnTo>
              </a:path>
            </a:pathLst>
          </a:custGeom>
          <a:ln w="19050">
            <a:solidFill>
              <a:srgbClr val="FFFFFF"/>
            </a:solidFill>
          </a:ln>
        </p:spPr>
        <p:txBody>
          <a:bodyPr wrap="square" lIns="0" tIns="0" rIns="0" bIns="0" rtlCol="0"/>
          <a:lstStyle/>
          <a:p>
            <a:endParaRPr/>
          </a:p>
        </p:txBody>
      </p:sp>
      <p:sp>
        <p:nvSpPr>
          <p:cNvPr id="7" name="object 7"/>
          <p:cNvSpPr txBox="1"/>
          <p:nvPr/>
        </p:nvSpPr>
        <p:spPr>
          <a:xfrm>
            <a:off x="1057147" y="2341880"/>
            <a:ext cx="5897880" cy="3477260"/>
          </a:xfrm>
          <a:prstGeom prst="rect">
            <a:avLst/>
          </a:prstGeom>
        </p:spPr>
        <p:txBody>
          <a:bodyPr vert="horz" wrap="square" lIns="0" tIns="0" rIns="0" bIns="0" rtlCol="0">
            <a:spAutoFit/>
          </a:bodyPr>
          <a:lstStyle/>
          <a:p>
            <a:pPr marL="12700" marR="5080">
              <a:lnSpc>
                <a:spcPts val="3030"/>
              </a:lnSpc>
            </a:pPr>
            <a:r>
              <a:rPr sz="2800" spc="-5" dirty="0">
                <a:solidFill>
                  <a:srgbClr val="FFFFFF"/>
                </a:solidFill>
                <a:latin typeface="Tw Cen MT"/>
                <a:cs typeface="Tw Cen MT"/>
              </a:rPr>
              <a:t>In American </a:t>
            </a:r>
            <a:r>
              <a:rPr sz="2800" spc="-15" dirty="0">
                <a:solidFill>
                  <a:srgbClr val="FFFFFF"/>
                </a:solidFill>
                <a:latin typeface="Tw Cen MT"/>
                <a:cs typeface="Tw Cen MT"/>
              </a:rPr>
              <a:t>culture, </a:t>
            </a:r>
            <a:r>
              <a:rPr sz="2800" spc="-5" dirty="0">
                <a:solidFill>
                  <a:srgbClr val="FFFFFF"/>
                </a:solidFill>
                <a:latin typeface="Tw Cen MT"/>
                <a:cs typeface="Tw Cen MT"/>
              </a:rPr>
              <a:t>it is commonly taught  that demonstrating </a:t>
            </a:r>
            <a:r>
              <a:rPr sz="2800" dirty="0">
                <a:solidFill>
                  <a:srgbClr val="FFFFFF"/>
                </a:solidFill>
                <a:latin typeface="Tw Cen MT"/>
                <a:cs typeface="Tw Cen MT"/>
              </a:rPr>
              <a:t>respect </a:t>
            </a:r>
            <a:r>
              <a:rPr sz="2800" spc="-30" dirty="0">
                <a:solidFill>
                  <a:srgbClr val="FFFFFF"/>
                </a:solidFill>
                <a:latin typeface="Tw Cen MT"/>
                <a:cs typeface="Tw Cen MT"/>
              </a:rPr>
              <a:t>towards  </a:t>
            </a:r>
            <a:r>
              <a:rPr sz="2800" spc="-5" dirty="0">
                <a:solidFill>
                  <a:srgbClr val="FFFFFF"/>
                </a:solidFill>
                <a:latin typeface="Tw Cen MT"/>
                <a:cs typeface="Tw Cen MT"/>
              </a:rPr>
              <a:t>authority figures </a:t>
            </a:r>
            <a:r>
              <a:rPr sz="2800" spc="-20" dirty="0">
                <a:solidFill>
                  <a:srgbClr val="FFFFFF"/>
                </a:solidFill>
                <a:latin typeface="Tw Cen MT"/>
                <a:cs typeface="Tw Cen MT"/>
              </a:rPr>
              <a:t>involves </a:t>
            </a:r>
            <a:r>
              <a:rPr sz="2800" spc="-5" dirty="0">
                <a:solidFill>
                  <a:srgbClr val="FFFFFF"/>
                </a:solidFill>
                <a:latin typeface="Tw Cen MT"/>
                <a:cs typeface="Tw Cen MT"/>
              </a:rPr>
              <a:t>making </a:t>
            </a:r>
            <a:r>
              <a:rPr sz="2800" spc="-60" dirty="0">
                <a:solidFill>
                  <a:srgbClr val="FFFFFF"/>
                </a:solidFill>
                <a:latin typeface="Tw Cen MT"/>
                <a:cs typeface="Tw Cen MT"/>
              </a:rPr>
              <a:t>eye  </a:t>
            </a:r>
            <a:r>
              <a:rPr sz="2800" spc="-5" dirty="0">
                <a:solidFill>
                  <a:srgbClr val="FFFFFF"/>
                </a:solidFill>
                <a:latin typeface="Tw Cen MT"/>
                <a:cs typeface="Tw Cen MT"/>
              </a:rPr>
              <a:t>contact. </a:t>
            </a:r>
            <a:r>
              <a:rPr sz="2800" spc="-55" dirty="0">
                <a:solidFill>
                  <a:srgbClr val="FFFFFF"/>
                </a:solidFill>
                <a:latin typeface="Tw Cen MT"/>
                <a:cs typeface="Tw Cen MT"/>
              </a:rPr>
              <a:t>However, </a:t>
            </a:r>
            <a:r>
              <a:rPr sz="2800" spc="-5" dirty="0">
                <a:solidFill>
                  <a:srgbClr val="FFFFFF"/>
                </a:solidFill>
                <a:latin typeface="Tw Cen MT"/>
                <a:cs typeface="Tw Cen MT"/>
              </a:rPr>
              <a:t>in Haitian </a:t>
            </a:r>
            <a:r>
              <a:rPr sz="2800" spc="-15" dirty="0">
                <a:solidFill>
                  <a:srgbClr val="FFFFFF"/>
                </a:solidFill>
                <a:latin typeface="Tw Cen MT"/>
                <a:cs typeface="Tw Cen MT"/>
              </a:rPr>
              <a:t>culture,  </a:t>
            </a:r>
            <a:r>
              <a:rPr sz="2800" spc="10" dirty="0">
                <a:solidFill>
                  <a:srgbClr val="FFFFFF"/>
                </a:solidFill>
                <a:latin typeface="Tw Cen MT"/>
                <a:cs typeface="Tw Cen MT"/>
              </a:rPr>
              <a:t>children </a:t>
            </a:r>
            <a:r>
              <a:rPr sz="2800" dirty="0">
                <a:solidFill>
                  <a:srgbClr val="FFFFFF"/>
                </a:solidFill>
                <a:latin typeface="Tw Cen MT"/>
                <a:cs typeface="Tw Cen MT"/>
              </a:rPr>
              <a:t>are instructed </a:t>
            </a:r>
            <a:r>
              <a:rPr sz="2800" spc="-5" dirty="0">
                <a:solidFill>
                  <a:srgbClr val="FFFFFF"/>
                </a:solidFill>
                <a:latin typeface="Tw Cen MT"/>
                <a:cs typeface="Tw Cen MT"/>
              </a:rPr>
              <a:t>to </a:t>
            </a:r>
            <a:r>
              <a:rPr sz="2800" spc="-35" dirty="0">
                <a:solidFill>
                  <a:srgbClr val="FFFFFF"/>
                </a:solidFill>
                <a:latin typeface="Tw Cen MT"/>
                <a:cs typeface="Tw Cen MT"/>
              </a:rPr>
              <a:t>lower </a:t>
            </a:r>
            <a:r>
              <a:rPr sz="2800" spc="-5" dirty="0">
                <a:solidFill>
                  <a:srgbClr val="FFFFFF"/>
                </a:solidFill>
                <a:latin typeface="Tw Cen MT"/>
                <a:cs typeface="Tw Cen MT"/>
              </a:rPr>
              <a:t>their  </a:t>
            </a:r>
            <a:r>
              <a:rPr sz="2800" dirty="0">
                <a:solidFill>
                  <a:srgbClr val="FFFFFF"/>
                </a:solidFill>
                <a:latin typeface="Tw Cen MT"/>
                <a:cs typeface="Tw Cen MT"/>
              </a:rPr>
              <a:t>heads </a:t>
            </a:r>
            <a:r>
              <a:rPr sz="2800" spc="-5" dirty="0">
                <a:solidFill>
                  <a:srgbClr val="FFFFFF"/>
                </a:solidFill>
                <a:latin typeface="Tw Cen MT"/>
                <a:cs typeface="Tw Cen MT"/>
              </a:rPr>
              <a:t>and </a:t>
            </a:r>
            <a:r>
              <a:rPr sz="2800" spc="-15" dirty="0">
                <a:solidFill>
                  <a:srgbClr val="FFFFFF"/>
                </a:solidFill>
                <a:latin typeface="Tw Cen MT"/>
                <a:cs typeface="Tw Cen MT"/>
              </a:rPr>
              <a:t>avoid </a:t>
            </a:r>
            <a:r>
              <a:rPr sz="2800" dirty="0">
                <a:solidFill>
                  <a:srgbClr val="FFFFFF"/>
                </a:solidFill>
                <a:latin typeface="Tw Cen MT"/>
                <a:cs typeface="Tw Cen MT"/>
              </a:rPr>
              <a:t>direct </a:t>
            </a:r>
            <a:r>
              <a:rPr sz="2800" spc="-60" dirty="0">
                <a:solidFill>
                  <a:srgbClr val="FFFFFF"/>
                </a:solidFill>
                <a:latin typeface="Tw Cen MT"/>
                <a:cs typeface="Tw Cen MT"/>
              </a:rPr>
              <a:t>eye </a:t>
            </a:r>
            <a:r>
              <a:rPr sz="2800" spc="-5" dirty="0">
                <a:solidFill>
                  <a:srgbClr val="FFFFFF"/>
                </a:solidFill>
                <a:latin typeface="Tw Cen MT"/>
                <a:cs typeface="Tw Cen MT"/>
              </a:rPr>
              <a:t>contact </a:t>
            </a:r>
            <a:r>
              <a:rPr sz="2800" dirty="0">
                <a:solidFill>
                  <a:srgbClr val="FFFFFF"/>
                </a:solidFill>
                <a:latin typeface="Tw Cen MT"/>
                <a:cs typeface="Tw Cen MT"/>
              </a:rPr>
              <a:t>as </a:t>
            </a:r>
            <a:r>
              <a:rPr sz="2800" spc="-5" dirty="0">
                <a:solidFill>
                  <a:srgbClr val="FFFFFF"/>
                </a:solidFill>
                <a:latin typeface="Tw Cen MT"/>
                <a:cs typeface="Tw Cen MT"/>
              </a:rPr>
              <a:t>a  sign </a:t>
            </a:r>
            <a:r>
              <a:rPr sz="2800" dirty="0">
                <a:solidFill>
                  <a:srgbClr val="FFFFFF"/>
                </a:solidFill>
                <a:latin typeface="Tw Cen MT"/>
                <a:cs typeface="Tw Cen MT"/>
              </a:rPr>
              <a:t>of respect. </a:t>
            </a:r>
            <a:r>
              <a:rPr sz="2800" spc="-5" dirty="0">
                <a:solidFill>
                  <a:srgbClr val="FFFFFF"/>
                </a:solidFill>
                <a:latin typeface="Tw Cen MT"/>
                <a:cs typeface="Tw Cen MT"/>
              </a:rPr>
              <a:t>If a </a:t>
            </a:r>
            <a:r>
              <a:rPr sz="2800" spc="15" dirty="0">
                <a:solidFill>
                  <a:srgbClr val="FFFFFF"/>
                </a:solidFill>
                <a:latin typeface="Tw Cen MT"/>
                <a:cs typeface="Tw Cen MT"/>
              </a:rPr>
              <a:t>child </a:t>
            </a:r>
            <a:r>
              <a:rPr sz="2800" spc="-5" dirty="0">
                <a:solidFill>
                  <a:srgbClr val="FFFFFF"/>
                </a:solidFill>
                <a:latin typeface="Tw Cen MT"/>
                <a:cs typeface="Tw Cen MT"/>
              </a:rPr>
              <a:t>looks directly </a:t>
            </a:r>
            <a:r>
              <a:rPr sz="2800" dirty="0">
                <a:solidFill>
                  <a:srgbClr val="FFFFFF"/>
                </a:solidFill>
                <a:latin typeface="Tw Cen MT"/>
                <a:cs typeface="Tw Cen MT"/>
              </a:rPr>
              <a:t>at  an </a:t>
            </a:r>
            <a:r>
              <a:rPr sz="2800" spc="-5" dirty="0">
                <a:solidFill>
                  <a:srgbClr val="FFFFFF"/>
                </a:solidFill>
                <a:latin typeface="Tw Cen MT"/>
                <a:cs typeface="Tw Cen MT"/>
              </a:rPr>
              <a:t>adult, </a:t>
            </a:r>
            <a:r>
              <a:rPr sz="2800" spc="-35" dirty="0">
                <a:solidFill>
                  <a:srgbClr val="FFFFFF"/>
                </a:solidFill>
                <a:latin typeface="Tw Cen MT"/>
                <a:cs typeface="Tw Cen MT"/>
              </a:rPr>
              <a:t>they </a:t>
            </a:r>
            <a:r>
              <a:rPr sz="2800" dirty="0">
                <a:solidFill>
                  <a:srgbClr val="FFFFFF"/>
                </a:solidFill>
                <a:latin typeface="Tw Cen MT"/>
                <a:cs typeface="Tw Cen MT"/>
              </a:rPr>
              <a:t>are often </a:t>
            </a:r>
            <a:r>
              <a:rPr sz="2800" spc="-5" dirty="0">
                <a:solidFill>
                  <a:srgbClr val="FFFFFF"/>
                </a:solidFill>
                <a:latin typeface="Tw Cen MT"/>
                <a:cs typeface="Tw Cen MT"/>
              </a:rPr>
              <a:t>told to </a:t>
            </a:r>
            <a:r>
              <a:rPr sz="2800" dirty="0">
                <a:solidFill>
                  <a:srgbClr val="FFFFFF"/>
                </a:solidFill>
                <a:latin typeface="Tw Cen MT"/>
                <a:cs typeface="Tw Cen MT"/>
              </a:rPr>
              <a:t>"bese </a:t>
            </a:r>
            <a:r>
              <a:rPr sz="2800" spc="-10" dirty="0">
                <a:solidFill>
                  <a:srgbClr val="FFFFFF"/>
                </a:solidFill>
                <a:latin typeface="Tw Cen MT"/>
                <a:cs typeface="Tw Cen MT"/>
              </a:rPr>
              <a:t>je  </a:t>
            </a:r>
            <a:r>
              <a:rPr sz="2800" spc="-5" dirty="0">
                <a:solidFill>
                  <a:srgbClr val="FFFFFF"/>
                </a:solidFill>
                <a:latin typeface="Tw Cen MT"/>
                <a:cs typeface="Tw Cen MT"/>
              </a:rPr>
              <a:t>ou", </a:t>
            </a:r>
            <a:r>
              <a:rPr sz="2800" spc="15" dirty="0">
                <a:solidFill>
                  <a:srgbClr val="FFFFFF"/>
                </a:solidFill>
                <a:latin typeface="Tw Cen MT"/>
                <a:cs typeface="Tw Cen MT"/>
              </a:rPr>
              <a:t>which </a:t>
            </a:r>
            <a:r>
              <a:rPr sz="2800" spc="-5" dirty="0">
                <a:solidFill>
                  <a:srgbClr val="FFFFFF"/>
                </a:solidFill>
                <a:latin typeface="Tw Cen MT"/>
                <a:cs typeface="Tw Cen MT"/>
              </a:rPr>
              <a:t>means to </a:t>
            </a:r>
            <a:r>
              <a:rPr sz="2800" spc="-35" dirty="0">
                <a:solidFill>
                  <a:srgbClr val="FFFFFF"/>
                </a:solidFill>
                <a:latin typeface="Tw Cen MT"/>
                <a:cs typeface="Tw Cen MT"/>
              </a:rPr>
              <a:t>lower </a:t>
            </a:r>
            <a:r>
              <a:rPr sz="2800" spc="-25" dirty="0">
                <a:solidFill>
                  <a:srgbClr val="FFFFFF"/>
                </a:solidFill>
                <a:latin typeface="Tw Cen MT"/>
                <a:cs typeface="Tw Cen MT"/>
              </a:rPr>
              <a:t>your</a:t>
            </a:r>
            <a:r>
              <a:rPr sz="2800" spc="65" dirty="0">
                <a:solidFill>
                  <a:srgbClr val="FFFFFF"/>
                </a:solidFill>
                <a:latin typeface="Tw Cen MT"/>
                <a:cs typeface="Tw Cen MT"/>
              </a:rPr>
              <a:t> </a:t>
            </a:r>
            <a:r>
              <a:rPr sz="2800" spc="-40" dirty="0">
                <a:solidFill>
                  <a:srgbClr val="FFFFFF"/>
                </a:solidFill>
                <a:latin typeface="Tw Cen MT"/>
                <a:cs typeface="Tw Cen MT"/>
              </a:rPr>
              <a:t>eyes.</a:t>
            </a:r>
            <a:endParaRPr sz="2800">
              <a:latin typeface="Tw Cen MT"/>
              <a:cs typeface="Tw Cen MT"/>
            </a:endParaRPr>
          </a:p>
        </p:txBody>
      </p:sp>
      <p:sp>
        <p:nvSpPr>
          <p:cNvPr id="9" name="object 9"/>
          <p:cNvSpPr/>
          <p:nvPr/>
        </p:nvSpPr>
        <p:spPr>
          <a:xfrm>
            <a:off x="6096000" y="6486144"/>
            <a:ext cx="937259" cy="291083"/>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7552943" y="0"/>
            <a:ext cx="4639056" cy="6857999"/>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10847831" y="6486144"/>
            <a:ext cx="222502" cy="291083"/>
          </a:xfrm>
          <a:prstGeom prst="rect">
            <a:avLst/>
          </a:prstGeom>
          <a:blipFill>
            <a:blip r:embed="rId6" cstate="print"/>
            <a:stretch>
              <a:fillRect/>
            </a:stretch>
          </a:blipFill>
        </p:spPr>
        <p:txBody>
          <a:bodyPr wrap="square" lIns="0" tIns="0" rIns="0" bIns="0" rtlCol="0"/>
          <a:lstStyle/>
          <a:p>
            <a:endParaRPr/>
          </a:p>
        </p:txBody>
      </p:sp>
      <p:sp>
        <p:nvSpPr>
          <p:cNvPr id="13" name="object 13"/>
          <p:cNvSpPr txBox="1"/>
          <p:nvPr/>
        </p:nvSpPr>
        <p:spPr>
          <a:xfrm>
            <a:off x="10916073" y="6522012"/>
            <a:ext cx="71755" cy="170815"/>
          </a:xfrm>
          <a:prstGeom prst="rect">
            <a:avLst/>
          </a:prstGeom>
        </p:spPr>
        <p:txBody>
          <a:bodyPr vert="horz" wrap="square" lIns="0" tIns="0" rIns="0" bIns="0" rtlCol="0">
            <a:spAutoFit/>
          </a:bodyPr>
          <a:lstStyle/>
          <a:p>
            <a:pPr marL="12700">
              <a:lnSpc>
                <a:spcPct val="100000"/>
              </a:lnSpc>
            </a:pPr>
            <a:r>
              <a:rPr sz="1000" spc="-5" dirty="0">
                <a:solidFill>
                  <a:srgbClr val="FFFFFF"/>
                </a:solidFill>
                <a:latin typeface="Tw Cen MT Condensed"/>
                <a:cs typeface="Tw Cen MT Condensed"/>
              </a:rPr>
              <a:t>7</a:t>
            </a:r>
            <a:endParaRPr sz="1000">
              <a:latin typeface="Tw Cen MT Condensed"/>
              <a:cs typeface="Tw Cen MT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335B74"/>
          </a:solidFill>
        </p:spPr>
        <p:txBody>
          <a:bodyPr wrap="square" lIns="0" tIns="0" rIns="0" bIns="0" rtlCol="0"/>
          <a:lstStyle/>
          <a:p>
            <a:endParaRPr/>
          </a:p>
        </p:txBody>
      </p:sp>
      <p:sp>
        <p:nvSpPr>
          <p:cNvPr id="3" name="object 3"/>
          <p:cNvSpPr/>
          <p:nvPr/>
        </p:nvSpPr>
        <p:spPr>
          <a:xfrm>
            <a:off x="10744200" y="0"/>
            <a:ext cx="1447799" cy="153619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2720339"/>
            <a:ext cx="830580" cy="254812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62762" y="826769"/>
            <a:ext cx="0" cy="914400"/>
          </a:xfrm>
          <a:custGeom>
            <a:avLst/>
            <a:gdLst/>
            <a:ahLst/>
            <a:cxnLst/>
            <a:rect l="l" t="t" r="r" b="b"/>
            <a:pathLst>
              <a:path h="914400">
                <a:moveTo>
                  <a:pt x="0" y="914400"/>
                </a:moveTo>
                <a:lnTo>
                  <a:pt x="0" y="0"/>
                </a:lnTo>
              </a:path>
            </a:pathLst>
          </a:custGeom>
          <a:ln w="19050">
            <a:solidFill>
              <a:srgbClr val="1CADE4"/>
            </a:solidFill>
          </a:ln>
        </p:spPr>
        <p:txBody>
          <a:bodyPr wrap="square" lIns="0" tIns="0" rIns="0" bIns="0" rtlCol="0"/>
          <a:lstStyle/>
          <a:p>
            <a:endParaRPr/>
          </a:p>
        </p:txBody>
      </p:sp>
      <p:sp>
        <p:nvSpPr>
          <p:cNvPr id="6" name="object 6"/>
          <p:cNvSpPr/>
          <p:nvPr/>
        </p:nvSpPr>
        <p:spPr>
          <a:xfrm>
            <a:off x="0" y="0"/>
            <a:ext cx="12191998" cy="6856485"/>
          </a:xfrm>
          <a:prstGeom prst="rect">
            <a:avLst/>
          </a:prstGeom>
          <a:blipFill>
            <a:blip r:embed="rId5"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1230883" y="842613"/>
            <a:ext cx="6217285" cy="801370"/>
          </a:xfrm>
          <a:prstGeom prst="rect">
            <a:avLst/>
          </a:prstGeom>
        </p:spPr>
        <p:txBody>
          <a:bodyPr vert="horz" wrap="square" lIns="0" tIns="0" rIns="0" bIns="0" rtlCol="0">
            <a:spAutoFit/>
          </a:bodyPr>
          <a:lstStyle/>
          <a:p>
            <a:pPr marL="12700">
              <a:lnSpc>
                <a:spcPct val="100000"/>
              </a:lnSpc>
            </a:pPr>
            <a:r>
              <a:rPr sz="5000" spc="70" dirty="0">
                <a:solidFill>
                  <a:srgbClr val="FFFFFF"/>
                </a:solidFill>
                <a:latin typeface="Tw Cen MT Condensed"/>
                <a:cs typeface="Tw Cen MT Condensed"/>
              </a:rPr>
              <a:t>HUMANITARIAN </a:t>
            </a:r>
            <a:r>
              <a:rPr sz="5000" spc="75" dirty="0">
                <a:solidFill>
                  <a:srgbClr val="FFFFFF"/>
                </a:solidFill>
                <a:latin typeface="Tw Cen MT Condensed"/>
                <a:cs typeface="Tw Cen MT Condensed"/>
              </a:rPr>
              <a:t>CRISIS </a:t>
            </a:r>
            <a:r>
              <a:rPr sz="5000" spc="45" dirty="0">
                <a:solidFill>
                  <a:srgbClr val="FFFFFF"/>
                </a:solidFill>
                <a:latin typeface="Tw Cen MT Condensed"/>
                <a:cs typeface="Tw Cen MT Condensed"/>
              </a:rPr>
              <a:t>IN</a:t>
            </a:r>
            <a:r>
              <a:rPr sz="5000" spc="505" dirty="0">
                <a:solidFill>
                  <a:srgbClr val="FFFFFF"/>
                </a:solidFill>
                <a:latin typeface="Tw Cen MT Condensed"/>
                <a:cs typeface="Tw Cen MT Condensed"/>
              </a:rPr>
              <a:t> </a:t>
            </a:r>
            <a:r>
              <a:rPr sz="5000" spc="95" dirty="0">
                <a:solidFill>
                  <a:srgbClr val="FFFFFF"/>
                </a:solidFill>
                <a:latin typeface="Tw Cen MT Condensed"/>
                <a:cs typeface="Tw Cen MT Condensed"/>
              </a:rPr>
              <a:t>HAITI</a:t>
            </a:r>
            <a:endParaRPr sz="5000">
              <a:latin typeface="Tw Cen MT Condensed"/>
              <a:cs typeface="Tw Cen MT Condensed"/>
            </a:endParaRPr>
          </a:p>
        </p:txBody>
      </p:sp>
      <p:sp>
        <p:nvSpPr>
          <p:cNvPr id="8" name="object 8"/>
          <p:cNvSpPr/>
          <p:nvPr/>
        </p:nvSpPr>
        <p:spPr>
          <a:xfrm>
            <a:off x="762762" y="826769"/>
            <a:ext cx="0" cy="914400"/>
          </a:xfrm>
          <a:custGeom>
            <a:avLst/>
            <a:gdLst/>
            <a:ahLst/>
            <a:cxnLst/>
            <a:rect l="l" t="t" r="r" b="b"/>
            <a:pathLst>
              <a:path h="914400">
                <a:moveTo>
                  <a:pt x="0" y="914400"/>
                </a:moveTo>
                <a:lnTo>
                  <a:pt x="0" y="0"/>
                </a:lnTo>
              </a:path>
            </a:pathLst>
          </a:custGeom>
          <a:ln w="19050">
            <a:solidFill>
              <a:srgbClr val="FFFFFF"/>
            </a:solidFill>
          </a:ln>
        </p:spPr>
        <p:txBody>
          <a:bodyPr wrap="square" lIns="0" tIns="0" rIns="0" bIns="0" rtlCol="0"/>
          <a:lstStyle/>
          <a:p>
            <a:endParaRPr/>
          </a:p>
        </p:txBody>
      </p:sp>
      <p:sp>
        <p:nvSpPr>
          <p:cNvPr id="9" name="object 9"/>
          <p:cNvSpPr txBox="1"/>
          <p:nvPr/>
        </p:nvSpPr>
        <p:spPr>
          <a:xfrm>
            <a:off x="1057147" y="2316480"/>
            <a:ext cx="9507855" cy="3655695"/>
          </a:xfrm>
          <a:prstGeom prst="rect">
            <a:avLst/>
          </a:prstGeom>
        </p:spPr>
        <p:txBody>
          <a:bodyPr vert="horz" wrap="square" lIns="0" tIns="0" rIns="0" bIns="0" rtlCol="0">
            <a:spAutoFit/>
          </a:bodyPr>
          <a:lstStyle/>
          <a:p>
            <a:pPr marL="12700" marR="5080">
              <a:lnSpc>
                <a:spcPts val="3030"/>
              </a:lnSpc>
            </a:pPr>
            <a:r>
              <a:rPr sz="2800" spc="-10" dirty="0">
                <a:solidFill>
                  <a:srgbClr val="FFFFFF"/>
                </a:solidFill>
                <a:latin typeface="Tw Cen MT"/>
                <a:cs typeface="Tw Cen MT"/>
              </a:rPr>
              <a:t>The </a:t>
            </a:r>
            <a:r>
              <a:rPr sz="2800" spc="-15" dirty="0">
                <a:solidFill>
                  <a:srgbClr val="FFFFFF"/>
                </a:solidFill>
                <a:latin typeface="Tw Cen MT"/>
                <a:cs typeface="Tw Cen MT"/>
              </a:rPr>
              <a:t>surge </a:t>
            </a:r>
            <a:r>
              <a:rPr sz="2800" spc="-5" dirty="0">
                <a:solidFill>
                  <a:srgbClr val="FFFFFF"/>
                </a:solidFill>
                <a:latin typeface="Tw Cen MT"/>
                <a:cs typeface="Tw Cen MT"/>
              </a:rPr>
              <a:t>in </a:t>
            </a:r>
            <a:r>
              <a:rPr sz="2800" spc="10" dirty="0">
                <a:solidFill>
                  <a:srgbClr val="FFFFFF"/>
                </a:solidFill>
                <a:latin typeface="Tw Cen MT"/>
                <a:cs typeface="Tw Cen MT"/>
              </a:rPr>
              <a:t>armed </a:t>
            </a:r>
            <a:r>
              <a:rPr sz="2800" spc="-5" dirty="0">
                <a:solidFill>
                  <a:srgbClr val="FFFFFF"/>
                </a:solidFill>
                <a:latin typeface="Tw Cen MT"/>
                <a:cs typeface="Tw Cen MT"/>
              </a:rPr>
              <a:t>violence </a:t>
            </a:r>
            <a:r>
              <a:rPr sz="2800" spc="-10" dirty="0">
                <a:solidFill>
                  <a:srgbClr val="FFFFFF"/>
                </a:solidFill>
                <a:latin typeface="Tw Cen MT"/>
                <a:cs typeface="Tw Cen MT"/>
              </a:rPr>
              <a:t>across </a:t>
            </a:r>
            <a:r>
              <a:rPr sz="2800" spc="-5" dirty="0">
                <a:solidFill>
                  <a:srgbClr val="FFFFFF"/>
                </a:solidFill>
                <a:latin typeface="Tw Cen MT"/>
                <a:cs typeface="Tw Cen MT"/>
              </a:rPr>
              <a:t>Haiti has </a:t>
            </a:r>
            <a:r>
              <a:rPr sz="2800" spc="-10" dirty="0">
                <a:solidFill>
                  <a:srgbClr val="FFFFFF"/>
                </a:solidFill>
                <a:latin typeface="Tw Cen MT"/>
                <a:cs typeface="Tw Cen MT"/>
              </a:rPr>
              <a:t>triggered </a:t>
            </a:r>
            <a:r>
              <a:rPr sz="2800" spc="-5" dirty="0">
                <a:solidFill>
                  <a:srgbClr val="FFFFFF"/>
                </a:solidFill>
                <a:latin typeface="Tw Cen MT"/>
                <a:cs typeface="Tw Cen MT"/>
              </a:rPr>
              <a:t>a </a:t>
            </a:r>
            <a:r>
              <a:rPr sz="2800" spc="-20" dirty="0">
                <a:solidFill>
                  <a:srgbClr val="FFFFFF"/>
                </a:solidFill>
                <a:latin typeface="Tw Cen MT"/>
                <a:cs typeface="Tw Cen MT"/>
              </a:rPr>
              <a:t>profound  </a:t>
            </a:r>
            <a:r>
              <a:rPr sz="2800" spc="-5" dirty="0">
                <a:solidFill>
                  <a:srgbClr val="FFFFFF"/>
                </a:solidFill>
                <a:latin typeface="Tw Cen MT"/>
                <a:cs typeface="Tw Cen MT"/>
              </a:rPr>
              <a:t>humanitarian </a:t>
            </a:r>
            <a:r>
              <a:rPr sz="2800" spc="-10" dirty="0">
                <a:solidFill>
                  <a:srgbClr val="FFFFFF"/>
                </a:solidFill>
                <a:latin typeface="Tw Cen MT"/>
                <a:cs typeface="Tw Cen MT"/>
              </a:rPr>
              <a:t>crisis, with </a:t>
            </a:r>
            <a:r>
              <a:rPr sz="2800" spc="-5" dirty="0">
                <a:solidFill>
                  <a:srgbClr val="FFFFFF"/>
                </a:solidFill>
                <a:latin typeface="Tw Cen MT"/>
                <a:cs typeface="Tw Cen MT"/>
              </a:rPr>
              <a:t>the number </a:t>
            </a:r>
            <a:r>
              <a:rPr sz="2800" dirty="0">
                <a:solidFill>
                  <a:srgbClr val="FFFFFF"/>
                </a:solidFill>
                <a:latin typeface="Tw Cen MT"/>
                <a:cs typeface="Tw Cen MT"/>
              </a:rPr>
              <a:t>of internally displaced </a:t>
            </a:r>
            <a:r>
              <a:rPr sz="2800" spc="10" dirty="0">
                <a:solidFill>
                  <a:srgbClr val="FFFFFF"/>
                </a:solidFill>
                <a:latin typeface="Tw Cen MT"/>
                <a:cs typeface="Tw Cen MT"/>
              </a:rPr>
              <a:t>children  </a:t>
            </a:r>
            <a:r>
              <a:rPr sz="2800" spc="-5" dirty="0">
                <a:solidFill>
                  <a:srgbClr val="FFFFFF"/>
                </a:solidFill>
                <a:latin typeface="Tw Cen MT"/>
                <a:cs typeface="Tw Cen MT"/>
              </a:rPr>
              <a:t>soaring to </a:t>
            </a:r>
            <a:r>
              <a:rPr sz="2800" dirty="0">
                <a:solidFill>
                  <a:srgbClr val="FFFFFF"/>
                </a:solidFill>
                <a:latin typeface="Tw Cen MT"/>
                <a:cs typeface="Tw Cen MT"/>
              </a:rPr>
              <a:t>170,000. </a:t>
            </a:r>
            <a:r>
              <a:rPr sz="2800" spc="-10" dirty="0">
                <a:solidFill>
                  <a:srgbClr val="FFFFFF"/>
                </a:solidFill>
                <a:latin typeface="Tw Cen MT"/>
                <a:cs typeface="Tw Cen MT"/>
              </a:rPr>
              <a:t>The </a:t>
            </a:r>
            <a:r>
              <a:rPr sz="2800" spc="-5" dirty="0">
                <a:solidFill>
                  <a:srgbClr val="FFFFFF"/>
                </a:solidFill>
                <a:latin typeface="Tw Cen MT"/>
                <a:cs typeface="Tw Cen MT"/>
              </a:rPr>
              <a:t>current situation is placing </a:t>
            </a:r>
            <a:r>
              <a:rPr sz="2800" dirty="0">
                <a:solidFill>
                  <a:srgbClr val="FFFFFF"/>
                </a:solidFill>
                <a:latin typeface="Tw Cen MT"/>
                <a:cs typeface="Tw Cen MT"/>
              </a:rPr>
              <a:t>an </a:t>
            </a:r>
            <a:r>
              <a:rPr sz="2800" spc="5" dirty="0">
                <a:solidFill>
                  <a:srgbClr val="FFFFFF"/>
                </a:solidFill>
                <a:latin typeface="Tw Cen MT"/>
                <a:cs typeface="Tw Cen MT"/>
              </a:rPr>
              <a:t>enormous  </a:t>
            </a:r>
            <a:r>
              <a:rPr sz="2800" spc="-5" dirty="0">
                <a:solidFill>
                  <a:srgbClr val="FFFFFF"/>
                </a:solidFill>
                <a:latin typeface="Tw Cen MT"/>
                <a:cs typeface="Tw Cen MT"/>
              </a:rPr>
              <a:t>strain </a:t>
            </a:r>
            <a:r>
              <a:rPr sz="2800" dirty="0">
                <a:solidFill>
                  <a:srgbClr val="FFFFFF"/>
                </a:solidFill>
                <a:latin typeface="Tw Cen MT"/>
                <a:cs typeface="Tw Cen MT"/>
              </a:rPr>
              <a:t>on </a:t>
            </a:r>
            <a:r>
              <a:rPr sz="2800" spc="-5" dirty="0">
                <a:solidFill>
                  <a:srgbClr val="FFFFFF"/>
                </a:solidFill>
                <a:latin typeface="Tw Cen MT"/>
                <a:cs typeface="Tw Cen MT"/>
              </a:rPr>
              <a:t>the </a:t>
            </a:r>
            <a:r>
              <a:rPr sz="2800" spc="-15" dirty="0">
                <a:solidFill>
                  <a:srgbClr val="FFFFFF"/>
                </a:solidFill>
                <a:latin typeface="Tw Cen MT"/>
                <a:cs typeface="Tw Cen MT"/>
              </a:rPr>
              <a:t>already </a:t>
            </a:r>
            <a:r>
              <a:rPr sz="2800" spc="-5" dirty="0">
                <a:solidFill>
                  <a:srgbClr val="FFFFFF"/>
                </a:solidFill>
                <a:latin typeface="Tw Cen MT"/>
                <a:cs typeface="Tw Cen MT"/>
              </a:rPr>
              <a:t>limited </a:t>
            </a:r>
            <a:r>
              <a:rPr sz="2800" dirty="0">
                <a:solidFill>
                  <a:srgbClr val="FFFFFF"/>
                </a:solidFill>
                <a:latin typeface="Tw Cen MT"/>
                <a:cs typeface="Tw Cen MT"/>
              </a:rPr>
              <a:t>resources of </a:t>
            </a:r>
            <a:r>
              <a:rPr sz="2800" spc="-5" dirty="0">
                <a:solidFill>
                  <a:srgbClr val="FFFFFF"/>
                </a:solidFill>
                <a:latin typeface="Tw Cen MT"/>
                <a:cs typeface="Tw Cen MT"/>
              </a:rPr>
              <a:t>host </a:t>
            </a:r>
            <a:r>
              <a:rPr sz="2800" dirty="0">
                <a:solidFill>
                  <a:srgbClr val="FFFFFF"/>
                </a:solidFill>
                <a:latin typeface="Tw Cen MT"/>
                <a:cs typeface="Tw Cen MT"/>
              </a:rPr>
              <a:t>communities </a:t>
            </a:r>
            <a:r>
              <a:rPr sz="2800" spc="-5" dirty="0">
                <a:solidFill>
                  <a:srgbClr val="FFFFFF"/>
                </a:solidFill>
                <a:latin typeface="Tw Cen MT"/>
                <a:cs typeface="Tw Cen MT"/>
              </a:rPr>
              <a:t>and  </a:t>
            </a:r>
            <a:r>
              <a:rPr sz="2800" spc="-15" dirty="0">
                <a:solidFill>
                  <a:srgbClr val="FFFFFF"/>
                </a:solidFill>
                <a:latin typeface="Tw Cen MT"/>
                <a:cs typeface="Tw Cen MT"/>
              </a:rPr>
              <a:t>existing </a:t>
            </a:r>
            <a:r>
              <a:rPr sz="2800" dirty="0">
                <a:solidFill>
                  <a:srgbClr val="FFFFFF"/>
                </a:solidFill>
                <a:latin typeface="Tw Cen MT"/>
                <a:cs typeface="Tw Cen MT"/>
              </a:rPr>
              <a:t>social </a:t>
            </a:r>
            <a:r>
              <a:rPr sz="2800" spc="5" dirty="0">
                <a:solidFill>
                  <a:srgbClr val="FFFFFF"/>
                </a:solidFill>
                <a:latin typeface="Tw Cen MT"/>
                <a:cs typeface="Tw Cen MT"/>
              </a:rPr>
              <a:t>services. </a:t>
            </a:r>
            <a:r>
              <a:rPr sz="2800" spc="-5" dirty="0">
                <a:solidFill>
                  <a:srgbClr val="FFFFFF"/>
                </a:solidFill>
                <a:latin typeface="Tw Cen MT"/>
                <a:cs typeface="Tw Cen MT"/>
              </a:rPr>
              <a:t>(UNICEF</a:t>
            </a:r>
            <a:r>
              <a:rPr sz="2800" spc="-25" dirty="0">
                <a:solidFill>
                  <a:srgbClr val="FFFFFF"/>
                </a:solidFill>
                <a:latin typeface="Tw Cen MT"/>
                <a:cs typeface="Tw Cen MT"/>
              </a:rPr>
              <a:t> </a:t>
            </a:r>
            <a:r>
              <a:rPr sz="2800" dirty="0">
                <a:solidFill>
                  <a:srgbClr val="FFFFFF"/>
                </a:solidFill>
                <a:latin typeface="Tw Cen MT"/>
                <a:cs typeface="Tw Cen MT"/>
              </a:rPr>
              <a:t>UK)</a:t>
            </a:r>
            <a:endParaRPr sz="2800">
              <a:latin typeface="Tw Cen MT"/>
              <a:cs typeface="Tw Cen MT"/>
            </a:endParaRPr>
          </a:p>
          <a:p>
            <a:pPr marL="12700" marR="441959">
              <a:lnSpc>
                <a:spcPts val="3030"/>
              </a:lnSpc>
              <a:spcBef>
                <a:spcPts val="1395"/>
              </a:spcBef>
            </a:pPr>
            <a:r>
              <a:rPr sz="2800" spc="-5" dirty="0">
                <a:solidFill>
                  <a:srgbClr val="FFFFFF"/>
                </a:solidFill>
                <a:latin typeface="Tw Cen MT"/>
                <a:cs typeface="Tw Cen MT"/>
              </a:rPr>
              <a:t>In Haiti, </a:t>
            </a:r>
            <a:r>
              <a:rPr sz="2800" spc="10" dirty="0">
                <a:solidFill>
                  <a:srgbClr val="FFFFFF"/>
                </a:solidFill>
                <a:latin typeface="Tw Cen MT"/>
                <a:cs typeface="Tw Cen MT"/>
              </a:rPr>
              <a:t>children </a:t>
            </a:r>
            <a:r>
              <a:rPr sz="2800" spc="-5" dirty="0">
                <a:solidFill>
                  <a:srgbClr val="FFFFFF"/>
                </a:solidFill>
                <a:latin typeface="Tw Cen MT"/>
                <a:cs typeface="Tw Cen MT"/>
              </a:rPr>
              <a:t>and families </a:t>
            </a:r>
            <a:r>
              <a:rPr sz="2800" dirty="0">
                <a:solidFill>
                  <a:srgbClr val="FFFFFF"/>
                </a:solidFill>
                <a:latin typeface="Tw Cen MT"/>
                <a:cs typeface="Tw Cen MT"/>
              </a:rPr>
              <a:t>are </a:t>
            </a:r>
            <a:r>
              <a:rPr sz="2800" spc="-5" dirty="0">
                <a:solidFill>
                  <a:srgbClr val="FFFFFF"/>
                </a:solidFill>
                <a:latin typeface="Tw Cen MT"/>
                <a:cs typeface="Tw Cen MT"/>
              </a:rPr>
              <a:t>enduring relentless </a:t>
            </a:r>
            <a:r>
              <a:rPr sz="2800" spc="-40" dirty="0">
                <a:solidFill>
                  <a:srgbClr val="FFFFFF"/>
                </a:solidFill>
                <a:latin typeface="Tw Cen MT"/>
                <a:cs typeface="Tw Cen MT"/>
              </a:rPr>
              <a:t>waves </a:t>
            </a:r>
            <a:r>
              <a:rPr sz="2800" dirty="0">
                <a:solidFill>
                  <a:srgbClr val="FFFFFF"/>
                </a:solidFill>
                <a:latin typeface="Tw Cen MT"/>
                <a:cs typeface="Tw Cen MT"/>
              </a:rPr>
              <a:t>of  </a:t>
            </a:r>
            <a:r>
              <a:rPr sz="2800" spc="5" dirty="0">
                <a:solidFill>
                  <a:srgbClr val="FFFFFF"/>
                </a:solidFill>
                <a:latin typeface="Tw Cen MT"/>
                <a:cs typeface="Tw Cen MT"/>
              </a:rPr>
              <a:t>brutal </a:t>
            </a:r>
            <a:r>
              <a:rPr sz="2800" spc="-15" dirty="0">
                <a:solidFill>
                  <a:srgbClr val="FFFFFF"/>
                </a:solidFill>
                <a:latin typeface="Tw Cen MT"/>
                <a:cs typeface="Tw Cen MT"/>
              </a:rPr>
              <a:t>violence, </a:t>
            </a:r>
            <a:r>
              <a:rPr sz="2800" spc="-10" dirty="0">
                <a:solidFill>
                  <a:srgbClr val="FFFFFF"/>
                </a:solidFill>
                <a:latin typeface="Tw Cen MT"/>
                <a:cs typeface="Tw Cen MT"/>
              </a:rPr>
              <a:t>with </a:t>
            </a:r>
            <a:r>
              <a:rPr sz="2800" spc="25" dirty="0">
                <a:solidFill>
                  <a:srgbClr val="FFFFFF"/>
                </a:solidFill>
                <a:latin typeface="Tw Cen MT"/>
                <a:cs typeface="Tw Cen MT"/>
              </a:rPr>
              <a:t>each </a:t>
            </a:r>
            <a:r>
              <a:rPr sz="2800" spc="-20" dirty="0">
                <a:solidFill>
                  <a:srgbClr val="FFFFFF"/>
                </a:solidFill>
                <a:latin typeface="Tw Cen MT"/>
                <a:cs typeface="Tw Cen MT"/>
              </a:rPr>
              <a:t>day </a:t>
            </a:r>
            <a:r>
              <a:rPr sz="2800" spc="-5" dirty="0">
                <a:solidFill>
                  <a:srgbClr val="FFFFFF"/>
                </a:solidFill>
                <a:latin typeface="Tw Cen MT"/>
                <a:cs typeface="Tw Cen MT"/>
              </a:rPr>
              <a:t>bringing </a:t>
            </a:r>
            <a:r>
              <a:rPr sz="2800" spc="-25" dirty="0">
                <a:solidFill>
                  <a:srgbClr val="FFFFFF"/>
                </a:solidFill>
                <a:latin typeface="Tw Cen MT"/>
                <a:cs typeface="Tw Cen MT"/>
              </a:rPr>
              <a:t>new </a:t>
            </a:r>
            <a:r>
              <a:rPr sz="2800" spc="-15" dirty="0">
                <a:solidFill>
                  <a:srgbClr val="FFFFFF"/>
                </a:solidFill>
                <a:latin typeface="Tw Cen MT"/>
                <a:cs typeface="Tw Cen MT"/>
              </a:rPr>
              <a:t>horrors, </a:t>
            </a:r>
            <a:r>
              <a:rPr sz="2800" spc="-5" dirty="0">
                <a:solidFill>
                  <a:srgbClr val="FFFFFF"/>
                </a:solidFill>
                <a:latin typeface="Tw Cen MT"/>
                <a:cs typeface="Tw Cen MT"/>
              </a:rPr>
              <a:t>the loss </a:t>
            </a:r>
            <a:r>
              <a:rPr sz="2800" dirty="0">
                <a:solidFill>
                  <a:srgbClr val="FFFFFF"/>
                </a:solidFill>
                <a:latin typeface="Tw Cen MT"/>
                <a:cs typeface="Tw Cen MT"/>
              </a:rPr>
              <a:t>of  </a:t>
            </a:r>
            <a:r>
              <a:rPr sz="2800" spc="-15" dirty="0">
                <a:solidFill>
                  <a:srgbClr val="FFFFFF"/>
                </a:solidFill>
                <a:latin typeface="Tw Cen MT"/>
                <a:cs typeface="Tw Cen MT"/>
              </a:rPr>
              <a:t>loved ones, </a:t>
            </a:r>
            <a:r>
              <a:rPr sz="2800" spc="-5" dirty="0">
                <a:solidFill>
                  <a:srgbClr val="FFFFFF"/>
                </a:solidFill>
                <a:latin typeface="Tw Cen MT"/>
                <a:cs typeface="Tw Cen MT"/>
              </a:rPr>
              <a:t>homes being </a:t>
            </a:r>
            <a:r>
              <a:rPr sz="2800" spc="-20" dirty="0">
                <a:solidFill>
                  <a:srgbClr val="FFFFFF"/>
                </a:solidFill>
                <a:latin typeface="Tw Cen MT"/>
                <a:cs typeface="Tw Cen MT"/>
              </a:rPr>
              <a:t>destroyed </a:t>
            </a:r>
            <a:r>
              <a:rPr sz="2800" spc="-75" dirty="0">
                <a:solidFill>
                  <a:srgbClr val="FFFFFF"/>
                </a:solidFill>
                <a:latin typeface="Tw Cen MT"/>
                <a:cs typeface="Tw Cen MT"/>
              </a:rPr>
              <a:t>by </a:t>
            </a:r>
            <a:r>
              <a:rPr sz="2800" spc="-25" dirty="0">
                <a:solidFill>
                  <a:srgbClr val="FFFFFF"/>
                </a:solidFill>
                <a:latin typeface="Tw Cen MT"/>
                <a:cs typeface="Tw Cen MT"/>
              </a:rPr>
              <a:t>fire, </a:t>
            </a:r>
            <a:r>
              <a:rPr sz="2800" spc="-5" dirty="0">
                <a:solidFill>
                  <a:srgbClr val="FFFFFF"/>
                </a:solidFill>
                <a:latin typeface="Tw Cen MT"/>
                <a:cs typeface="Tw Cen MT"/>
              </a:rPr>
              <a:t>and </a:t>
            </a:r>
            <a:r>
              <a:rPr sz="2800" dirty="0">
                <a:solidFill>
                  <a:srgbClr val="FFFFFF"/>
                </a:solidFill>
                <a:latin typeface="Tw Cen MT"/>
                <a:cs typeface="Tw Cen MT"/>
              </a:rPr>
              <a:t>an </a:t>
            </a:r>
            <a:r>
              <a:rPr sz="2800" spc="-15" dirty="0">
                <a:solidFill>
                  <a:srgbClr val="FFFFFF"/>
                </a:solidFill>
                <a:latin typeface="Tw Cen MT"/>
                <a:cs typeface="Tw Cen MT"/>
              </a:rPr>
              <a:t>ever-present  shadow </a:t>
            </a:r>
            <a:r>
              <a:rPr sz="2800" dirty="0">
                <a:solidFill>
                  <a:srgbClr val="FFFFFF"/>
                </a:solidFill>
                <a:latin typeface="Tw Cen MT"/>
                <a:cs typeface="Tw Cen MT"/>
              </a:rPr>
              <a:t>of </a:t>
            </a:r>
            <a:r>
              <a:rPr sz="2800" spc="-40" dirty="0">
                <a:solidFill>
                  <a:srgbClr val="FFFFFF"/>
                </a:solidFill>
                <a:latin typeface="Tw Cen MT"/>
                <a:cs typeface="Tw Cen MT"/>
              </a:rPr>
              <a:t>fear.</a:t>
            </a:r>
            <a:r>
              <a:rPr sz="2800" spc="25" dirty="0">
                <a:solidFill>
                  <a:srgbClr val="FFFFFF"/>
                </a:solidFill>
                <a:latin typeface="Tw Cen MT"/>
                <a:cs typeface="Tw Cen MT"/>
              </a:rPr>
              <a:t> </a:t>
            </a:r>
            <a:r>
              <a:rPr sz="2800" spc="-5" dirty="0">
                <a:solidFill>
                  <a:srgbClr val="FFFFFF"/>
                </a:solidFill>
                <a:latin typeface="Tw Cen MT"/>
                <a:cs typeface="Tw Cen MT"/>
              </a:rPr>
              <a:t>(UNICEF)</a:t>
            </a:r>
            <a:endParaRPr sz="2800">
              <a:latin typeface="Tw Cen MT"/>
              <a:cs typeface="Tw Cen M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335B74"/>
          </a:solidFill>
        </p:spPr>
        <p:txBody>
          <a:bodyPr wrap="square" lIns="0" tIns="0" rIns="0" bIns="0" rtlCol="0"/>
          <a:lstStyle/>
          <a:p>
            <a:endParaRPr/>
          </a:p>
        </p:txBody>
      </p:sp>
      <p:sp>
        <p:nvSpPr>
          <p:cNvPr id="3" name="object 3"/>
          <p:cNvSpPr/>
          <p:nvPr/>
        </p:nvSpPr>
        <p:spPr>
          <a:xfrm>
            <a:off x="10744200" y="0"/>
            <a:ext cx="1447799" cy="153619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2720339"/>
            <a:ext cx="830580" cy="254812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62762" y="826769"/>
            <a:ext cx="0" cy="914400"/>
          </a:xfrm>
          <a:custGeom>
            <a:avLst/>
            <a:gdLst/>
            <a:ahLst/>
            <a:cxnLst/>
            <a:rect l="l" t="t" r="r" b="b"/>
            <a:pathLst>
              <a:path h="914400">
                <a:moveTo>
                  <a:pt x="0" y="914400"/>
                </a:moveTo>
                <a:lnTo>
                  <a:pt x="0" y="0"/>
                </a:lnTo>
              </a:path>
            </a:pathLst>
          </a:custGeom>
          <a:ln w="19050">
            <a:solidFill>
              <a:srgbClr val="1CADE4"/>
            </a:solidFill>
          </a:ln>
        </p:spPr>
        <p:txBody>
          <a:bodyPr wrap="square" lIns="0" tIns="0" rIns="0" bIns="0" rtlCol="0"/>
          <a:lstStyle/>
          <a:p>
            <a:endParaRPr/>
          </a:p>
        </p:txBody>
      </p:sp>
      <p:sp>
        <p:nvSpPr>
          <p:cNvPr id="6" name="object 6"/>
          <p:cNvSpPr/>
          <p:nvPr/>
        </p:nvSpPr>
        <p:spPr>
          <a:xfrm>
            <a:off x="0" y="0"/>
            <a:ext cx="12191998" cy="6857999"/>
          </a:xfrm>
          <a:prstGeom prst="rect">
            <a:avLst/>
          </a:prstGeom>
          <a:blipFill>
            <a:blip r:embed="rId5"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1230883" y="842613"/>
            <a:ext cx="8479155" cy="801370"/>
          </a:xfrm>
          <a:prstGeom prst="rect">
            <a:avLst/>
          </a:prstGeom>
        </p:spPr>
        <p:txBody>
          <a:bodyPr vert="horz" wrap="square" lIns="0" tIns="0" rIns="0" bIns="0" rtlCol="0">
            <a:spAutoFit/>
          </a:bodyPr>
          <a:lstStyle/>
          <a:p>
            <a:pPr marL="12700">
              <a:lnSpc>
                <a:spcPct val="100000"/>
              </a:lnSpc>
            </a:pPr>
            <a:r>
              <a:rPr sz="5000" spc="80" dirty="0">
                <a:solidFill>
                  <a:srgbClr val="FFFFFF"/>
                </a:solidFill>
                <a:latin typeface="Tw Cen MT Condensed"/>
                <a:cs typeface="Tw Cen MT Condensed"/>
              </a:rPr>
              <a:t>HAITIAN CHILDREN’S </a:t>
            </a:r>
            <a:r>
              <a:rPr sz="5000" spc="85" dirty="0">
                <a:solidFill>
                  <a:srgbClr val="FFFFFF"/>
                </a:solidFill>
                <a:latin typeface="Tw Cen MT Condensed"/>
                <a:cs typeface="Tw Cen MT Condensed"/>
              </a:rPr>
              <a:t>EXPERIENCES </a:t>
            </a:r>
            <a:r>
              <a:rPr sz="5000" spc="45" dirty="0">
                <a:solidFill>
                  <a:srgbClr val="FFFFFF"/>
                </a:solidFill>
                <a:latin typeface="Tw Cen MT Condensed"/>
                <a:cs typeface="Tw Cen MT Condensed"/>
              </a:rPr>
              <a:t>IN</a:t>
            </a:r>
            <a:r>
              <a:rPr sz="5000" spc="620" dirty="0">
                <a:solidFill>
                  <a:srgbClr val="FFFFFF"/>
                </a:solidFill>
                <a:latin typeface="Tw Cen MT Condensed"/>
                <a:cs typeface="Tw Cen MT Condensed"/>
              </a:rPr>
              <a:t> </a:t>
            </a:r>
            <a:r>
              <a:rPr sz="5000" spc="95" dirty="0">
                <a:solidFill>
                  <a:srgbClr val="FFFFFF"/>
                </a:solidFill>
                <a:latin typeface="Tw Cen MT Condensed"/>
                <a:cs typeface="Tw Cen MT Condensed"/>
              </a:rPr>
              <a:t>HAITI</a:t>
            </a:r>
            <a:endParaRPr sz="5000">
              <a:latin typeface="Tw Cen MT Condensed"/>
              <a:cs typeface="Tw Cen MT Condensed"/>
            </a:endParaRPr>
          </a:p>
        </p:txBody>
      </p:sp>
      <p:sp>
        <p:nvSpPr>
          <p:cNvPr id="8" name="object 8"/>
          <p:cNvSpPr/>
          <p:nvPr/>
        </p:nvSpPr>
        <p:spPr>
          <a:xfrm>
            <a:off x="762762" y="826769"/>
            <a:ext cx="0" cy="914400"/>
          </a:xfrm>
          <a:custGeom>
            <a:avLst/>
            <a:gdLst/>
            <a:ahLst/>
            <a:cxnLst/>
            <a:rect l="l" t="t" r="r" b="b"/>
            <a:pathLst>
              <a:path h="914400">
                <a:moveTo>
                  <a:pt x="0" y="914400"/>
                </a:moveTo>
                <a:lnTo>
                  <a:pt x="0" y="0"/>
                </a:lnTo>
              </a:path>
            </a:pathLst>
          </a:custGeom>
          <a:ln w="19050">
            <a:solidFill>
              <a:srgbClr val="FFFFFF"/>
            </a:solidFill>
          </a:ln>
        </p:spPr>
        <p:txBody>
          <a:bodyPr wrap="square" lIns="0" tIns="0" rIns="0" bIns="0" rtlCol="0"/>
          <a:lstStyle/>
          <a:p>
            <a:endParaRPr/>
          </a:p>
        </p:txBody>
      </p:sp>
      <p:sp>
        <p:nvSpPr>
          <p:cNvPr id="9" name="object 9"/>
          <p:cNvSpPr txBox="1"/>
          <p:nvPr/>
        </p:nvSpPr>
        <p:spPr>
          <a:xfrm>
            <a:off x="1057147" y="2312923"/>
            <a:ext cx="9479280" cy="2983865"/>
          </a:xfrm>
          <a:prstGeom prst="rect">
            <a:avLst/>
          </a:prstGeom>
        </p:spPr>
        <p:txBody>
          <a:bodyPr vert="horz" wrap="square" lIns="0" tIns="0" rIns="0" bIns="0" rtlCol="0">
            <a:spAutoFit/>
          </a:bodyPr>
          <a:lstStyle/>
          <a:p>
            <a:pPr marL="12700" marR="5080">
              <a:lnSpc>
                <a:spcPts val="3890"/>
              </a:lnSpc>
            </a:pPr>
            <a:r>
              <a:rPr sz="3600" spc="-45" dirty="0">
                <a:solidFill>
                  <a:srgbClr val="FFFFFF"/>
                </a:solidFill>
                <a:latin typeface="Tw Cen MT"/>
                <a:cs typeface="Tw Cen MT"/>
              </a:rPr>
              <a:t>Tragically, </a:t>
            </a:r>
            <a:r>
              <a:rPr sz="3600" spc="15" dirty="0">
                <a:solidFill>
                  <a:srgbClr val="FFFFFF"/>
                </a:solidFill>
                <a:latin typeface="Tw Cen MT"/>
                <a:cs typeface="Tw Cen MT"/>
              </a:rPr>
              <a:t>children </a:t>
            </a:r>
            <a:r>
              <a:rPr sz="3600" dirty="0">
                <a:solidFill>
                  <a:srgbClr val="FFFFFF"/>
                </a:solidFill>
                <a:latin typeface="Tw Cen MT"/>
                <a:cs typeface="Tw Cen MT"/>
              </a:rPr>
              <a:t>are being </a:t>
            </a:r>
            <a:r>
              <a:rPr sz="3600" spc="-5" dirty="0">
                <a:solidFill>
                  <a:srgbClr val="FFFFFF"/>
                </a:solidFill>
                <a:latin typeface="Tw Cen MT"/>
                <a:cs typeface="Tw Cen MT"/>
              </a:rPr>
              <a:t>caught </a:t>
            </a:r>
            <a:r>
              <a:rPr sz="3600" dirty="0">
                <a:solidFill>
                  <a:srgbClr val="FFFFFF"/>
                </a:solidFill>
                <a:latin typeface="Tw Cen MT"/>
                <a:cs typeface="Tw Cen MT"/>
              </a:rPr>
              <a:t>in </a:t>
            </a:r>
            <a:r>
              <a:rPr sz="3600" spc="-5" dirty="0">
                <a:solidFill>
                  <a:srgbClr val="FFFFFF"/>
                </a:solidFill>
                <a:latin typeface="Tw Cen MT"/>
                <a:cs typeface="Tw Cen MT"/>
              </a:rPr>
              <a:t>the </a:t>
            </a:r>
            <a:r>
              <a:rPr sz="3600" spc="-25" dirty="0">
                <a:solidFill>
                  <a:srgbClr val="FFFFFF"/>
                </a:solidFill>
                <a:latin typeface="Tw Cen MT"/>
                <a:cs typeface="Tw Cen MT"/>
              </a:rPr>
              <a:t>crossfire,  </a:t>
            </a:r>
            <a:r>
              <a:rPr sz="3600" spc="-5" dirty="0">
                <a:solidFill>
                  <a:srgbClr val="FFFFFF"/>
                </a:solidFill>
                <a:latin typeface="Tw Cen MT"/>
                <a:cs typeface="Tw Cen MT"/>
              </a:rPr>
              <a:t>suffering </a:t>
            </a:r>
            <a:r>
              <a:rPr sz="3600" spc="-10" dirty="0">
                <a:solidFill>
                  <a:srgbClr val="FFFFFF"/>
                </a:solidFill>
                <a:latin typeface="Tw Cen MT"/>
                <a:cs typeface="Tw Cen MT"/>
              </a:rPr>
              <a:t>injuries, </a:t>
            </a:r>
            <a:r>
              <a:rPr sz="3600" dirty="0">
                <a:solidFill>
                  <a:srgbClr val="FFFFFF"/>
                </a:solidFill>
                <a:latin typeface="Tw Cen MT"/>
                <a:cs typeface="Tw Cen MT"/>
              </a:rPr>
              <a:t>or </a:t>
            </a:r>
            <a:r>
              <a:rPr sz="3600" spc="-5" dirty="0">
                <a:solidFill>
                  <a:srgbClr val="FFFFFF"/>
                </a:solidFill>
                <a:latin typeface="Tw Cen MT"/>
                <a:cs typeface="Tw Cen MT"/>
              </a:rPr>
              <a:t>losing their </a:t>
            </a:r>
            <a:r>
              <a:rPr sz="3600" spc="-30" dirty="0">
                <a:solidFill>
                  <a:srgbClr val="FFFFFF"/>
                </a:solidFill>
                <a:latin typeface="Tw Cen MT"/>
                <a:cs typeface="Tw Cen MT"/>
              </a:rPr>
              <a:t>lives, </a:t>
            </a:r>
            <a:r>
              <a:rPr sz="3600" spc="-5" dirty="0">
                <a:solidFill>
                  <a:srgbClr val="FFFFFF"/>
                </a:solidFill>
                <a:latin typeface="Tw Cen MT"/>
                <a:cs typeface="Tw Cen MT"/>
              </a:rPr>
              <a:t>with </a:t>
            </a:r>
            <a:r>
              <a:rPr sz="3600" dirty="0">
                <a:solidFill>
                  <a:srgbClr val="FFFFFF"/>
                </a:solidFill>
                <a:latin typeface="Tw Cen MT"/>
                <a:cs typeface="Tw Cen MT"/>
              </a:rPr>
              <a:t>some  </a:t>
            </a:r>
            <a:r>
              <a:rPr sz="3600" spc="-5" dirty="0">
                <a:solidFill>
                  <a:srgbClr val="FFFFFF"/>
                </a:solidFill>
                <a:latin typeface="Tw Cen MT"/>
                <a:cs typeface="Tw Cen MT"/>
              </a:rPr>
              <a:t>incidents occurring in </a:t>
            </a:r>
            <a:r>
              <a:rPr sz="3600" spc="-20" dirty="0">
                <a:solidFill>
                  <a:srgbClr val="FFFFFF"/>
                </a:solidFill>
                <a:latin typeface="Tw Cen MT"/>
                <a:cs typeface="Tw Cen MT"/>
              </a:rPr>
              <a:t>route </a:t>
            </a:r>
            <a:r>
              <a:rPr sz="3600" spc="-5" dirty="0">
                <a:solidFill>
                  <a:srgbClr val="FFFFFF"/>
                </a:solidFill>
                <a:latin typeface="Tw Cen MT"/>
                <a:cs typeface="Tw Cen MT"/>
              </a:rPr>
              <a:t>to </a:t>
            </a:r>
            <a:r>
              <a:rPr sz="3600" spc="15" dirty="0">
                <a:solidFill>
                  <a:srgbClr val="FFFFFF"/>
                </a:solidFill>
                <a:latin typeface="Tw Cen MT"/>
                <a:cs typeface="Tw Cen MT"/>
              </a:rPr>
              <a:t>school. </a:t>
            </a:r>
            <a:r>
              <a:rPr sz="3600" spc="-5" dirty="0">
                <a:solidFill>
                  <a:srgbClr val="FFFFFF"/>
                </a:solidFill>
                <a:latin typeface="Tw Cen MT"/>
                <a:cs typeface="Tw Cen MT"/>
              </a:rPr>
              <a:t>Furthermore,  there </a:t>
            </a:r>
            <a:r>
              <a:rPr sz="3600" dirty="0">
                <a:solidFill>
                  <a:srgbClr val="FFFFFF"/>
                </a:solidFill>
                <a:latin typeface="Tw Cen MT"/>
                <a:cs typeface="Tw Cen MT"/>
              </a:rPr>
              <a:t>are </a:t>
            </a:r>
            <a:r>
              <a:rPr sz="3600" spc="-5" dirty="0">
                <a:solidFill>
                  <a:srgbClr val="FFFFFF"/>
                </a:solidFill>
                <a:latin typeface="Tw Cen MT"/>
                <a:cs typeface="Tw Cen MT"/>
              </a:rPr>
              <a:t>increasing instances </a:t>
            </a:r>
            <a:r>
              <a:rPr sz="3600" dirty="0">
                <a:solidFill>
                  <a:srgbClr val="FFFFFF"/>
                </a:solidFill>
                <a:latin typeface="Tw Cen MT"/>
                <a:cs typeface="Tw Cen MT"/>
              </a:rPr>
              <a:t>of </a:t>
            </a:r>
            <a:r>
              <a:rPr sz="3600" spc="15" dirty="0">
                <a:solidFill>
                  <a:srgbClr val="FFFFFF"/>
                </a:solidFill>
                <a:latin typeface="Tw Cen MT"/>
                <a:cs typeface="Tw Cen MT"/>
              </a:rPr>
              <a:t>children </a:t>
            </a:r>
            <a:r>
              <a:rPr sz="3600" dirty="0">
                <a:solidFill>
                  <a:srgbClr val="FFFFFF"/>
                </a:solidFill>
                <a:latin typeface="Tw Cen MT"/>
                <a:cs typeface="Tw Cen MT"/>
              </a:rPr>
              <a:t>being  </a:t>
            </a:r>
            <a:r>
              <a:rPr sz="3600" spc="-10" dirty="0">
                <a:solidFill>
                  <a:srgbClr val="FFFFFF"/>
                </a:solidFill>
                <a:latin typeface="Tw Cen MT"/>
                <a:cs typeface="Tw Cen MT"/>
              </a:rPr>
              <a:t>forcibly </a:t>
            </a:r>
            <a:r>
              <a:rPr sz="3600" spc="5" dirty="0">
                <a:solidFill>
                  <a:srgbClr val="FFFFFF"/>
                </a:solidFill>
                <a:latin typeface="Tw Cen MT"/>
                <a:cs typeface="Tw Cen MT"/>
              </a:rPr>
              <a:t>recruited, </a:t>
            </a:r>
            <a:r>
              <a:rPr sz="3600" spc="-5" dirty="0">
                <a:solidFill>
                  <a:srgbClr val="FFFFFF"/>
                </a:solidFill>
                <a:latin typeface="Tw Cen MT"/>
                <a:cs typeface="Tw Cen MT"/>
              </a:rPr>
              <a:t>while others </a:t>
            </a:r>
            <a:r>
              <a:rPr sz="3600" dirty="0">
                <a:solidFill>
                  <a:srgbClr val="FFFFFF"/>
                </a:solidFill>
                <a:latin typeface="Tw Cen MT"/>
                <a:cs typeface="Tw Cen MT"/>
              </a:rPr>
              <a:t>join </a:t>
            </a:r>
            <a:r>
              <a:rPr sz="3600" spc="15" dirty="0">
                <a:solidFill>
                  <a:srgbClr val="FFFFFF"/>
                </a:solidFill>
                <a:latin typeface="Tw Cen MT"/>
                <a:cs typeface="Tw Cen MT"/>
              </a:rPr>
              <a:t>armed </a:t>
            </a:r>
            <a:r>
              <a:rPr sz="3600" spc="-15" dirty="0">
                <a:solidFill>
                  <a:srgbClr val="FFFFFF"/>
                </a:solidFill>
                <a:latin typeface="Tw Cen MT"/>
                <a:cs typeface="Tw Cen MT"/>
              </a:rPr>
              <a:t>groups  driven </a:t>
            </a:r>
            <a:r>
              <a:rPr sz="3600" spc="-90" dirty="0">
                <a:solidFill>
                  <a:srgbClr val="FFFFFF"/>
                </a:solidFill>
                <a:latin typeface="Tw Cen MT"/>
                <a:cs typeface="Tw Cen MT"/>
              </a:rPr>
              <a:t>by </a:t>
            </a:r>
            <a:r>
              <a:rPr sz="3600" spc="-5" dirty="0">
                <a:solidFill>
                  <a:srgbClr val="FFFFFF"/>
                </a:solidFill>
                <a:latin typeface="Tw Cen MT"/>
                <a:cs typeface="Tw Cen MT"/>
              </a:rPr>
              <a:t>sheer desperation. (UNICEF</a:t>
            </a:r>
            <a:r>
              <a:rPr sz="3600" spc="45" dirty="0">
                <a:solidFill>
                  <a:srgbClr val="FFFFFF"/>
                </a:solidFill>
                <a:latin typeface="Tw Cen MT"/>
                <a:cs typeface="Tw Cen MT"/>
              </a:rPr>
              <a:t> </a:t>
            </a:r>
            <a:r>
              <a:rPr sz="3600" dirty="0">
                <a:solidFill>
                  <a:srgbClr val="FFFFFF"/>
                </a:solidFill>
                <a:latin typeface="Tw Cen MT"/>
                <a:cs typeface="Tw Cen MT"/>
              </a:rPr>
              <a:t>UK)</a:t>
            </a:r>
            <a:endParaRPr sz="3600">
              <a:latin typeface="Tw Cen MT"/>
              <a:cs typeface="Tw Cen MT"/>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15300</TotalTime>
  <Words>4682</Words>
  <Application>Microsoft Office PowerPoint</Application>
  <PresentationFormat>Widescreen</PresentationFormat>
  <Paragraphs>400</Paragraphs>
  <Slides>47</Slides>
  <Notes>31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47</vt:i4>
      </vt:variant>
    </vt:vector>
  </HeadingPairs>
  <TitlesOfParts>
    <vt:vector size="62" baseType="lpstr">
      <vt:lpstr>ADLaM Display</vt:lpstr>
      <vt:lpstr>Aptos</vt:lpstr>
      <vt:lpstr>Arial</vt:lpstr>
      <vt:lpstr>Calibri</vt:lpstr>
      <vt:lpstr>Courier New</vt:lpstr>
      <vt:lpstr>Helvetica Neue</vt:lpstr>
      <vt:lpstr>Lucida Sans Unicode</vt:lpstr>
      <vt:lpstr>Symbol</vt:lpstr>
      <vt:lpstr>Times New Roman</vt:lpstr>
      <vt:lpstr>Tw Cen MT</vt:lpstr>
      <vt:lpstr>Tw Cen MT Condensed</vt:lpstr>
      <vt:lpstr>Verdana</vt:lpstr>
      <vt:lpstr>Wingdings</vt:lpstr>
      <vt:lpstr>Wingdings 3</vt:lpstr>
      <vt:lpstr>Office Theme</vt:lpstr>
      <vt:lpstr>Empowering Families: Immigration Solutions and Safeguards</vt:lpstr>
      <vt:lpstr>AGENDA</vt:lpstr>
      <vt:lpstr>INTRODUCTION</vt:lpstr>
      <vt:lpstr>HAITIAN VALUES</vt:lpstr>
      <vt:lpstr>VALUE SYSTEMS</vt:lpstr>
      <vt:lpstr>BEHAVIORAL PATTERNS</vt:lpstr>
      <vt:lpstr>BEHAVIORAL PATTERNS…</vt:lpstr>
      <vt:lpstr>HUMANITARIAN CRISIS IN HAITI</vt:lpstr>
      <vt:lpstr>HAITIAN CHILDREN’S EXPERIENCES IN HAITI</vt:lpstr>
      <vt:lpstr>HAITIAN CHILDREN’S EXPERIENCES IN HAITI</vt:lpstr>
      <vt:lpstr>CONFIDENTIALITY</vt:lpstr>
      <vt:lpstr>NOTICE TO APPEAR </vt:lpstr>
      <vt:lpstr>C A N I  W OR K IN T H E U N  IT E D S T AT E S ?</vt:lpstr>
      <vt:lpstr>THE FOLLOWING ARE EXAMPLES OF BEHAVIORS THAT MAY BE VIOLATING YOUR RIGHTS AT WORK:</vt:lpstr>
      <vt:lpstr>BASIC RIGHTS</vt:lpstr>
      <vt:lpstr>PowerPoint Presentation</vt:lpstr>
      <vt:lpstr>PowerPoint Presentation</vt:lpstr>
      <vt:lpstr>PowerPoint Presentation</vt:lpstr>
      <vt:lpstr>QUESTIONS FROM THE  JUDGE</vt:lpstr>
      <vt:lpstr>PowerPoint Presentation</vt:lpstr>
      <vt:lpstr>PowerPoint Presentation</vt:lpstr>
      <vt:lpstr>SPECIAL IMMIGRANT JUVENILE  VISA</vt:lpstr>
      <vt:lpstr>ASYLUM</vt:lpstr>
      <vt:lpstr>TEMPORARY PROTECTEED STATUS (TPS)</vt:lpstr>
      <vt:lpstr>BENEFITS OF TPS</vt:lpstr>
      <vt:lpstr>FACTS ABOUT TPS</vt:lpstr>
      <vt:lpstr>TPS ELIGIBILITY</vt:lpstr>
      <vt:lpstr>Countries Currently Designated For TPS</vt:lpstr>
      <vt:lpstr>Eligibility Requirements for DACA</vt:lpstr>
      <vt:lpstr>T-VISA</vt:lpstr>
      <vt:lpstr>U-VISA</vt:lpstr>
      <vt:lpstr>PowerPoint Presentation</vt:lpstr>
      <vt:lpstr>VAWA</vt:lpstr>
      <vt:lpstr>Voluntary  Departure</vt:lpstr>
      <vt:lpstr>PowerPoint Presentation</vt:lpstr>
      <vt:lpstr>“NOTARIO PUBLICO”</vt:lpstr>
      <vt:lpstr>“JOB OFFER SCAMS”</vt:lpstr>
      <vt:lpstr>AFFINITY GROUP IMMIGRATION FRAUD</vt:lpstr>
      <vt:lpstr>PowerPoint Presentation</vt:lpstr>
      <vt:lpstr>PowerPoint Presentation</vt:lpstr>
      <vt:lpstr>MENTAL HEALTH RESOURCES</vt:lpstr>
      <vt:lpstr>Community &amp; Advocacy Resources</vt:lpstr>
      <vt:lpstr>EDUCATIONAL RESOURCES</vt:lpstr>
      <vt:lpstr>FINANCIAL AID RESOURCES</vt:lpstr>
      <vt:lpstr>LEGAL RESOURCES</vt:lpstr>
      <vt:lpstr>THANK YOU!</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Haitian Culture &amp; Sensitivity Training</dc:title>
  <dc:creator>Chrisline Pierre</dc:creator>
  <cp:lastModifiedBy>Sandra Dieudonne</cp:lastModifiedBy>
  <cp:revision>4</cp:revision>
  <dcterms:created xsi:type="dcterms:W3CDTF">2024-04-15T17:42:48Z</dcterms:created>
  <dcterms:modified xsi:type="dcterms:W3CDTF">2024-10-04T15:39:53Z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2024-04-15T00:00:00Z</vt:filetime>
  </property>
  <property fmtid="{D5CDD505-2E9C-101B-9397-08002B2CF9AE}" pid="3" name="Creator">
    <vt:lpwstr>Acrobat PDFMaker 15 for PowerPoint</vt:lpwstr>
  </property>
  <property fmtid="{D5CDD505-2E9C-101B-9397-08002B2CF9AE}" pid="4" name="LastSaved">
    <vt:filetime>2024-04-15T00:00:00Z</vt:filetime>
  </property>
</Properties>
</file>