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4"/>
  </p:sldMasterIdLst>
  <p:notesMasterIdLst>
    <p:notesMasterId r:id="rId59"/>
  </p:notesMasterIdLst>
  <p:sldIdLst>
    <p:sldId id="256" r:id="rId5"/>
    <p:sldId id="257" r:id="rId6"/>
    <p:sldId id="259" r:id="rId7"/>
    <p:sldId id="260" r:id="rId8"/>
    <p:sldId id="262" r:id="rId9"/>
    <p:sldId id="263" r:id="rId10"/>
    <p:sldId id="320" r:id="rId11"/>
    <p:sldId id="321" r:id="rId12"/>
    <p:sldId id="330" r:id="rId13"/>
    <p:sldId id="264" r:id="rId14"/>
    <p:sldId id="296" r:id="rId15"/>
    <p:sldId id="333" r:id="rId16"/>
    <p:sldId id="323" r:id="rId17"/>
    <p:sldId id="338" r:id="rId18"/>
    <p:sldId id="297" r:id="rId19"/>
    <p:sldId id="265" r:id="rId20"/>
    <p:sldId id="325" r:id="rId21"/>
    <p:sldId id="298" r:id="rId22"/>
    <p:sldId id="337" r:id="rId23"/>
    <p:sldId id="327" r:id="rId24"/>
    <p:sldId id="329" r:id="rId25"/>
    <p:sldId id="328" r:id="rId26"/>
    <p:sldId id="266" r:id="rId27"/>
    <p:sldId id="326" r:id="rId28"/>
    <p:sldId id="299" r:id="rId29"/>
    <p:sldId id="331" r:id="rId30"/>
    <p:sldId id="300" r:id="rId31"/>
    <p:sldId id="267" r:id="rId32"/>
    <p:sldId id="335" r:id="rId33"/>
    <p:sldId id="334" r:id="rId34"/>
    <p:sldId id="268" r:id="rId35"/>
    <p:sldId id="301" r:id="rId36"/>
    <p:sldId id="302" r:id="rId37"/>
    <p:sldId id="303" r:id="rId38"/>
    <p:sldId id="304" r:id="rId39"/>
    <p:sldId id="318" r:id="rId40"/>
    <p:sldId id="319" r:id="rId41"/>
    <p:sldId id="307" r:id="rId42"/>
    <p:sldId id="269" r:id="rId43"/>
    <p:sldId id="308" r:id="rId44"/>
    <p:sldId id="311" r:id="rId45"/>
    <p:sldId id="309" r:id="rId46"/>
    <p:sldId id="310" r:id="rId47"/>
    <p:sldId id="270" r:id="rId48"/>
    <p:sldId id="271" r:id="rId49"/>
    <p:sldId id="312" r:id="rId50"/>
    <p:sldId id="313" r:id="rId51"/>
    <p:sldId id="314" r:id="rId52"/>
    <p:sldId id="315" r:id="rId53"/>
    <p:sldId id="272" r:id="rId54"/>
    <p:sldId id="316" r:id="rId55"/>
    <p:sldId id="273" r:id="rId56"/>
    <p:sldId id="339" r:id="rId57"/>
    <p:sldId id="274" r:id="rId58"/>
  </p:sldIdLst>
  <p:sldSz cx="9144000" cy="5143500" type="screen16x9"/>
  <p:notesSz cx="6858000" cy="9144000"/>
  <p:embeddedFontLst>
    <p:embeddedFont>
      <p:font typeface="Anybody" panose="020B0604020202020204" charset="0"/>
      <p:regular r:id="rId60"/>
      <p:bold r:id="rId61"/>
      <p:italic r:id="rId62"/>
      <p:boldItalic r:id="rId63"/>
    </p:embeddedFont>
    <p:embeddedFont>
      <p:font typeface="Anybody Light" panose="020B0604020202020204" charset="0"/>
      <p:regular r:id="rId64"/>
      <p:bold r:id="rId65"/>
      <p:italic r:id="rId66"/>
      <p:boldItalic r:id="rId67"/>
    </p:embeddedFont>
    <p:embeddedFont>
      <p:font typeface="Roboto" panose="02000000000000000000" pitchFamily="2" charset="0"/>
      <p:regular r:id="rId68"/>
      <p:bold r:id="rId69"/>
      <p:italic r:id="rId70"/>
      <p:boldItalic r:id="rId71"/>
    </p:embeddedFont>
    <p:embeddedFont>
      <p:font typeface="Segoe UI" panose="020B0502040204020203" pitchFamily="34" charset="0"/>
      <p:regular r:id="rId72"/>
      <p:bold r:id="rId73"/>
      <p:italic r:id="rId74"/>
      <p:boldItalic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EA194E-FE8C-21A7-8095-6630D505CB13}" v="14" dt="2024-10-15T15:49:32.336"/>
  </p1510:revLst>
</p1510:revInfo>
</file>

<file path=ppt/tableStyles.xml><?xml version="1.0" encoding="utf-8"?>
<a:tblStyleLst xmlns:a="http://schemas.openxmlformats.org/drawingml/2006/main" def="{7B6637A1-D76C-45DE-8A96-723F93BC20B6}">
  <a:tblStyle styleId="{7B6637A1-D76C-45DE-8A96-723F93BC20B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849A7DB-F0B2-4133-84A5-837606053DC8}"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52"/>
    <p:restoredTop sz="94698"/>
  </p:normalViewPr>
  <p:slideViewPr>
    <p:cSldViewPr snapToGrid="0">
      <p:cViewPr varScale="1">
        <p:scale>
          <a:sx n="133" d="100"/>
          <a:sy n="133" d="100"/>
        </p:scale>
        <p:origin x="944"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4.fntdata"/><Relationship Id="rId68" Type="http://schemas.openxmlformats.org/officeDocument/2006/relationships/font" Target="fonts/font9.fntdata"/><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font" Target="fonts/font7.fntdata"/><Relationship Id="rId74" Type="http://schemas.openxmlformats.org/officeDocument/2006/relationships/font" Target="fonts/font15.fntdata"/><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font" Target="fonts/font2.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3.fntdata"/><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font" Target="fonts/font16.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font" Target="fonts/font12.fntdata"/><Relationship Id="rId2" Type="http://schemas.openxmlformats.org/officeDocument/2006/relationships/customXml" Target="../customXml/item2.xml"/><Relationship Id="rId29"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a84d5aa257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2a84d5aa257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1ed93d7b625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1ed93d7b625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1ed93d7b625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1ed93d7b625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1832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1ed93d7b625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1ed93d7b625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1ed93d7b625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1ed93d7b625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27676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1ed93d7b625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1ed93d7b625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Sans-Serif"/>
              <a:buChar char="•"/>
            </a:pPr>
            <a:r>
              <a:rPr lang="en-US" b="1"/>
              <a:t>Supporting Documentation:</a:t>
            </a:r>
            <a:endParaRPr lang="en-US"/>
          </a:p>
          <a:p>
            <a:pPr marL="1200150" lvl="1" indent="-285750" algn="ctr">
              <a:buFont typeface="Arial,Sans-Serif"/>
              <a:buChar char="•"/>
            </a:pPr>
            <a:r>
              <a:rPr lang="en-US"/>
              <a:t>(a) Evidence of Educational Liaison activity</a:t>
            </a:r>
          </a:p>
          <a:p>
            <a:pPr marL="1200150" lvl="1" indent="-285750" algn="ctr">
              <a:buFont typeface="Arial,Sans-Serif"/>
              <a:buChar char="•"/>
            </a:pPr>
            <a:r>
              <a:rPr lang="en-US"/>
              <a:t>(b) Evidence of programming aligned with school day curriculum</a:t>
            </a:r>
          </a:p>
          <a:p>
            <a:pPr marL="1200150" lvl="1" indent="-285750" algn="ctr">
              <a:buFont typeface="Arial,Sans-Serif"/>
              <a:buChar char="•"/>
            </a:pPr>
            <a:r>
              <a:rPr lang="en-US"/>
              <a:t>(c) Correspondence records demonstrating communication between education liaison and school or program (i.e., agendas, minutes, notes, etc.)</a:t>
            </a:r>
          </a:p>
        </p:txBody>
      </p:sp>
    </p:spTree>
    <p:extLst>
      <p:ext uri="{BB962C8B-B14F-4D97-AF65-F5344CB8AC3E}">
        <p14:creationId xmlns:p14="http://schemas.microsoft.com/office/powerpoint/2010/main" val="5876566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1ed93d7b625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1ed93d7b625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1ed93d7b625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1ed93d7b625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40698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t>(b) Attendance records including names of all attendees with title/roles</a:t>
            </a:r>
          </a:p>
          <a:p>
            <a:pPr>
              <a:buNone/>
            </a:pPr>
            <a:r>
              <a:rPr lang="en-US"/>
              <a:t>Advisory Board meetings are scheduled in advance and take place at least four times per year.</a:t>
            </a:r>
          </a:p>
        </p:txBody>
      </p:sp>
    </p:spTree>
    <p:extLst>
      <p:ext uri="{BB962C8B-B14F-4D97-AF65-F5344CB8AC3E}">
        <p14:creationId xmlns:p14="http://schemas.microsoft.com/office/powerpoint/2010/main" val="4756446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Sans-Serif"/>
              <a:buChar char="•"/>
            </a:pPr>
            <a:r>
              <a:rPr lang="en-US"/>
              <a:t>(a) Needs Assessment is administered to adult family members of participants (e.g., this could take the form of an inventory survey, individual interviews, focus group)</a:t>
            </a:r>
          </a:p>
          <a:p>
            <a:pPr marL="285750" indent="-285750">
              <a:buFont typeface="Arial,Sans-Serif"/>
              <a:buChar char="•"/>
            </a:pPr>
            <a:r>
              <a:rPr lang="en-US"/>
              <a:t>(b) Summary of Needs Assessment results/findings</a:t>
            </a:r>
          </a:p>
          <a:p>
            <a:pPr indent="-304800">
              <a:buNone/>
            </a:pPr>
            <a:endParaRPr lang="en-US"/>
          </a:p>
          <a:p>
            <a:pPr>
              <a:buNone/>
            </a:pPr>
            <a:endParaRPr lang="en-US">
              <a:latin typeface="Calibri"/>
              <a:cs typeface="Calibri"/>
            </a:endParaRPr>
          </a:p>
        </p:txBody>
      </p:sp>
    </p:spTree>
    <p:extLst>
      <p:ext uri="{BB962C8B-B14F-4D97-AF65-F5344CB8AC3E}">
        <p14:creationId xmlns:p14="http://schemas.microsoft.com/office/powerpoint/2010/main" val="3992146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a87851a157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2a87851a157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indent="-304800">
              <a:buNone/>
            </a:pPr>
            <a:r>
              <a:rPr lang="en-US"/>
              <a:t>301) 254-9453</a:t>
            </a:r>
          </a:p>
          <a:p>
            <a:pPr indent="-304800">
              <a:buNone/>
            </a:pPr>
            <a:endParaRPr lang="en-US"/>
          </a:p>
          <a:p>
            <a:pPr indent="-304800">
              <a:buNone/>
            </a:pPr>
            <a:endParaRPr lang="en-US"/>
          </a:p>
        </p:txBody>
      </p:sp>
    </p:spTree>
    <p:extLst>
      <p:ext uri="{BB962C8B-B14F-4D97-AF65-F5344CB8AC3E}">
        <p14:creationId xmlns:p14="http://schemas.microsoft.com/office/powerpoint/2010/main" val="8871194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1ed93d7b625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1ed93d7b625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1ed93d7b625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1ed93d7b625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1ed93d7b625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1ed93d7b625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72372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1ed93d7b625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1ed93d7b625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91659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1ed93d7b625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1ed93d7b625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t>Check all that apply:</a:t>
            </a:r>
          </a:p>
          <a:p>
            <a:pPr marL="285750" indent="-285750">
              <a:buChar char="•"/>
            </a:pPr>
            <a:r>
              <a:rPr lang="en-US"/>
              <a:t>Program/district/school website</a:t>
            </a:r>
          </a:p>
          <a:p>
            <a:pPr marL="285750" indent="-285750">
              <a:buChar char="•"/>
            </a:pPr>
            <a:r>
              <a:rPr lang="en-US"/>
              <a:t>E-blasts</a:t>
            </a:r>
          </a:p>
          <a:p>
            <a:pPr marL="285750" indent="-285750">
              <a:buChar char="•"/>
            </a:pPr>
            <a:r>
              <a:rPr lang="en-US"/>
              <a:t>21st CCLC school/site bulletin board</a:t>
            </a:r>
          </a:p>
          <a:p>
            <a:pPr marL="285750" indent="-285750">
              <a:buChar char="•"/>
            </a:pPr>
            <a:r>
              <a:rPr lang="en-US"/>
              <a:t>Electronic distribution of brochure</a:t>
            </a:r>
          </a:p>
          <a:p>
            <a:pPr marL="285750" indent="-285750">
              <a:buChar char="•"/>
            </a:pPr>
            <a:r>
              <a:rPr lang="en-US"/>
              <a:t>Use of other media platforms</a:t>
            </a:r>
          </a:p>
          <a:p>
            <a:pPr marL="285750" indent="-285750">
              <a:buChar char="•"/>
            </a:pPr>
            <a:r>
              <a:rPr lang="en-US"/>
              <a:t>Stakeholder meeting agendas</a:t>
            </a:r>
          </a:p>
          <a:p>
            <a:pPr>
              <a:buNone/>
            </a:pPr>
            <a:endParaRPr lang="en-US">
              <a:latin typeface="Calibri"/>
              <a:cs typeface="Calibri"/>
            </a:endParaRPr>
          </a:p>
        </p:txBody>
      </p:sp>
    </p:spTree>
    <p:extLst>
      <p:ext uri="{BB962C8B-B14F-4D97-AF65-F5344CB8AC3E}">
        <p14:creationId xmlns:p14="http://schemas.microsoft.com/office/powerpoint/2010/main" val="35317250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1ed93d7b625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1ed93d7b625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1ed93d7b625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1ed93d7b625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a87851a157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2a87851a157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Add pictures of the team</a:t>
            </a:r>
          </a:p>
          <a:p>
            <a:pPr marL="0" indent="0">
              <a:buNone/>
            </a:pP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a87851a157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2a87851a157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1ed93d7b62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1ed93d7b6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1ed93d7b625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1ed93d7b625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"Treat everyday like an SMV day" Phil</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In the Site Monitoring Visit (SMV) Tool, asterisks (*, **, ***) indicate the type of required documentation.</a:t>
            </a:r>
          </a:p>
        </p:txBody>
      </p:sp>
    </p:spTree>
    <p:extLst>
      <p:ext uri="{BB962C8B-B14F-4D97-AF65-F5344CB8AC3E}">
        <p14:creationId xmlns:p14="http://schemas.microsoft.com/office/powerpoint/2010/main" val="1544311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1ed93d7b625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1ed93d7b625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1ed93d7b625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1ed93d7b625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947750" y="1956700"/>
            <a:ext cx="5248500" cy="21444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191919"/>
              </a:buClr>
              <a:buSzPts val="5200"/>
              <a:buNone/>
              <a:defRPr sz="4500"/>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1947750" y="4101075"/>
            <a:ext cx="5248500" cy="475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solidFill>
                  <a:schemeClr val="dk1"/>
                </a:solidFill>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1" name="Google Shape;11;p2"/>
          <p:cNvSpPr/>
          <p:nvPr/>
        </p:nvSpPr>
        <p:spPr>
          <a:xfrm rot="10800000">
            <a:off x="-686278" y="-865345"/>
            <a:ext cx="1399500" cy="3437100"/>
          </a:xfrm>
          <a:prstGeom prst="roundRect">
            <a:avLst>
              <a:gd name="adj" fmla="val 50000"/>
            </a:avLst>
          </a:prstGeom>
          <a:solidFill>
            <a:schemeClr val="accent3"/>
          </a:solidFill>
          <a:ln>
            <a:noFill/>
          </a:ln>
          <a:effectLst>
            <a:outerShdw blurRad="185738" dist="76200" dir="9000000" algn="bl" rotWithShape="0">
              <a:schemeClr val="dk1">
                <a:alpha val="75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ybody"/>
              <a:ea typeface="Anybody"/>
              <a:cs typeface="Anybody"/>
              <a:sym typeface="Anybody"/>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2"/>
        <p:cNvGrpSpPr/>
        <p:nvPr/>
      </p:nvGrpSpPr>
      <p:grpSpPr>
        <a:xfrm>
          <a:off x="0" y="0"/>
          <a:ext cx="0" cy="0"/>
          <a:chOff x="0" y="0"/>
          <a:chExt cx="0" cy="0"/>
        </a:xfrm>
      </p:grpSpPr>
      <p:sp>
        <p:nvSpPr>
          <p:cNvPr id="63" name="Google Shape;63;p11"/>
          <p:cNvSpPr txBox="1">
            <a:spLocks noGrp="1"/>
          </p:cNvSpPr>
          <p:nvPr>
            <p:ph type="title" hasCustomPrompt="1"/>
          </p:nvPr>
        </p:nvSpPr>
        <p:spPr>
          <a:xfrm>
            <a:off x="3301800" y="1754850"/>
            <a:ext cx="2540400" cy="923400"/>
          </a:xfrm>
          <a:prstGeom prst="rect">
            <a:avLst/>
          </a:prstGeom>
        </p:spPr>
        <p:txBody>
          <a:bodyPr spcFirstLastPara="1" wrap="square" lIns="91425" tIns="91425" rIns="91425" bIns="91425" anchor="b" anchorCtr="0">
            <a:noAutofit/>
          </a:bodyPr>
          <a:lstStyle>
            <a:lvl1pPr lvl="0" rtl="0">
              <a:spcBef>
                <a:spcPts val="0"/>
              </a:spcBef>
              <a:spcAft>
                <a:spcPts val="0"/>
              </a:spcAft>
              <a:buSzPts val="9600"/>
              <a:buNone/>
              <a:defRPr sz="6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64" name="Google Shape;64;p11"/>
          <p:cNvSpPr txBox="1">
            <a:spLocks noGrp="1"/>
          </p:cNvSpPr>
          <p:nvPr>
            <p:ph type="subTitle" idx="1"/>
          </p:nvPr>
        </p:nvSpPr>
        <p:spPr>
          <a:xfrm>
            <a:off x="3301800" y="2678250"/>
            <a:ext cx="2540400" cy="71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65"/>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66"/>
        <p:cNvGrpSpPr/>
        <p:nvPr/>
      </p:nvGrpSpPr>
      <p:grpSpPr>
        <a:xfrm>
          <a:off x="0" y="0"/>
          <a:ext cx="0" cy="0"/>
          <a:chOff x="0" y="0"/>
          <a:chExt cx="0" cy="0"/>
        </a:xfrm>
      </p:grpSpPr>
      <p:sp>
        <p:nvSpPr>
          <p:cNvPr id="67" name="Google Shape;67;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8" name="Google Shape;68;p13"/>
          <p:cNvSpPr txBox="1">
            <a:spLocks noGrp="1"/>
          </p:cNvSpPr>
          <p:nvPr>
            <p:ph type="title" idx="2" hasCustomPrompt="1"/>
          </p:nvPr>
        </p:nvSpPr>
        <p:spPr>
          <a:xfrm>
            <a:off x="720000" y="1884758"/>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atin typeface="Anybody"/>
                <a:ea typeface="Anybody"/>
                <a:cs typeface="Anybody"/>
                <a:sym typeface="Anybody"/>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9" name="Google Shape;69;p13"/>
          <p:cNvSpPr txBox="1">
            <a:spLocks noGrp="1"/>
          </p:cNvSpPr>
          <p:nvPr>
            <p:ph type="title" idx="3" hasCustomPrompt="1"/>
          </p:nvPr>
        </p:nvSpPr>
        <p:spPr>
          <a:xfrm>
            <a:off x="720000" y="3066691"/>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atin typeface="Anybody"/>
                <a:ea typeface="Anybody"/>
                <a:cs typeface="Anybody"/>
                <a:sym typeface="Anybody"/>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0" name="Google Shape;70;p13"/>
          <p:cNvSpPr txBox="1">
            <a:spLocks noGrp="1"/>
          </p:cNvSpPr>
          <p:nvPr>
            <p:ph type="title" idx="4" hasCustomPrompt="1"/>
          </p:nvPr>
        </p:nvSpPr>
        <p:spPr>
          <a:xfrm>
            <a:off x="3419275" y="1884758"/>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atin typeface="Anybody"/>
                <a:ea typeface="Anybody"/>
                <a:cs typeface="Anybody"/>
                <a:sym typeface="Anybody"/>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1" name="Google Shape;71;p13"/>
          <p:cNvSpPr txBox="1">
            <a:spLocks noGrp="1"/>
          </p:cNvSpPr>
          <p:nvPr>
            <p:ph type="title" idx="5" hasCustomPrompt="1"/>
          </p:nvPr>
        </p:nvSpPr>
        <p:spPr>
          <a:xfrm>
            <a:off x="3419275" y="3066691"/>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atin typeface="Anybody"/>
                <a:ea typeface="Anybody"/>
                <a:cs typeface="Anybody"/>
                <a:sym typeface="Anybody"/>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2" name="Google Shape;72;p13"/>
          <p:cNvSpPr txBox="1">
            <a:spLocks noGrp="1"/>
          </p:cNvSpPr>
          <p:nvPr>
            <p:ph type="title" idx="6" hasCustomPrompt="1"/>
          </p:nvPr>
        </p:nvSpPr>
        <p:spPr>
          <a:xfrm>
            <a:off x="6118550" y="1884758"/>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atin typeface="Anybody"/>
                <a:ea typeface="Anybody"/>
                <a:cs typeface="Anybody"/>
                <a:sym typeface="Anybody"/>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3" name="Google Shape;73;p13"/>
          <p:cNvSpPr txBox="1">
            <a:spLocks noGrp="1"/>
          </p:cNvSpPr>
          <p:nvPr>
            <p:ph type="title" idx="7" hasCustomPrompt="1"/>
          </p:nvPr>
        </p:nvSpPr>
        <p:spPr>
          <a:xfrm>
            <a:off x="6118550" y="3066691"/>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atin typeface="Anybody"/>
                <a:ea typeface="Anybody"/>
                <a:cs typeface="Anybody"/>
                <a:sym typeface="Anybody"/>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4" name="Google Shape;74;p13"/>
          <p:cNvSpPr txBox="1">
            <a:spLocks noGrp="1"/>
          </p:cNvSpPr>
          <p:nvPr>
            <p:ph type="subTitle" idx="1"/>
          </p:nvPr>
        </p:nvSpPr>
        <p:spPr>
          <a:xfrm>
            <a:off x="720000" y="2207250"/>
            <a:ext cx="23055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1800">
                <a:solidFill>
                  <a:schemeClr val="dk1"/>
                </a:solidFill>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75" name="Google Shape;75;p13"/>
          <p:cNvSpPr txBox="1">
            <a:spLocks noGrp="1"/>
          </p:cNvSpPr>
          <p:nvPr>
            <p:ph type="subTitle" idx="8"/>
          </p:nvPr>
        </p:nvSpPr>
        <p:spPr>
          <a:xfrm>
            <a:off x="3419275" y="2207250"/>
            <a:ext cx="23055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1800">
                <a:solidFill>
                  <a:schemeClr val="dk1"/>
                </a:solidFill>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76" name="Google Shape;76;p13"/>
          <p:cNvSpPr txBox="1">
            <a:spLocks noGrp="1"/>
          </p:cNvSpPr>
          <p:nvPr>
            <p:ph type="subTitle" idx="9"/>
          </p:nvPr>
        </p:nvSpPr>
        <p:spPr>
          <a:xfrm>
            <a:off x="6118550" y="2207250"/>
            <a:ext cx="23055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1800">
                <a:solidFill>
                  <a:schemeClr val="dk1"/>
                </a:solidFill>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77" name="Google Shape;77;p13"/>
          <p:cNvSpPr txBox="1">
            <a:spLocks noGrp="1"/>
          </p:cNvSpPr>
          <p:nvPr>
            <p:ph type="subTitle" idx="13"/>
          </p:nvPr>
        </p:nvSpPr>
        <p:spPr>
          <a:xfrm>
            <a:off x="720000" y="3389250"/>
            <a:ext cx="23055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1800">
                <a:solidFill>
                  <a:schemeClr val="dk1"/>
                </a:solidFill>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78" name="Google Shape;78;p13"/>
          <p:cNvSpPr txBox="1">
            <a:spLocks noGrp="1"/>
          </p:cNvSpPr>
          <p:nvPr>
            <p:ph type="subTitle" idx="14"/>
          </p:nvPr>
        </p:nvSpPr>
        <p:spPr>
          <a:xfrm>
            <a:off x="3419275" y="3389250"/>
            <a:ext cx="23055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1800">
                <a:solidFill>
                  <a:schemeClr val="dk1"/>
                </a:solidFill>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79" name="Google Shape;79;p13"/>
          <p:cNvSpPr txBox="1">
            <a:spLocks noGrp="1"/>
          </p:cNvSpPr>
          <p:nvPr>
            <p:ph type="subTitle" idx="15"/>
          </p:nvPr>
        </p:nvSpPr>
        <p:spPr>
          <a:xfrm>
            <a:off x="6118550" y="3389250"/>
            <a:ext cx="23055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1800">
                <a:solidFill>
                  <a:schemeClr val="dk1"/>
                </a:solidFill>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grpSp>
        <p:nvGrpSpPr>
          <p:cNvPr id="80" name="Google Shape;80;p13"/>
          <p:cNvGrpSpPr/>
          <p:nvPr/>
        </p:nvGrpSpPr>
        <p:grpSpPr>
          <a:xfrm>
            <a:off x="6118559" y="4118200"/>
            <a:ext cx="4336741" cy="2585700"/>
            <a:chOff x="6118559" y="4118200"/>
            <a:chExt cx="4336741" cy="2585700"/>
          </a:xfrm>
        </p:grpSpPr>
        <p:sp>
          <p:nvSpPr>
            <p:cNvPr id="81" name="Google Shape;81;p13"/>
            <p:cNvSpPr/>
            <p:nvPr/>
          </p:nvSpPr>
          <p:spPr>
            <a:xfrm rot="5400000">
              <a:off x="7137359" y="3623021"/>
              <a:ext cx="1399500" cy="3437100"/>
            </a:xfrm>
            <a:prstGeom prst="roundRect">
              <a:avLst>
                <a:gd name="adj" fmla="val 50000"/>
              </a:avLst>
            </a:prstGeom>
            <a:solidFill>
              <a:schemeClr val="lt2"/>
            </a:solidFill>
            <a:ln>
              <a:noFill/>
            </a:ln>
            <a:effectLst>
              <a:outerShdw blurRad="185738" dist="76200" dir="9000000" algn="bl" rotWithShape="0">
                <a:schemeClr val="dk1">
                  <a:alpha val="75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ybody"/>
                <a:ea typeface="Anybody"/>
                <a:cs typeface="Anybody"/>
                <a:sym typeface="Anybody"/>
              </a:endParaRPr>
            </a:p>
          </p:txBody>
        </p:sp>
        <p:sp>
          <p:nvSpPr>
            <p:cNvPr id="82" name="Google Shape;82;p13"/>
            <p:cNvSpPr/>
            <p:nvPr/>
          </p:nvSpPr>
          <p:spPr>
            <a:xfrm>
              <a:off x="7869600" y="4118200"/>
              <a:ext cx="2585700" cy="2585700"/>
            </a:xfrm>
            <a:prstGeom prst="donut">
              <a:avLst>
                <a:gd name="adj" fmla="val 25000"/>
              </a:avLst>
            </a:prstGeom>
            <a:solidFill>
              <a:schemeClr val="accent1"/>
            </a:solidFill>
            <a:ln>
              <a:noFill/>
            </a:ln>
            <a:effectLst>
              <a:outerShdw blurRad="185738" dist="76200" dir="9000000" algn="bl" rotWithShape="0">
                <a:schemeClr val="dk1">
                  <a:alpha val="75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ybody"/>
                <a:ea typeface="Anybody"/>
                <a:cs typeface="Anybody"/>
                <a:sym typeface="Anybody"/>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83"/>
        <p:cNvGrpSpPr/>
        <p:nvPr/>
      </p:nvGrpSpPr>
      <p:grpSpPr>
        <a:xfrm>
          <a:off x="0" y="0"/>
          <a:ext cx="0" cy="0"/>
          <a:chOff x="0" y="0"/>
          <a:chExt cx="0" cy="0"/>
        </a:xfrm>
      </p:grpSpPr>
      <p:sp>
        <p:nvSpPr>
          <p:cNvPr id="84" name="Google Shape;84;p14"/>
          <p:cNvSpPr txBox="1">
            <a:spLocks noGrp="1"/>
          </p:cNvSpPr>
          <p:nvPr>
            <p:ph type="title"/>
          </p:nvPr>
        </p:nvSpPr>
        <p:spPr>
          <a:xfrm>
            <a:off x="1064725" y="581502"/>
            <a:ext cx="2894100" cy="4827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85" name="Google Shape;85;p14"/>
          <p:cNvGrpSpPr/>
          <p:nvPr/>
        </p:nvGrpSpPr>
        <p:grpSpPr>
          <a:xfrm>
            <a:off x="-2271079" y="113275"/>
            <a:ext cx="3272100" cy="3552337"/>
            <a:chOff x="-2271079" y="113275"/>
            <a:chExt cx="3272100" cy="3552337"/>
          </a:xfrm>
        </p:grpSpPr>
        <p:sp>
          <p:nvSpPr>
            <p:cNvPr id="86" name="Google Shape;86;p14"/>
            <p:cNvSpPr/>
            <p:nvPr/>
          </p:nvSpPr>
          <p:spPr>
            <a:xfrm rot="-8418366" flipH="1">
              <a:off x="-1334669" y="177998"/>
              <a:ext cx="1399279" cy="3437028"/>
            </a:xfrm>
            <a:prstGeom prst="roundRect">
              <a:avLst>
                <a:gd name="adj" fmla="val 50000"/>
              </a:avLst>
            </a:prstGeom>
            <a:solidFill>
              <a:schemeClr val="dk2"/>
            </a:solidFill>
            <a:ln>
              <a:noFill/>
            </a:ln>
            <a:effectLst>
              <a:outerShdw blurRad="185738" dist="76200" dir="9000000" algn="bl" rotWithShape="0">
                <a:schemeClr val="dk1">
                  <a:alpha val="75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ybody"/>
                <a:ea typeface="Anybody"/>
                <a:cs typeface="Anybody"/>
                <a:sym typeface="Anybody"/>
              </a:endParaRPr>
            </a:p>
          </p:txBody>
        </p:sp>
        <p:sp>
          <p:nvSpPr>
            <p:cNvPr id="87" name="Google Shape;87;p14"/>
            <p:cNvSpPr/>
            <p:nvPr/>
          </p:nvSpPr>
          <p:spPr>
            <a:xfrm flipH="1">
              <a:off x="-391909" y="113275"/>
              <a:ext cx="765600" cy="765600"/>
            </a:xfrm>
            <a:prstGeom prst="ellipse">
              <a:avLst/>
            </a:prstGeom>
            <a:solidFill>
              <a:schemeClr val="lt2"/>
            </a:solidFill>
            <a:ln>
              <a:noFill/>
            </a:ln>
            <a:effectLst>
              <a:outerShdw blurRad="185738" dist="76200" dir="9000000" algn="bl" rotWithShape="0">
                <a:schemeClr val="dk1">
                  <a:alpha val="75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ybody"/>
                <a:ea typeface="Anybody"/>
                <a:cs typeface="Anybody"/>
                <a:sym typeface="Anybody"/>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88"/>
        <p:cNvGrpSpPr/>
        <p:nvPr/>
      </p:nvGrpSpPr>
      <p:grpSpPr>
        <a:xfrm>
          <a:off x="0" y="0"/>
          <a:ext cx="0" cy="0"/>
          <a:chOff x="0" y="0"/>
          <a:chExt cx="0" cy="0"/>
        </a:xfrm>
      </p:grpSpPr>
      <p:sp>
        <p:nvSpPr>
          <p:cNvPr id="89" name="Google Shape;89;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90" name="Google Shape;90;p15"/>
          <p:cNvGrpSpPr/>
          <p:nvPr/>
        </p:nvGrpSpPr>
        <p:grpSpPr>
          <a:xfrm>
            <a:off x="-1265900" y="1477860"/>
            <a:ext cx="2585700" cy="5071415"/>
            <a:chOff x="5236200" y="1562285"/>
            <a:chExt cx="2585700" cy="5071415"/>
          </a:xfrm>
        </p:grpSpPr>
        <p:sp>
          <p:nvSpPr>
            <p:cNvPr id="91" name="Google Shape;91;p15"/>
            <p:cNvSpPr/>
            <p:nvPr/>
          </p:nvSpPr>
          <p:spPr>
            <a:xfrm>
              <a:off x="5676888" y="1562285"/>
              <a:ext cx="1399500" cy="3437100"/>
            </a:xfrm>
            <a:prstGeom prst="roundRect">
              <a:avLst>
                <a:gd name="adj" fmla="val 50000"/>
              </a:avLst>
            </a:prstGeom>
            <a:solidFill>
              <a:schemeClr val="lt2"/>
            </a:solidFill>
            <a:ln>
              <a:noFill/>
            </a:ln>
            <a:effectLst>
              <a:outerShdw blurRad="185738" dist="76200" dir="9000000" algn="bl" rotWithShape="0">
                <a:schemeClr val="dk1">
                  <a:alpha val="75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ybody"/>
                <a:ea typeface="Anybody"/>
                <a:cs typeface="Anybody"/>
                <a:sym typeface="Anybody"/>
              </a:endParaRPr>
            </a:p>
          </p:txBody>
        </p:sp>
        <p:sp>
          <p:nvSpPr>
            <p:cNvPr id="92" name="Google Shape;92;p15"/>
            <p:cNvSpPr/>
            <p:nvPr/>
          </p:nvSpPr>
          <p:spPr>
            <a:xfrm>
              <a:off x="5236200" y="4048000"/>
              <a:ext cx="2585700" cy="2585700"/>
            </a:xfrm>
            <a:prstGeom prst="donut">
              <a:avLst>
                <a:gd name="adj" fmla="val 25000"/>
              </a:avLst>
            </a:prstGeom>
            <a:solidFill>
              <a:schemeClr val="accent2"/>
            </a:solidFill>
            <a:ln>
              <a:noFill/>
            </a:ln>
            <a:effectLst>
              <a:outerShdw blurRad="185738" dist="76200" dir="9000000" algn="bl" rotWithShape="0">
                <a:schemeClr val="dk1">
                  <a:alpha val="75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ybody"/>
                <a:ea typeface="Anybody"/>
                <a:cs typeface="Anybody"/>
                <a:sym typeface="Anybody"/>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p:cSld name="CUSTOM_4_1">
    <p:spTree>
      <p:nvGrpSpPr>
        <p:cNvPr id="1" name="Shape 93"/>
        <p:cNvGrpSpPr/>
        <p:nvPr/>
      </p:nvGrpSpPr>
      <p:grpSpPr>
        <a:xfrm>
          <a:off x="0" y="0"/>
          <a:ext cx="0" cy="0"/>
          <a:chOff x="0" y="0"/>
          <a:chExt cx="0" cy="0"/>
        </a:xfrm>
      </p:grpSpPr>
      <p:sp>
        <p:nvSpPr>
          <p:cNvPr id="94" name="Google Shape;94;p16"/>
          <p:cNvSpPr txBox="1">
            <a:spLocks noGrp="1"/>
          </p:cNvSpPr>
          <p:nvPr>
            <p:ph type="title"/>
          </p:nvPr>
        </p:nvSpPr>
        <p:spPr>
          <a:xfrm>
            <a:off x="713225" y="539500"/>
            <a:ext cx="4602600" cy="5349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5" name="Google Shape;95;p16"/>
          <p:cNvSpPr txBox="1">
            <a:spLocks noGrp="1"/>
          </p:cNvSpPr>
          <p:nvPr>
            <p:ph type="subTitle" idx="1"/>
          </p:nvPr>
        </p:nvSpPr>
        <p:spPr>
          <a:xfrm>
            <a:off x="713225" y="1016800"/>
            <a:ext cx="4602600" cy="878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96" name="Google Shape;96;p16"/>
          <p:cNvSpPr>
            <a:spLocks noGrp="1"/>
          </p:cNvSpPr>
          <p:nvPr>
            <p:ph type="pic" idx="2"/>
          </p:nvPr>
        </p:nvSpPr>
        <p:spPr>
          <a:xfrm>
            <a:off x="713325" y="2054450"/>
            <a:ext cx="4602600" cy="2549700"/>
          </a:xfrm>
          <a:prstGeom prst="roundRect">
            <a:avLst>
              <a:gd name="adj" fmla="val 16667"/>
            </a:avLst>
          </a:prstGeom>
          <a:noFill/>
          <a:ln>
            <a:noFill/>
          </a:ln>
        </p:spPr>
      </p:sp>
      <p:sp>
        <p:nvSpPr>
          <p:cNvPr id="97" name="Google Shape;97;p16"/>
          <p:cNvSpPr>
            <a:spLocks noGrp="1"/>
          </p:cNvSpPr>
          <p:nvPr>
            <p:ph type="pic" idx="3"/>
          </p:nvPr>
        </p:nvSpPr>
        <p:spPr>
          <a:xfrm>
            <a:off x="5453675" y="539500"/>
            <a:ext cx="2977200" cy="4064400"/>
          </a:xfrm>
          <a:prstGeom prst="roundRect">
            <a:avLst>
              <a:gd name="adj" fmla="val 16667"/>
            </a:avLst>
          </a:prstGeom>
          <a:no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1">
  <p:cSld name="CUSTOM_10">
    <p:spTree>
      <p:nvGrpSpPr>
        <p:cNvPr id="1" name="Shape 98"/>
        <p:cNvGrpSpPr/>
        <p:nvPr/>
      </p:nvGrpSpPr>
      <p:grpSpPr>
        <a:xfrm>
          <a:off x="0" y="0"/>
          <a:ext cx="0" cy="0"/>
          <a:chOff x="0" y="0"/>
          <a:chExt cx="0" cy="0"/>
        </a:xfrm>
      </p:grpSpPr>
      <p:sp>
        <p:nvSpPr>
          <p:cNvPr id="99" name="Google Shape;99;p17"/>
          <p:cNvSpPr txBox="1">
            <a:spLocks noGrp="1"/>
          </p:cNvSpPr>
          <p:nvPr>
            <p:ph type="title"/>
          </p:nvPr>
        </p:nvSpPr>
        <p:spPr>
          <a:xfrm>
            <a:off x="6164675" y="539500"/>
            <a:ext cx="2285700" cy="1146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0" name="Google Shape;100;p17"/>
          <p:cNvSpPr txBox="1">
            <a:spLocks noGrp="1"/>
          </p:cNvSpPr>
          <p:nvPr>
            <p:ph type="subTitle" idx="1"/>
          </p:nvPr>
        </p:nvSpPr>
        <p:spPr>
          <a:xfrm>
            <a:off x="6164675" y="1799350"/>
            <a:ext cx="2285700" cy="1026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01" name="Google Shape;101;p17"/>
          <p:cNvSpPr>
            <a:spLocks noGrp="1"/>
          </p:cNvSpPr>
          <p:nvPr>
            <p:ph type="pic" idx="2"/>
          </p:nvPr>
        </p:nvSpPr>
        <p:spPr>
          <a:xfrm>
            <a:off x="713225" y="539500"/>
            <a:ext cx="2576100" cy="4064400"/>
          </a:xfrm>
          <a:prstGeom prst="roundRect">
            <a:avLst>
              <a:gd name="adj" fmla="val 16667"/>
            </a:avLst>
          </a:prstGeom>
          <a:noFill/>
          <a:ln>
            <a:noFill/>
          </a:ln>
        </p:spPr>
      </p:sp>
      <p:sp>
        <p:nvSpPr>
          <p:cNvPr id="102" name="Google Shape;102;p17"/>
          <p:cNvSpPr>
            <a:spLocks noGrp="1"/>
          </p:cNvSpPr>
          <p:nvPr>
            <p:ph type="pic" idx="3"/>
          </p:nvPr>
        </p:nvSpPr>
        <p:spPr>
          <a:xfrm>
            <a:off x="6164675" y="3066625"/>
            <a:ext cx="2285700" cy="1537500"/>
          </a:xfrm>
          <a:prstGeom prst="roundRect">
            <a:avLst>
              <a:gd name="adj" fmla="val 16667"/>
            </a:avLst>
          </a:prstGeom>
          <a:noFill/>
          <a:ln>
            <a:noFill/>
          </a:ln>
        </p:spPr>
      </p:sp>
      <p:sp>
        <p:nvSpPr>
          <p:cNvPr id="103" name="Google Shape;103;p17"/>
          <p:cNvSpPr>
            <a:spLocks noGrp="1"/>
          </p:cNvSpPr>
          <p:nvPr>
            <p:ph type="pic" idx="4"/>
          </p:nvPr>
        </p:nvSpPr>
        <p:spPr>
          <a:xfrm>
            <a:off x="3438950" y="539500"/>
            <a:ext cx="2576100" cy="4064400"/>
          </a:xfrm>
          <a:prstGeom prst="roundRect">
            <a:avLst>
              <a:gd name="adj" fmla="val 16667"/>
            </a:avLst>
          </a:prstGeom>
          <a:no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2">
  <p:cSld name="CUSTOM_10_1">
    <p:spTree>
      <p:nvGrpSpPr>
        <p:cNvPr id="1" name="Shape 104"/>
        <p:cNvGrpSpPr/>
        <p:nvPr/>
      </p:nvGrpSpPr>
      <p:grpSpPr>
        <a:xfrm>
          <a:off x="0" y="0"/>
          <a:ext cx="0" cy="0"/>
          <a:chOff x="0" y="0"/>
          <a:chExt cx="0" cy="0"/>
        </a:xfrm>
      </p:grpSpPr>
      <p:sp>
        <p:nvSpPr>
          <p:cNvPr id="105" name="Google Shape;105;p18"/>
          <p:cNvSpPr txBox="1">
            <a:spLocks noGrp="1"/>
          </p:cNvSpPr>
          <p:nvPr>
            <p:ph type="title"/>
          </p:nvPr>
        </p:nvSpPr>
        <p:spPr>
          <a:xfrm>
            <a:off x="713250" y="445025"/>
            <a:ext cx="4635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6" name="Google Shape;106;p18"/>
          <p:cNvSpPr txBox="1">
            <a:spLocks noGrp="1"/>
          </p:cNvSpPr>
          <p:nvPr>
            <p:ph type="body" idx="1"/>
          </p:nvPr>
        </p:nvSpPr>
        <p:spPr>
          <a:xfrm>
            <a:off x="713250" y="1257575"/>
            <a:ext cx="7717500" cy="2534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Font typeface="Nunito Light"/>
              <a:buChar char="●"/>
              <a:defRPr/>
            </a:lvl1pPr>
            <a:lvl2pPr marL="914400" lvl="1" indent="-304800" rtl="0">
              <a:lnSpc>
                <a:spcPct val="100000"/>
              </a:lnSpc>
              <a:spcBef>
                <a:spcPts val="120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3">
  <p:cSld name="TITLE_AND_BODY_1">
    <p:spTree>
      <p:nvGrpSpPr>
        <p:cNvPr id="1" name="Shape 107"/>
        <p:cNvGrpSpPr/>
        <p:nvPr/>
      </p:nvGrpSpPr>
      <p:grpSpPr>
        <a:xfrm>
          <a:off x="0" y="0"/>
          <a:ext cx="0" cy="0"/>
          <a:chOff x="0" y="0"/>
          <a:chExt cx="0" cy="0"/>
        </a:xfrm>
      </p:grpSpPr>
      <p:sp>
        <p:nvSpPr>
          <p:cNvPr id="108" name="Google Shape;108;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9" name="Google Shape;109;p19"/>
          <p:cNvSpPr txBox="1">
            <a:spLocks noGrp="1"/>
          </p:cNvSpPr>
          <p:nvPr>
            <p:ph type="body" idx="1"/>
          </p:nvPr>
        </p:nvSpPr>
        <p:spPr>
          <a:xfrm>
            <a:off x="720000" y="1215750"/>
            <a:ext cx="7704000" cy="21192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Font typeface="Nunito Light"/>
              <a:buChar char="●"/>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a:p>
        </p:txBody>
      </p:sp>
      <p:sp>
        <p:nvSpPr>
          <p:cNvPr id="110" name="Google Shape;110;p19"/>
          <p:cNvSpPr/>
          <p:nvPr/>
        </p:nvSpPr>
        <p:spPr>
          <a:xfrm rot="-9069609">
            <a:off x="9001311" y="853232"/>
            <a:ext cx="1399361" cy="3437036"/>
          </a:xfrm>
          <a:prstGeom prst="roundRect">
            <a:avLst>
              <a:gd name="adj" fmla="val 50000"/>
            </a:avLst>
          </a:prstGeom>
          <a:solidFill>
            <a:schemeClr val="dk2"/>
          </a:solidFill>
          <a:ln>
            <a:noFill/>
          </a:ln>
          <a:effectLst>
            <a:outerShdw blurRad="185738" dist="76200" dir="9000000" algn="bl" rotWithShape="0">
              <a:schemeClr val="dk1">
                <a:alpha val="75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ybody"/>
              <a:ea typeface="Anybody"/>
              <a:cs typeface="Anybody"/>
              <a:sym typeface="Anybody"/>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4">
  <p:cSld name="TITLE_AND_BODY_1_1">
    <p:spTree>
      <p:nvGrpSpPr>
        <p:cNvPr id="1" name="Shape 111"/>
        <p:cNvGrpSpPr/>
        <p:nvPr/>
      </p:nvGrpSpPr>
      <p:grpSpPr>
        <a:xfrm>
          <a:off x="0" y="0"/>
          <a:ext cx="0" cy="0"/>
          <a:chOff x="0" y="0"/>
          <a:chExt cx="0" cy="0"/>
        </a:xfrm>
      </p:grpSpPr>
      <p:sp>
        <p:nvSpPr>
          <p:cNvPr id="112" name="Google Shape;112;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3" name="Google Shape;113;p20"/>
          <p:cNvSpPr txBox="1">
            <a:spLocks noGrp="1"/>
          </p:cNvSpPr>
          <p:nvPr>
            <p:ph type="body" idx="1"/>
          </p:nvPr>
        </p:nvSpPr>
        <p:spPr>
          <a:xfrm>
            <a:off x="720000" y="1215750"/>
            <a:ext cx="7704000" cy="3783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Font typeface="Nunito Light"/>
              <a:buChar char="●"/>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3414750" y="2697123"/>
            <a:ext cx="2314500" cy="7461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4" name="Google Shape;14;p3"/>
          <p:cNvSpPr txBox="1">
            <a:spLocks noGrp="1"/>
          </p:cNvSpPr>
          <p:nvPr>
            <p:ph type="title" idx="2" hasCustomPrompt="1"/>
          </p:nvPr>
        </p:nvSpPr>
        <p:spPr>
          <a:xfrm>
            <a:off x="3414750" y="1700277"/>
            <a:ext cx="1288800" cy="10728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5" name="Google Shape;15;p3"/>
          <p:cNvSpPr/>
          <p:nvPr/>
        </p:nvSpPr>
        <p:spPr>
          <a:xfrm rot="9069571" flipH="1">
            <a:off x="-1177573" y="2771070"/>
            <a:ext cx="2307966" cy="3437036"/>
          </a:xfrm>
          <a:prstGeom prst="roundRect">
            <a:avLst>
              <a:gd name="adj" fmla="val 50000"/>
            </a:avLst>
          </a:prstGeom>
          <a:solidFill>
            <a:schemeClr val="accent2"/>
          </a:solidFill>
          <a:ln>
            <a:noFill/>
          </a:ln>
          <a:effectLst>
            <a:outerShdw blurRad="185738" dist="76200" dir="9000000" algn="bl" rotWithShape="0">
              <a:schemeClr val="dk1">
                <a:alpha val="75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ybody"/>
              <a:ea typeface="Anybody"/>
              <a:cs typeface="Anybody"/>
              <a:sym typeface="Anybody"/>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14"/>
        <p:cNvGrpSpPr/>
        <p:nvPr/>
      </p:nvGrpSpPr>
      <p:grpSpPr>
        <a:xfrm>
          <a:off x="0" y="0"/>
          <a:ext cx="0" cy="0"/>
          <a:chOff x="0" y="0"/>
          <a:chExt cx="0" cy="0"/>
        </a:xfrm>
      </p:grpSpPr>
      <p:sp>
        <p:nvSpPr>
          <p:cNvPr id="115" name="Google Shape;115;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6" name="Google Shape;116;p21"/>
          <p:cNvSpPr txBox="1">
            <a:spLocks noGrp="1"/>
          </p:cNvSpPr>
          <p:nvPr>
            <p:ph type="subTitle" idx="1"/>
          </p:nvPr>
        </p:nvSpPr>
        <p:spPr>
          <a:xfrm>
            <a:off x="1278122" y="2340848"/>
            <a:ext cx="2078700" cy="150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17" name="Google Shape;117;p21"/>
          <p:cNvSpPr txBox="1">
            <a:spLocks noGrp="1"/>
          </p:cNvSpPr>
          <p:nvPr>
            <p:ph type="subTitle" idx="2"/>
          </p:nvPr>
        </p:nvSpPr>
        <p:spPr>
          <a:xfrm>
            <a:off x="3532650" y="2340848"/>
            <a:ext cx="2078700" cy="150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18" name="Google Shape;118;p21"/>
          <p:cNvSpPr txBox="1">
            <a:spLocks noGrp="1"/>
          </p:cNvSpPr>
          <p:nvPr>
            <p:ph type="subTitle" idx="3"/>
          </p:nvPr>
        </p:nvSpPr>
        <p:spPr>
          <a:xfrm>
            <a:off x="5787178" y="2340850"/>
            <a:ext cx="2078700" cy="150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19" name="Google Shape;119;p21"/>
          <p:cNvSpPr txBox="1">
            <a:spLocks noGrp="1"/>
          </p:cNvSpPr>
          <p:nvPr>
            <p:ph type="subTitle" idx="4"/>
          </p:nvPr>
        </p:nvSpPr>
        <p:spPr>
          <a:xfrm>
            <a:off x="1278122" y="1609150"/>
            <a:ext cx="2078700" cy="807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1800">
                <a:solidFill>
                  <a:schemeClr val="dk1"/>
                </a:solidFill>
              </a:defRPr>
            </a:lvl1pPr>
            <a:lvl2pPr lvl="1" algn="ctr" rtl="0">
              <a:lnSpc>
                <a:spcPct val="100000"/>
              </a:lnSpc>
              <a:spcBef>
                <a:spcPts val="0"/>
              </a:spcBef>
              <a:spcAft>
                <a:spcPts val="0"/>
              </a:spcAft>
              <a:buSzPts val="2400"/>
              <a:buNone/>
              <a:defRPr sz="2400" b="1"/>
            </a:lvl2pPr>
            <a:lvl3pPr lvl="2" algn="ctr" rtl="0">
              <a:lnSpc>
                <a:spcPct val="100000"/>
              </a:lnSpc>
              <a:spcBef>
                <a:spcPts val="0"/>
              </a:spcBef>
              <a:spcAft>
                <a:spcPts val="0"/>
              </a:spcAft>
              <a:buSzPts val="2400"/>
              <a:buNone/>
              <a:defRPr sz="2400" b="1"/>
            </a:lvl3pPr>
            <a:lvl4pPr lvl="3" algn="ctr" rtl="0">
              <a:lnSpc>
                <a:spcPct val="100000"/>
              </a:lnSpc>
              <a:spcBef>
                <a:spcPts val="0"/>
              </a:spcBef>
              <a:spcAft>
                <a:spcPts val="0"/>
              </a:spcAft>
              <a:buSzPts val="2400"/>
              <a:buNone/>
              <a:defRPr sz="2400" b="1"/>
            </a:lvl4pPr>
            <a:lvl5pPr lvl="4" algn="ctr" rtl="0">
              <a:lnSpc>
                <a:spcPct val="100000"/>
              </a:lnSpc>
              <a:spcBef>
                <a:spcPts val="0"/>
              </a:spcBef>
              <a:spcAft>
                <a:spcPts val="0"/>
              </a:spcAft>
              <a:buSzPts val="2400"/>
              <a:buNone/>
              <a:defRPr sz="2400" b="1"/>
            </a:lvl5pPr>
            <a:lvl6pPr lvl="5" algn="ctr" rtl="0">
              <a:lnSpc>
                <a:spcPct val="100000"/>
              </a:lnSpc>
              <a:spcBef>
                <a:spcPts val="0"/>
              </a:spcBef>
              <a:spcAft>
                <a:spcPts val="0"/>
              </a:spcAft>
              <a:buSzPts val="2400"/>
              <a:buNone/>
              <a:defRPr sz="2400" b="1"/>
            </a:lvl6pPr>
            <a:lvl7pPr lvl="6" algn="ctr" rtl="0">
              <a:lnSpc>
                <a:spcPct val="100000"/>
              </a:lnSpc>
              <a:spcBef>
                <a:spcPts val="0"/>
              </a:spcBef>
              <a:spcAft>
                <a:spcPts val="0"/>
              </a:spcAft>
              <a:buSzPts val="2400"/>
              <a:buNone/>
              <a:defRPr sz="2400" b="1"/>
            </a:lvl7pPr>
            <a:lvl8pPr lvl="7" algn="ctr" rtl="0">
              <a:lnSpc>
                <a:spcPct val="100000"/>
              </a:lnSpc>
              <a:spcBef>
                <a:spcPts val="0"/>
              </a:spcBef>
              <a:spcAft>
                <a:spcPts val="0"/>
              </a:spcAft>
              <a:buSzPts val="2400"/>
              <a:buNone/>
              <a:defRPr sz="2400" b="1"/>
            </a:lvl8pPr>
            <a:lvl9pPr lvl="8" algn="ctr" rtl="0">
              <a:lnSpc>
                <a:spcPct val="100000"/>
              </a:lnSpc>
              <a:spcBef>
                <a:spcPts val="0"/>
              </a:spcBef>
              <a:spcAft>
                <a:spcPts val="0"/>
              </a:spcAft>
              <a:buSzPts val="2400"/>
              <a:buNone/>
              <a:defRPr sz="2400" b="1"/>
            </a:lvl9pPr>
          </a:lstStyle>
          <a:p>
            <a:endParaRPr/>
          </a:p>
        </p:txBody>
      </p:sp>
      <p:sp>
        <p:nvSpPr>
          <p:cNvPr id="120" name="Google Shape;120;p21"/>
          <p:cNvSpPr txBox="1">
            <a:spLocks noGrp="1"/>
          </p:cNvSpPr>
          <p:nvPr>
            <p:ph type="subTitle" idx="5"/>
          </p:nvPr>
        </p:nvSpPr>
        <p:spPr>
          <a:xfrm>
            <a:off x="3532650" y="1609150"/>
            <a:ext cx="2078700" cy="807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1800">
                <a:solidFill>
                  <a:schemeClr val="dk1"/>
                </a:solidFill>
              </a:defRPr>
            </a:lvl1pPr>
            <a:lvl2pPr lvl="1" algn="ctr" rtl="0">
              <a:lnSpc>
                <a:spcPct val="100000"/>
              </a:lnSpc>
              <a:spcBef>
                <a:spcPts val="0"/>
              </a:spcBef>
              <a:spcAft>
                <a:spcPts val="0"/>
              </a:spcAft>
              <a:buSzPts val="2400"/>
              <a:buNone/>
              <a:defRPr sz="2400" b="1"/>
            </a:lvl2pPr>
            <a:lvl3pPr lvl="2" algn="ctr" rtl="0">
              <a:lnSpc>
                <a:spcPct val="100000"/>
              </a:lnSpc>
              <a:spcBef>
                <a:spcPts val="0"/>
              </a:spcBef>
              <a:spcAft>
                <a:spcPts val="0"/>
              </a:spcAft>
              <a:buSzPts val="2400"/>
              <a:buNone/>
              <a:defRPr sz="2400" b="1"/>
            </a:lvl3pPr>
            <a:lvl4pPr lvl="3" algn="ctr" rtl="0">
              <a:lnSpc>
                <a:spcPct val="100000"/>
              </a:lnSpc>
              <a:spcBef>
                <a:spcPts val="0"/>
              </a:spcBef>
              <a:spcAft>
                <a:spcPts val="0"/>
              </a:spcAft>
              <a:buSzPts val="2400"/>
              <a:buNone/>
              <a:defRPr sz="2400" b="1"/>
            </a:lvl4pPr>
            <a:lvl5pPr lvl="4" algn="ctr" rtl="0">
              <a:lnSpc>
                <a:spcPct val="100000"/>
              </a:lnSpc>
              <a:spcBef>
                <a:spcPts val="0"/>
              </a:spcBef>
              <a:spcAft>
                <a:spcPts val="0"/>
              </a:spcAft>
              <a:buSzPts val="2400"/>
              <a:buNone/>
              <a:defRPr sz="2400" b="1"/>
            </a:lvl5pPr>
            <a:lvl6pPr lvl="5" algn="ctr" rtl="0">
              <a:lnSpc>
                <a:spcPct val="100000"/>
              </a:lnSpc>
              <a:spcBef>
                <a:spcPts val="0"/>
              </a:spcBef>
              <a:spcAft>
                <a:spcPts val="0"/>
              </a:spcAft>
              <a:buSzPts val="2400"/>
              <a:buNone/>
              <a:defRPr sz="2400" b="1"/>
            </a:lvl6pPr>
            <a:lvl7pPr lvl="6" algn="ctr" rtl="0">
              <a:lnSpc>
                <a:spcPct val="100000"/>
              </a:lnSpc>
              <a:spcBef>
                <a:spcPts val="0"/>
              </a:spcBef>
              <a:spcAft>
                <a:spcPts val="0"/>
              </a:spcAft>
              <a:buSzPts val="2400"/>
              <a:buNone/>
              <a:defRPr sz="2400" b="1"/>
            </a:lvl7pPr>
            <a:lvl8pPr lvl="7" algn="ctr" rtl="0">
              <a:lnSpc>
                <a:spcPct val="100000"/>
              </a:lnSpc>
              <a:spcBef>
                <a:spcPts val="0"/>
              </a:spcBef>
              <a:spcAft>
                <a:spcPts val="0"/>
              </a:spcAft>
              <a:buSzPts val="2400"/>
              <a:buNone/>
              <a:defRPr sz="2400" b="1"/>
            </a:lvl8pPr>
            <a:lvl9pPr lvl="8" algn="ctr" rtl="0">
              <a:lnSpc>
                <a:spcPct val="100000"/>
              </a:lnSpc>
              <a:spcBef>
                <a:spcPts val="0"/>
              </a:spcBef>
              <a:spcAft>
                <a:spcPts val="0"/>
              </a:spcAft>
              <a:buSzPts val="2400"/>
              <a:buNone/>
              <a:defRPr sz="2400" b="1"/>
            </a:lvl9pPr>
          </a:lstStyle>
          <a:p>
            <a:endParaRPr/>
          </a:p>
        </p:txBody>
      </p:sp>
      <p:sp>
        <p:nvSpPr>
          <p:cNvPr id="121" name="Google Shape;121;p21"/>
          <p:cNvSpPr txBox="1">
            <a:spLocks noGrp="1"/>
          </p:cNvSpPr>
          <p:nvPr>
            <p:ph type="subTitle" idx="6"/>
          </p:nvPr>
        </p:nvSpPr>
        <p:spPr>
          <a:xfrm>
            <a:off x="5787178" y="1609150"/>
            <a:ext cx="2078700" cy="807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1800">
                <a:solidFill>
                  <a:schemeClr val="dk1"/>
                </a:solidFill>
              </a:defRPr>
            </a:lvl1pPr>
            <a:lvl2pPr lvl="1" algn="ctr" rtl="0">
              <a:lnSpc>
                <a:spcPct val="100000"/>
              </a:lnSpc>
              <a:spcBef>
                <a:spcPts val="0"/>
              </a:spcBef>
              <a:spcAft>
                <a:spcPts val="0"/>
              </a:spcAft>
              <a:buSzPts val="2400"/>
              <a:buNone/>
              <a:defRPr sz="2400" b="1"/>
            </a:lvl2pPr>
            <a:lvl3pPr lvl="2" algn="ctr" rtl="0">
              <a:lnSpc>
                <a:spcPct val="100000"/>
              </a:lnSpc>
              <a:spcBef>
                <a:spcPts val="0"/>
              </a:spcBef>
              <a:spcAft>
                <a:spcPts val="0"/>
              </a:spcAft>
              <a:buSzPts val="2400"/>
              <a:buNone/>
              <a:defRPr sz="2400" b="1"/>
            </a:lvl3pPr>
            <a:lvl4pPr lvl="3" algn="ctr" rtl="0">
              <a:lnSpc>
                <a:spcPct val="100000"/>
              </a:lnSpc>
              <a:spcBef>
                <a:spcPts val="0"/>
              </a:spcBef>
              <a:spcAft>
                <a:spcPts val="0"/>
              </a:spcAft>
              <a:buSzPts val="2400"/>
              <a:buNone/>
              <a:defRPr sz="2400" b="1"/>
            </a:lvl4pPr>
            <a:lvl5pPr lvl="4" algn="ctr" rtl="0">
              <a:lnSpc>
                <a:spcPct val="100000"/>
              </a:lnSpc>
              <a:spcBef>
                <a:spcPts val="0"/>
              </a:spcBef>
              <a:spcAft>
                <a:spcPts val="0"/>
              </a:spcAft>
              <a:buSzPts val="2400"/>
              <a:buNone/>
              <a:defRPr sz="2400" b="1"/>
            </a:lvl5pPr>
            <a:lvl6pPr lvl="5" algn="ctr" rtl="0">
              <a:lnSpc>
                <a:spcPct val="100000"/>
              </a:lnSpc>
              <a:spcBef>
                <a:spcPts val="0"/>
              </a:spcBef>
              <a:spcAft>
                <a:spcPts val="0"/>
              </a:spcAft>
              <a:buSzPts val="2400"/>
              <a:buNone/>
              <a:defRPr sz="2400" b="1"/>
            </a:lvl6pPr>
            <a:lvl7pPr lvl="6" algn="ctr" rtl="0">
              <a:lnSpc>
                <a:spcPct val="100000"/>
              </a:lnSpc>
              <a:spcBef>
                <a:spcPts val="0"/>
              </a:spcBef>
              <a:spcAft>
                <a:spcPts val="0"/>
              </a:spcAft>
              <a:buSzPts val="2400"/>
              <a:buNone/>
              <a:defRPr sz="2400" b="1"/>
            </a:lvl7pPr>
            <a:lvl8pPr lvl="7" algn="ctr" rtl="0">
              <a:lnSpc>
                <a:spcPct val="100000"/>
              </a:lnSpc>
              <a:spcBef>
                <a:spcPts val="0"/>
              </a:spcBef>
              <a:spcAft>
                <a:spcPts val="0"/>
              </a:spcAft>
              <a:buSzPts val="2400"/>
              <a:buNone/>
              <a:defRPr sz="2400" b="1"/>
            </a:lvl8pPr>
            <a:lvl9pPr lvl="8" algn="ctr" rtl="0">
              <a:lnSpc>
                <a:spcPct val="100000"/>
              </a:lnSpc>
              <a:spcBef>
                <a:spcPts val="0"/>
              </a:spcBef>
              <a:spcAft>
                <a:spcPts val="0"/>
              </a:spcAft>
              <a:buSzPts val="2400"/>
              <a:buNone/>
              <a:defRPr sz="2400" b="1"/>
            </a:lvl9pPr>
          </a:lstStyle>
          <a:p>
            <a:endParaRPr/>
          </a:p>
        </p:txBody>
      </p:sp>
      <p:grpSp>
        <p:nvGrpSpPr>
          <p:cNvPr id="122" name="Google Shape;122;p21"/>
          <p:cNvGrpSpPr/>
          <p:nvPr/>
        </p:nvGrpSpPr>
        <p:grpSpPr>
          <a:xfrm>
            <a:off x="6732925" y="3638225"/>
            <a:ext cx="2883601" cy="4054638"/>
            <a:chOff x="6732925" y="3638225"/>
            <a:chExt cx="2883601" cy="4054638"/>
          </a:xfrm>
        </p:grpSpPr>
        <p:sp>
          <p:nvSpPr>
            <p:cNvPr id="123" name="Google Shape;123;p21"/>
            <p:cNvSpPr/>
            <p:nvPr/>
          </p:nvSpPr>
          <p:spPr>
            <a:xfrm rot="-9069609">
              <a:off x="7475045" y="4131445"/>
              <a:ext cx="1399361" cy="3437036"/>
            </a:xfrm>
            <a:prstGeom prst="roundRect">
              <a:avLst>
                <a:gd name="adj" fmla="val 50000"/>
              </a:avLst>
            </a:prstGeom>
            <a:solidFill>
              <a:schemeClr val="dk2"/>
            </a:solidFill>
            <a:ln>
              <a:noFill/>
            </a:ln>
            <a:effectLst>
              <a:outerShdw blurRad="185738" dist="76200" dir="9000000" algn="bl" rotWithShape="0">
                <a:schemeClr val="dk1">
                  <a:alpha val="75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ybody"/>
                <a:ea typeface="Anybody"/>
                <a:cs typeface="Anybody"/>
                <a:sym typeface="Anybody"/>
              </a:endParaRPr>
            </a:p>
          </p:txBody>
        </p:sp>
        <p:sp>
          <p:nvSpPr>
            <p:cNvPr id="124" name="Google Shape;124;p21"/>
            <p:cNvSpPr/>
            <p:nvPr/>
          </p:nvSpPr>
          <p:spPr>
            <a:xfrm rot="10800000">
              <a:off x="8613926" y="3638225"/>
              <a:ext cx="1002600" cy="1002600"/>
            </a:xfrm>
            <a:prstGeom prst="ellipse">
              <a:avLst/>
            </a:prstGeom>
            <a:solidFill>
              <a:schemeClr val="lt2"/>
            </a:solidFill>
            <a:ln>
              <a:noFill/>
            </a:ln>
            <a:effectLst>
              <a:outerShdw blurRad="185738" dist="76200" dir="9000000" algn="bl" rotWithShape="0">
                <a:schemeClr val="dk1">
                  <a:alpha val="75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ybody"/>
                <a:ea typeface="Anybody"/>
                <a:cs typeface="Anybody"/>
                <a:sym typeface="Anybody"/>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25"/>
        <p:cNvGrpSpPr/>
        <p:nvPr/>
      </p:nvGrpSpPr>
      <p:grpSpPr>
        <a:xfrm>
          <a:off x="0" y="0"/>
          <a:ext cx="0" cy="0"/>
          <a:chOff x="0" y="0"/>
          <a:chExt cx="0" cy="0"/>
        </a:xfrm>
      </p:grpSpPr>
      <p:sp>
        <p:nvSpPr>
          <p:cNvPr id="126" name="Google Shape;126;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7" name="Google Shape;127;p22"/>
          <p:cNvSpPr txBox="1">
            <a:spLocks noGrp="1"/>
          </p:cNvSpPr>
          <p:nvPr>
            <p:ph type="subTitle" idx="1"/>
          </p:nvPr>
        </p:nvSpPr>
        <p:spPr>
          <a:xfrm>
            <a:off x="2471351" y="1668941"/>
            <a:ext cx="2828400" cy="119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28" name="Google Shape;128;p22"/>
          <p:cNvSpPr txBox="1">
            <a:spLocks noGrp="1"/>
          </p:cNvSpPr>
          <p:nvPr>
            <p:ph type="subTitle" idx="2"/>
          </p:nvPr>
        </p:nvSpPr>
        <p:spPr>
          <a:xfrm>
            <a:off x="5602323" y="1668933"/>
            <a:ext cx="2828400" cy="119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29" name="Google Shape;129;p22"/>
          <p:cNvSpPr txBox="1">
            <a:spLocks noGrp="1"/>
          </p:cNvSpPr>
          <p:nvPr>
            <p:ph type="subTitle" idx="3"/>
          </p:nvPr>
        </p:nvSpPr>
        <p:spPr>
          <a:xfrm>
            <a:off x="2471351" y="3373777"/>
            <a:ext cx="2828400" cy="119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30" name="Google Shape;130;p22"/>
          <p:cNvSpPr txBox="1">
            <a:spLocks noGrp="1"/>
          </p:cNvSpPr>
          <p:nvPr>
            <p:ph type="subTitle" idx="4"/>
          </p:nvPr>
        </p:nvSpPr>
        <p:spPr>
          <a:xfrm>
            <a:off x="5602321" y="3373774"/>
            <a:ext cx="2828400" cy="119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31" name="Google Shape;131;p22"/>
          <p:cNvSpPr txBox="1">
            <a:spLocks noGrp="1"/>
          </p:cNvSpPr>
          <p:nvPr>
            <p:ph type="subTitle" idx="5"/>
          </p:nvPr>
        </p:nvSpPr>
        <p:spPr>
          <a:xfrm>
            <a:off x="2471350" y="1326255"/>
            <a:ext cx="2828400" cy="414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None/>
              <a:defRPr sz="1800">
                <a:solidFill>
                  <a:schemeClr val="dk1"/>
                </a:solidFill>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32" name="Google Shape;132;p22"/>
          <p:cNvSpPr txBox="1">
            <a:spLocks noGrp="1"/>
          </p:cNvSpPr>
          <p:nvPr>
            <p:ph type="subTitle" idx="6"/>
          </p:nvPr>
        </p:nvSpPr>
        <p:spPr>
          <a:xfrm>
            <a:off x="2471350" y="3031174"/>
            <a:ext cx="2828400" cy="414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None/>
              <a:defRPr sz="1800">
                <a:solidFill>
                  <a:schemeClr val="dk1"/>
                </a:solidFill>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33" name="Google Shape;133;p22"/>
          <p:cNvSpPr txBox="1">
            <a:spLocks noGrp="1"/>
          </p:cNvSpPr>
          <p:nvPr>
            <p:ph type="subTitle" idx="7"/>
          </p:nvPr>
        </p:nvSpPr>
        <p:spPr>
          <a:xfrm>
            <a:off x="5602296" y="1326250"/>
            <a:ext cx="2828400" cy="414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None/>
              <a:defRPr sz="1800">
                <a:solidFill>
                  <a:schemeClr val="dk1"/>
                </a:solidFill>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34" name="Google Shape;134;p22"/>
          <p:cNvSpPr txBox="1">
            <a:spLocks noGrp="1"/>
          </p:cNvSpPr>
          <p:nvPr>
            <p:ph type="subTitle" idx="8"/>
          </p:nvPr>
        </p:nvSpPr>
        <p:spPr>
          <a:xfrm>
            <a:off x="5602296" y="3031166"/>
            <a:ext cx="2828400" cy="414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None/>
              <a:defRPr sz="1800">
                <a:solidFill>
                  <a:schemeClr val="dk1"/>
                </a:solidFill>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35"/>
        <p:cNvGrpSpPr/>
        <p:nvPr/>
      </p:nvGrpSpPr>
      <p:grpSpPr>
        <a:xfrm>
          <a:off x="0" y="0"/>
          <a:ext cx="0" cy="0"/>
          <a:chOff x="0" y="0"/>
          <a:chExt cx="0" cy="0"/>
        </a:xfrm>
      </p:grpSpPr>
      <p:sp>
        <p:nvSpPr>
          <p:cNvPr id="136" name="Google Shape;136;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7" name="Google Shape;137;p23"/>
          <p:cNvSpPr txBox="1">
            <a:spLocks noGrp="1"/>
          </p:cNvSpPr>
          <p:nvPr>
            <p:ph type="subTitle" idx="1"/>
          </p:nvPr>
        </p:nvSpPr>
        <p:spPr>
          <a:xfrm>
            <a:off x="713162" y="1673352"/>
            <a:ext cx="2469300" cy="1059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38" name="Google Shape;138;p23"/>
          <p:cNvSpPr txBox="1">
            <a:spLocks noGrp="1"/>
          </p:cNvSpPr>
          <p:nvPr>
            <p:ph type="subTitle" idx="2"/>
          </p:nvPr>
        </p:nvSpPr>
        <p:spPr>
          <a:xfrm>
            <a:off x="3337590" y="1673356"/>
            <a:ext cx="2469000" cy="1059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39" name="Google Shape;139;p23"/>
          <p:cNvSpPr txBox="1">
            <a:spLocks noGrp="1"/>
          </p:cNvSpPr>
          <p:nvPr>
            <p:ph type="subTitle" idx="3"/>
          </p:nvPr>
        </p:nvSpPr>
        <p:spPr>
          <a:xfrm>
            <a:off x="713150" y="3374136"/>
            <a:ext cx="2469300" cy="1059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40" name="Google Shape;140;p23"/>
          <p:cNvSpPr txBox="1">
            <a:spLocks noGrp="1"/>
          </p:cNvSpPr>
          <p:nvPr>
            <p:ph type="subTitle" idx="4"/>
          </p:nvPr>
        </p:nvSpPr>
        <p:spPr>
          <a:xfrm>
            <a:off x="3337506" y="3374128"/>
            <a:ext cx="2469000" cy="1059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41" name="Google Shape;141;p23"/>
          <p:cNvSpPr txBox="1">
            <a:spLocks noGrp="1"/>
          </p:cNvSpPr>
          <p:nvPr>
            <p:ph type="subTitle" idx="5"/>
          </p:nvPr>
        </p:nvSpPr>
        <p:spPr>
          <a:xfrm>
            <a:off x="5961718" y="1673358"/>
            <a:ext cx="2469300" cy="1059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42" name="Google Shape;142;p23"/>
          <p:cNvSpPr txBox="1">
            <a:spLocks noGrp="1"/>
          </p:cNvSpPr>
          <p:nvPr>
            <p:ph type="subTitle" idx="6"/>
          </p:nvPr>
        </p:nvSpPr>
        <p:spPr>
          <a:xfrm>
            <a:off x="5961724" y="3374136"/>
            <a:ext cx="2469300" cy="1059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43" name="Google Shape;143;p23"/>
          <p:cNvSpPr txBox="1">
            <a:spLocks noGrp="1"/>
          </p:cNvSpPr>
          <p:nvPr>
            <p:ph type="subTitle" idx="7"/>
          </p:nvPr>
        </p:nvSpPr>
        <p:spPr>
          <a:xfrm>
            <a:off x="712988" y="1325880"/>
            <a:ext cx="2469300" cy="41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None/>
              <a:defRPr sz="1800">
                <a:solidFill>
                  <a:schemeClr val="dk1"/>
                </a:solidFill>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44" name="Google Shape;144;p23"/>
          <p:cNvSpPr txBox="1">
            <a:spLocks noGrp="1"/>
          </p:cNvSpPr>
          <p:nvPr>
            <p:ph type="subTitle" idx="8"/>
          </p:nvPr>
        </p:nvSpPr>
        <p:spPr>
          <a:xfrm>
            <a:off x="3338488" y="1325875"/>
            <a:ext cx="2466900" cy="41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None/>
              <a:defRPr sz="1800">
                <a:solidFill>
                  <a:schemeClr val="dk1"/>
                </a:solidFill>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45" name="Google Shape;145;p23"/>
          <p:cNvSpPr txBox="1">
            <a:spLocks noGrp="1"/>
          </p:cNvSpPr>
          <p:nvPr>
            <p:ph type="subTitle" idx="9"/>
          </p:nvPr>
        </p:nvSpPr>
        <p:spPr>
          <a:xfrm>
            <a:off x="5961539" y="1325880"/>
            <a:ext cx="2466900" cy="41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None/>
              <a:defRPr sz="1800">
                <a:solidFill>
                  <a:schemeClr val="dk1"/>
                </a:solidFill>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46" name="Google Shape;146;p23"/>
          <p:cNvSpPr txBox="1">
            <a:spLocks noGrp="1"/>
          </p:cNvSpPr>
          <p:nvPr>
            <p:ph type="subTitle" idx="13"/>
          </p:nvPr>
        </p:nvSpPr>
        <p:spPr>
          <a:xfrm>
            <a:off x="712988" y="3026670"/>
            <a:ext cx="2469300" cy="41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None/>
              <a:defRPr sz="1800">
                <a:solidFill>
                  <a:schemeClr val="dk1"/>
                </a:solidFill>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47" name="Google Shape;147;p23"/>
          <p:cNvSpPr txBox="1">
            <a:spLocks noGrp="1"/>
          </p:cNvSpPr>
          <p:nvPr>
            <p:ph type="subTitle" idx="14"/>
          </p:nvPr>
        </p:nvSpPr>
        <p:spPr>
          <a:xfrm>
            <a:off x="3337338" y="3026659"/>
            <a:ext cx="2466900" cy="41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None/>
              <a:defRPr sz="1800">
                <a:solidFill>
                  <a:schemeClr val="dk1"/>
                </a:solidFill>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48" name="Google Shape;148;p23"/>
          <p:cNvSpPr txBox="1">
            <a:spLocks noGrp="1"/>
          </p:cNvSpPr>
          <p:nvPr>
            <p:ph type="subTitle" idx="15"/>
          </p:nvPr>
        </p:nvSpPr>
        <p:spPr>
          <a:xfrm>
            <a:off x="5961539" y="3026664"/>
            <a:ext cx="2469300" cy="41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None/>
              <a:defRPr sz="1800">
                <a:solidFill>
                  <a:schemeClr val="dk1"/>
                </a:solidFill>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grpSp>
        <p:nvGrpSpPr>
          <p:cNvPr id="149" name="Google Shape;149;p23"/>
          <p:cNvGrpSpPr/>
          <p:nvPr/>
        </p:nvGrpSpPr>
        <p:grpSpPr>
          <a:xfrm>
            <a:off x="-1438500" y="2879200"/>
            <a:ext cx="3894228" cy="4182200"/>
            <a:chOff x="-1438500" y="2879200"/>
            <a:chExt cx="3894228" cy="4182200"/>
          </a:xfrm>
        </p:grpSpPr>
        <p:sp>
          <p:nvSpPr>
            <p:cNvPr id="150" name="Google Shape;150;p23"/>
            <p:cNvSpPr/>
            <p:nvPr/>
          </p:nvSpPr>
          <p:spPr>
            <a:xfrm rot="9069072" flipH="1">
              <a:off x="879049" y="4439207"/>
              <a:ext cx="1030259" cy="2530586"/>
            </a:xfrm>
            <a:prstGeom prst="roundRect">
              <a:avLst>
                <a:gd name="adj" fmla="val 50000"/>
              </a:avLst>
            </a:prstGeom>
            <a:solidFill>
              <a:schemeClr val="accent1"/>
            </a:solidFill>
            <a:ln>
              <a:noFill/>
            </a:ln>
            <a:effectLst>
              <a:outerShdw blurRad="185738" dist="76200" dir="9000000" algn="bl" rotWithShape="0">
                <a:schemeClr val="dk1">
                  <a:alpha val="75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ybody"/>
                <a:ea typeface="Anybody"/>
                <a:cs typeface="Anybody"/>
                <a:sym typeface="Anybody"/>
              </a:endParaRPr>
            </a:p>
          </p:txBody>
        </p:sp>
        <p:sp>
          <p:nvSpPr>
            <p:cNvPr id="151" name="Google Shape;151;p23"/>
            <p:cNvSpPr/>
            <p:nvPr/>
          </p:nvSpPr>
          <p:spPr>
            <a:xfrm>
              <a:off x="-1438500" y="2879200"/>
              <a:ext cx="2158500" cy="2158500"/>
            </a:xfrm>
            <a:prstGeom prst="donut">
              <a:avLst>
                <a:gd name="adj" fmla="val 25000"/>
              </a:avLst>
            </a:prstGeom>
            <a:solidFill>
              <a:schemeClr val="accent3"/>
            </a:solidFill>
            <a:ln>
              <a:noFill/>
            </a:ln>
            <a:effectLst>
              <a:outerShdw blurRad="185738" dist="76200" dir="9000000" algn="bl" rotWithShape="0">
                <a:schemeClr val="dk1">
                  <a:alpha val="75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ybody"/>
                <a:ea typeface="Anybody"/>
                <a:cs typeface="Anybody"/>
                <a:sym typeface="Anybody"/>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hanks">
  <p:cSld name="CUSTOM_3_1">
    <p:spTree>
      <p:nvGrpSpPr>
        <p:cNvPr id="1" name="Shape 152"/>
        <p:cNvGrpSpPr/>
        <p:nvPr/>
      </p:nvGrpSpPr>
      <p:grpSpPr>
        <a:xfrm>
          <a:off x="0" y="0"/>
          <a:ext cx="0" cy="0"/>
          <a:chOff x="0" y="0"/>
          <a:chExt cx="0" cy="0"/>
        </a:xfrm>
      </p:grpSpPr>
      <p:sp>
        <p:nvSpPr>
          <p:cNvPr id="153" name="Google Shape;153;p24"/>
          <p:cNvSpPr txBox="1">
            <a:spLocks noGrp="1"/>
          </p:cNvSpPr>
          <p:nvPr>
            <p:ph type="title"/>
          </p:nvPr>
        </p:nvSpPr>
        <p:spPr>
          <a:xfrm>
            <a:off x="2347975" y="642475"/>
            <a:ext cx="4448100" cy="11655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7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54" name="Google Shape;154;p24"/>
          <p:cNvSpPr txBox="1">
            <a:spLocks noGrp="1"/>
          </p:cNvSpPr>
          <p:nvPr>
            <p:ph type="subTitle" idx="1"/>
          </p:nvPr>
        </p:nvSpPr>
        <p:spPr>
          <a:xfrm>
            <a:off x="2347975" y="1838250"/>
            <a:ext cx="4448100" cy="1058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55" name="Google Shape;155;p24"/>
          <p:cNvSpPr txBox="1"/>
          <p:nvPr/>
        </p:nvSpPr>
        <p:spPr>
          <a:xfrm>
            <a:off x="2347931" y="2896950"/>
            <a:ext cx="4448100" cy="556200"/>
          </a:xfrm>
          <a:prstGeom prst="rect">
            <a:avLst/>
          </a:prstGeom>
          <a:noFill/>
          <a:ln>
            <a:noFill/>
          </a:ln>
        </p:spPr>
        <p:txBody>
          <a:bodyPr spcFirstLastPara="1" wrap="square" lIns="91425" tIns="91425" rIns="91425" bIns="91425" anchor="t" anchorCtr="0">
            <a:noAutofit/>
          </a:bodyPr>
          <a:lstStyle/>
          <a:p>
            <a:pPr marL="0" lvl="0" indent="0" algn="r" rtl="0">
              <a:spcBef>
                <a:spcPts val="300"/>
              </a:spcBef>
              <a:spcAft>
                <a:spcPts val="0"/>
              </a:spcAft>
              <a:buNone/>
            </a:pPr>
            <a:r>
              <a:rPr lang="en" sz="1000" b="1">
                <a:solidFill>
                  <a:schemeClr val="dk1"/>
                </a:solidFill>
                <a:latin typeface="Anybody"/>
                <a:ea typeface="Anybody"/>
                <a:cs typeface="Anybody"/>
                <a:sym typeface="Anybody"/>
              </a:rPr>
              <a:t>CREDITS:</a:t>
            </a:r>
            <a:r>
              <a:rPr lang="en" sz="1000">
                <a:solidFill>
                  <a:schemeClr val="dk1"/>
                </a:solidFill>
                <a:latin typeface="Anybody"/>
                <a:ea typeface="Anybody"/>
                <a:cs typeface="Anybody"/>
                <a:sym typeface="Anybody"/>
              </a:rPr>
              <a:t> This presentation template was created by </a:t>
            </a:r>
            <a:r>
              <a:rPr lang="en" sz="1000" b="1" u="sng">
                <a:solidFill>
                  <a:schemeClr val="dk1"/>
                </a:solidFill>
                <a:latin typeface="Anybody"/>
                <a:ea typeface="Anybody"/>
                <a:cs typeface="Anybody"/>
                <a:sym typeface="Anybody"/>
                <a:hlinkClick r:id="rId2">
                  <a:extLst>
                    <a:ext uri="{A12FA001-AC4F-418D-AE19-62706E023703}">
                      <ahyp:hlinkClr xmlns:ahyp="http://schemas.microsoft.com/office/drawing/2018/hyperlinkcolor" val="tx"/>
                    </a:ext>
                  </a:extLst>
                </a:hlinkClick>
              </a:rPr>
              <a:t>Slidesgo</a:t>
            </a:r>
            <a:r>
              <a:rPr lang="en" sz="1000">
                <a:solidFill>
                  <a:schemeClr val="dk1"/>
                </a:solidFill>
                <a:latin typeface="Anybody"/>
                <a:ea typeface="Anybody"/>
                <a:cs typeface="Anybody"/>
                <a:sym typeface="Anybody"/>
              </a:rPr>
              <a:t>, and includes icons by </a:t>
            </a:r>
            <a:r>
              <a:rPr lang="en" sz="1000" b="1" u="sng">
                <a:solidFill>
                  <a:schemeClr val="dk1"/>
                </a:solidFill>
                <a:latin typeface="Anybody"/>
                <a:ea typeface="Anybody"/>
                <a:cs typeface="Anybody"/>
                <a:sym typeface="Anybody"/>
                <a:hlinkClick r:id="rId3">
                  <a:extLst>
                    <a:ext uri="{A12FA001-AC4F-418D-AE19-62706E023703}">
                      <ahyp:hlinkClr xmlns:ahyp="http://schemas.microsoft.com/office/drawing/2018/hyperlinkcolor" val="tx"/>
                    </a:ext>
                  </a:extLst>
                </a:hlinkClick>
              </a:rPr>
              <a:t>Flaticon</a:t>
            </a:r>
            <a:r>
              <a:rPr lang="en" sz="1000">
                <a:solidFill>
                  <a:schemeClr val="dk1"/>
                </a:solidFill>
                <a:latin typeface="Anybody"/>
                <a:ea typeface="Anybody"/>
                <a:cs typeface="Anybody"/>
                <a:sym typeface="Anybody"/>
              </a:rPr>
              <a:t>, and infographics &amp; images by </a:t>
            </a:r>
            <a:r>
              <a:rPr lang="en" sz="1000" b="1" u="sng">
                <a:solidFill>
                  <a:schemeClr val="dk1"/>
                </a:solidFill>
                <a:latin typeface="Anybody"/>
                <a:ea typeface="Anybody"/>
                <a:cs typeface="Anybody"/>
                <a:sym typeface="Anybody"/>
                <a:hlinkClick r:id="rId4">
                  <a:extLst>
                    <a:ext uri="{A12FA001-AC4F-418D-AE19-62706E023703}">
                      <ahyp:hlinkClr xmlns:ahyp="http://schemas.microsoft.com/office/drawing/2018/hyperlinkcolor" val="tx"/>
                    </a:ext>
                  </a:extLst>
                </a:hlinkClick>
              </a:rPr>
              <a:t>Freepik</a:t>
            </a:r>
            <a:r>
              <a:rPr lang="en" sz="1000" u="sng">
                <a:solidFill>
                  <a:schemeClr val="dk1"/>
                </a:solidFill>
                <a:latin typeface="Anybody"/>
                <a:ea typeface="Anybody"/>
                <a:cs typeface="Anybody"/>
                <a:sym typeface="Anybody"/>
              </a:rPr>
              <a:t> </a:t>
            </a:r>
            <a:endParaRPr sz="1000" b="1" u="sng">
              <a:solidFill>
                <a:schemeClr val="dk1"/>
              </a:solidFill>
              <a:latin typeface="Anybody"/>
              <a:ea typeface="Anybody"/>
              <a:cs typeface="Anybody"/>
              <a:sym typeface="Anybody"/>
            </a:endParaRPr>
          </a:p>
        </p:txBody>
      </p:sp>
      <p:grpSp>
        <p:nvGrpSpPr>
          <p:cNvPr id="156" name="Google Shape;156;p24"/>
          <p:cNvGrpSpPr/>
          <p:nvPr/>
        </p:nvGrpSpPr>
        <p:grpSpPr>
          <a:xfrm>
            <a:off x="7164448" y="3211747"/>
            <a:ext cx="1840571" cy="3437100"/>
            <a:chOff x="5999865" y="2881497"/>
            <a:chExt cx="1840571" cy="3437100"/>
          </a:xfrm>
        </p:grpSpPr>
        <p:sp>
          <p:nvSpPr>
            <p:cNvPr id="157" name="Google Shape;157;p24"/>
            <p:cNvSpPr/>
            <p:nvPr/>
          </p:nvSpPr>
          <p:spPr>
            <a:xfrm>
              <a:off x="6440936" y="2881497"/>
              <a:ext cx="1399500" cy="3437100"/>
            </a:xfrm>
            <a:prstGeom prst="roundRect">
              <a:avLst>
                <a:gd name="adj" fmla="val 50000"/>
              </a:avLst>
            </a:prstGeom>
            <a:solidFill>
              <a:schemeClr val="accent1"/>
            </a:solidFill>
            <a:ln>
              <a:noFill/>
            </a:ln>
            <a:effectLst>
              <a:outerShdw blurRad="185738" dist="76200" dir="9000000" algn="bl" rotWithShape="0">
                <a:schemeClr val="dk1">
                  <a:alpha val="75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ybody"/>
                <a:ea typeface="Anybody"/>
                <a:cs typeface="Anybody"/>
                <a:sym typeface="Anybody"/>
              </a:endParaRPr>
            </a:p>
          </p:txBody>
        </p:sp>
        <p:sp>
          <p:nvSpPr>
            <p:cNvPr id="158" name="Google Shape;158;p24"/>
            <p:cNvSpPr/>
            <p:nvPr/>
          </p:nvSpPr>
          <p:spPr>
            <a:xfrm rot="10800000">
              <a:off x="5999865" y="3592375"/>
              <a:ext cx="983400" cy="983400"/>
            </a:xfrm>
            <a:prstGeom prst="ellipse">
              <a:avLst/>
            </a:prstGeom>
            <a:solidFill>
              <a:schemeClr val="lt2"/>
            </a:solidFill>
            <a:ln>
              <a:noFill/>
            </a:ln>
            <a:effectLst>
              <a:outerShdw blurRad="185738" dist="76200" dir="9000000" algn="bl" rotWithShape="0">
                <a:schemeClr val="dk1">
                  <a:alpha val="75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ybody"/>
                <a:ea typeface="Anybody"/>
                <a:cs typeface="Anybody"/>
                <a:sym typeface="Anybody"/>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59"/>
        <p:cNvGrpSpPr/>
        <p:nvPr/>
      </p:nvGrpSpPr>
      <p:grpSpPr>
        <a:xfrm>
          <a:off x="0" y="0"/>
          <a:ext cx="0" cy="0"/>
          <a:chOff x="0" y="0"/>
          <a:chExt cx="0" cy="0"/>
        </a:xfrm>
      </p:grpSpPr>
      <p:grpSp>
        <p:nvGrpSpPr>
          <p:cNvPr id="160" name="Google Shape;160;p25"/>
          <p:cNvGrpSpPr/>
          <p:nvPr/>
        </p:nvGrpSpPr>
        <p:grpSpPr>
          <a:xfrm>
            <a:off x="7119873" y="-1358001"/>
            <a:ext cx="2710349" cy="5330335"/>
            <a:chOff x="5696723" y="-1974326"/>
            <a:chExt cx="2710349" cy="5330335"/>
          </a:xfrm>
        </p:grpSpPr>
        <p:sp>
          <p:nvSpPr>
            <p:cNvPr id="161" name="Google Shape;161;p25"/>
            <p:cNvSpPr/>
            <p:nvPr/>
          </p:nvSpPr>
          <p:spPr>
            <a:xfrm flipH="1">
              <a:off x="5696723" y="-1974326"/>
              <a:ext cx="2621700" cy="2621700"/>
            </a:xfrm>
            <a:prstGeom prst="ellipse">
              <a:avLst/>
            </a:prstGeom>
            <a:solidFill>
              <a:schemeClr val="accent3"/>
            </a:solidFill>
            <a:ln>
              <a:noFill/>
            </a:ln>
            <a:effectLst>
              <a:outerShdw blurRad="185738" dist="76200" dir="9000000" algn="bl" rotWithShape="0">
                <a:schemeClr val="dk1">
                  <a:alpha val="75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ybody"/>
                <a:ea typeface="Anybody"/>
                <a:cs typeface="Anybody"/>
                <a:sym typeface="Anybody"/>
              </a:endParaRPr>
            </a:p>
          </p:txBody>
        </p:sp>
        <p:sp>
          <p:nvSpPr>
            <p:cNvPr id="162" name="Google Shape;162;p25"/>
            <p:cNvSpPr/>
            <p:nvPr/>
          </p:nvSpPr>
          <p:spPr>
            <a:xfrm flipH="1">
              <a:off x="7007572" y="-81090"/>
              <a:ext cx="1399500" cy="3437100"/>
            </a:xfrm>
            <a:prstGeom prst="roundRect">
              <a:avLst>
                <a:gd name="adj" fmla="val 50000"/>
              </a:avLst>
            </a:prstGeom>
            <a:solidFill>
              <a:schemeClr val="lt2"/>
            </a:solidFill>
            <a:ln>
              <a:noFill/>
            </a:ln>
            <a:effectLst>
              <a:outerShdw blurRad="185738" dist="76200" dir="9000000" algn="bl" rotWithShape="0">
                <a:schemeClr val="dk1">
                  <a:alpha val="75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ybody"/>
                <a:ea typeface="Anybody"/>
                <a:cs typeface="Anybody"/>
                <a:sym typeface="Anybody"/>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63"/>
        <p:cNvGrpSpPr/>
        <p:nvPr/>
      </p:nvGrpSpPr>
      <p:grpSpPr>
        <a:xfrm>
          <a:off x="0" y="0"/>
          <a:ext cx="0" cy="0"/>
          <a:chOff x="0" y="0"/>
          <a:chExt cx="0" cy="0"/>
        </a:xfrm>
      </p:grpSpPr>
      <p:grpSp>
        <p:nvGrpSpPr>
          <p:cNvPr id="164" name="Google Shape;164;p26"/>
          <p:cNvGrpSpPr/>
          <p:nvPr/>
        </p:nvGrpSpPr>
        <p:grpSpPr>
          <a:xfrm>
            <a:off x="-1173550" y="-827454"/>
            <a:ext cx="11789923" cy="7734843"/>
            <a:chOff x="-1173550" y="-827454"/>
            <a:chExt cx="11789923" cy="7734843"/>
          </a:xfrm>
        </p:grpSpPr>
        <p:grpSp>
          <p:nvGrpSpPr>
            <p:cNvPr id="165" name="Google Shape;165;p26"/>
            <p:cNvGrpSpPr/>
            <p:nvPr/>
          </p:nvGrpSpPr>
          <p:grpSpPr>
            <a:xfrm>
              <a:off x="6260392" y="1986565"/>
              <a:ext cx="4355981" cy="4920823"/>
              <a:chOff x="6526417" y="2003715"/>
              <a:chExt cx="4355981" cy="4920823"/>
            </a:xfrm>
          </p:grpSpPr>
          <p:sp>
            <p:nvSpPr>
              <p:cNvPr id="166" name="Google Shape;166;p26"/>
              <p:cNvSpPr/>
              <p:nvPr/>
            </p:nvSpPr>
            <p:spPr>
              <a:xfrm rot="10800000">
                <a:off x="8260698" y="2003715"/>
                <a:ext cx="2621700" cy="2621700"/>
              </a:xfrm>
              <a:prstGeom prst="ellipse">
                <a:avLst/>
              </a:prstGeom>
              <a:solidFill>
                <a:schemeClr val="accent3"/>
              </a:solidFill>
              <a:ln>
                <a:noFill/>
              </a:ln>
              <a:effectLst>
                <a:outerShdw blurRad="185738" dist="76200" dir="9000000" algn="bl" rotWithShape="0">
                  <a:schemeClr val="dk1">
                    <a:alpha val="75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ybody"/>
                  <a:ea typeface="Anybody"/>
                  <a:cs typeface="Anybody"/>
                  <a:sym typeface="Anybody"/>
                </a:endParaRPr>
              </a:p>
            </p:txBody>
          </p:sp>
          <p:sp>
            <p:nvSpPr>
              <p:cNvPr id="167" name="Google Shape;167;p26"/>
              <p:cNvSpPr/>
              <p:nvPr/>
            </p:nvSpPr>
            <p:spPr>
              <a:xfrm rot="-9069609">
                <a:off x="7268536" y="3363120"/>
                <a:ext cx="1399361" cy="3437036"/>
              </a:xfrm>
              <a:prstGeom prst="roundRect">
                <a:avLst>
                  <a:gd name="adj" fmla="val 50000"/>
                </a:avLst>
              </a:prstGeom>
              <a:solidFill>
                <a:schemeClr val="accent1"/>
              </a:solidFill>
              <a:ln>
                <a:noFill/>
              </a:ln>
              <a:effectLst>
                <a:outerShdw blurRad="185738" dist="76200" dir="9000000" algn="bl" rotWithShape="0">
                  <a:schemeClr val="dk1">
                    <a:alpha val="75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ybody"/>
                  <a:ea typeface="Anybody"/>
                  <a:cs typeface="Anybody"/>
                  <a:sym typeface="Anybody"/>
                </a:endParaRPr>
              </a:p>
            </p:txBody>
          </p:sp>
        </p:grpSp>
        <p:grpSp>
          <p:nvGrpSpPr>
            <p:cNvPr id="168" name="Google Shape;168;p26"/>
            <p:cNvGrpSpPr/>
            <p:nvPr/>
          </p:nvGrpSpPr>
          <p:grpSpPr>
            <a:xfrm>
              <a:off x="-1173550" y="-827454"/>
              <a:ext cx="4781234" cy="2655529"/>
              <a:chOff x="-1173550" y="-827454"/>
              <a:chExt cx="4781234" cy="2655529"/>
            </a:xfrm>
          </p:grpSpPr>
          <p:sp>
            <p:nvSpPr>
              <p:cNvPr id="169" name="Google Shape;169;p26"/>
              <p:cNvSpPr/>
              <p:nvPr/>
            </p:nvSpPr>
            <p:spPr>
              <a:xfrm rot="5400000">
                <a:off x="1189384" y="-1846254"/>
                <a:ext cx="1399500" cy="3437100"/>
              </a:xfrm>
              <a:prstGeom prst="roundRect">
                <a:avLst>
                  <a:gd name="adj" fmla="val 50000"/>
                </a:avLst>
              </a:prstGeom>
              <a:solidFill>
                <a:schemeClr val="dk2"/>
              </a:solidFill>
              <a:ln>
                <a:noFill/>
              </a:ln>
              <a:effectLst>
                <a:outerShdw blurRad="185738" dist="76200" dir="9000000" algn="bl" rotWithShape="0">
                  <a:schemeClr val="dk1">
                    <a:alpha val="75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ybody"/>
                  <a:ea typeface="Anybody"/>
                  <a:cs typeface="Anybody"/>
                  <a:sym typeface="Anybody"/>
                </a:endParaRPr>
              </a:p>
            </p:txBody>
          </p:sp>
          <p:sp>
            <p:nvSpPr>
              <p:cNvPr id="170" name="Google Shape;170;p26"/>
              <p:cNvSpPr/>
              <p:nvPr/>
            </p:nvSpPr>
            <p:spPr>
              <a:xfrm>
                <a:off x="-1173550" y="-757625"/>
                <a:ext cx="2585700" cy="2585700"/>
              </a:xfrm>
              <a:prstGeom prst="donut">
                <a:avLst>
                  <a:gd name="adj" fmla="val 25000"/>
                </a:avLst>
              </a:prstGeom>
              <a:solidFill>
                <a:schemeClr val="accent2"/>
              </a:solidFill>
              <a:ln>
                <a:noFill/>
              </a:ln>
              <a:effectLst>
                <a:outerShdw blurRad="185738" dist="76200" dir="9000000" algn="bl" rotWithShape="0">
                  <a:schemeClr val="dk1">
                    <a:alpha val="75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ybody"/>
                  <a:ea typeface="Anybody"/>
                  <a:cs typeface="Anybody"/>
                  <a:sym typeface="Anybody"/>
                </a:endParaRPr>
              </a:p>
            </p:txBody>
          </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 name="Google Shape;18;p4"/>
          <p:cNvSpPr txBox="1">
            <a:spLocks noGrp="1"/>
          </p:cNvSpPr>
          <p:nvPr>
            <p:ph type="body" idx="1"/>
          </p:nvPr>
        </p:nvSpPr>
        <p:spPr>
          <a:xfrm>
            <a:off x="720000" y="1097676"/>
            <a:ext cx="7704000" cy="3447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Font typeface="Nunito Light"/>
              <a:buChar char="●"/>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a:p>
        </p:txBody>
      </p:sp>
      <p:grpSp>
        <p:nvGrpSpPr>
          <p:cNvPr id="19" name="Google Shape;19;p4"/>
          <p:cNvGrpSpPr/>
          <p:nvPr/>
        </p:nvGrpSpPr>
        <p:grpSpPr>
          <a:xfrm>
            <a:off x="8193499" y="-1050650"/>
            <a:ext cx="1908990" cy="4384694"/>
            <a:chOff x="8193499" y="-1050650"/>
            <a:chExt cx="1908990" cy="4384694"/>
          </a:xfrm>
        </p:grpSpPr>
        <p:sp>
          <p:nvSpPr>
            <p:cNvPr id="20" name="Google Shape;20;p4"/>
            <p:cNvSpPr/>
            <p:nvPr/>
          </p:nvSpPr>
          <p:spPr>
            <a:xfrm flipH="1">
              <a:off x="8728789" y="-103056"/>
              <a:ext cx="1373700" cy="3437100"/>
            </a:xfrm>
            <a:prstGeom prst="roundRect">
              <a:avLst>
                <a:gd name="adj" fmla="val 50000"/>
              </a:avLst>
            </a:prstGeom>
            <a:solidFill>
              <a:schemeClr val="dk2"/>
            </a:solidFill>
            <a:ln>
              <a:noFill/>
            </a:ln>
            <a:effectLst>
              <a:outerShdw blurRad="185738" dist="76200" dir="9000000" algn="bl" rotWithShape="0">
                <a:schemeClr val="dk1">
                  <a:alpha val="75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ybody"/>
                <a:ea typeface="Anybody"/>
                <a:cs typeface="Anybody"/>
                <a:sym typeface="Anybody"/>
              </a:endParaRPr>
            </a:p>
          </p:txBody>
        </p:sp>
        <p:sp>
          <p:nvSpPr>
            <p:cNvPr id="21" name="Google Shape;21;p4"/>
            <p:cNvSpPr/>
            <p:nvPr/>
          </p:nvSpPr>
          <p:spPr>
            <a:xfrm flipH="1">
              <a:off x="8193499" y="-1050650"/>
              <a:ext cx="1827600" cy="1827600"/>
            </a:xfrm>
            <a:prstGeom prst="ellipse">
              <a:avLst/>
            </a:prstGeom>
            <a:solidFill>
              <a:schemeClr val="accent3"/>
            </a:solidFill>
            <a:ln>
              <a:noFill/>
            </a:ln>
            <a:effectLst>
              <a:outerShdw blurRad="185738" dist="76200" dir="9000000" algn="bl" rotWithShape="0">
                <a:schemeClr val="dk1">
                  <a:alpha val="75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ybody"/>
                <a:ea typeface="Anybody"/>
                <a:cs typeface="Anybody"/>
                <a:sym typeface="Anybody"/>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4" name="Google Shape;24;p5"/>
          <p:cNvSpPr txBox="1">
            <a:spLocks noGrp="1"/>
          </p:cNvSpPr>
          <p:nvPr>
            <p:ph type="subTitle" idx="1"/>
          </p:nvPr>
        </p:nvSpPr>
        <p:spPr>
          <a:xfrm>
            <a:off x="4146029" y="2184498"/>
            <a:ext cx="2861700" cy="175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5" name="Google Shape;25;p5"/>
          <p:cNvSpPr txBox="1">
            <a:spLocks noGrp="1"/>
          </p:cNvSpPr>
          <p:nvPr>
            <p:ph type="subTitle" idx="2"/>
          </p:nvPr>
        </p:nvSpPr>
        <p:spPr>
          <a:xfrm>
            <a:off x="719999" y="2184504"/>
            <a:ext cx="2861700" cy="175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6" name="Google Shape;26;p5"/>
          <p:cNvSpPr txBox="1">
            <a:spLocks noGrp="1"/>
          </p:cNvSpPr>
          <p:nvPr>
            <p:ph type="subTitle" idx="3"/>
          </p:nvPr>
        </p:nvSpPr>
        <p:spPr>
          <a:xfrm>
            <a:off x="720000" y="1824003"/>
            <a:ext cx="2861700" cy="473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None/>
              <a:defRPr sz="1800">
                <a:solidFill>
                  <a:schemeClr val="dk1"/>
                </a:solidFill>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27" name="Google Shape;27;p5"/>
          <p:cNvSpPr txBox="1">
            <a:spLocks noGrp="1"/>
          </p:cNvSpPr>
          <p:nvPr>
            <p:ph type="subTitle" idx="4"/>
          </p:nvPr>
        </p:nvSpPr>
        <p:spPr>
          <a:xfrm>
            <a:off x="4146027" y="1824003"/>
            <a:ext cx="2861700" cy="473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None/>
              <a:defRPr sz="1800">
                <a:solidFill>
                  <a:schemeClr val="dk1"/>
                </a:solidFill>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grpSp>
        <p:nvGrpSpPr>
          <p:cNvPr id="28" name="Google Shape;28;p5"/>
          <p:cNvGrpSpPr/>
          <p:nvPr/>
        </p:nvGrpSpPr>
        <p:grpSpPr>
          <a:xfrm>
            <a:off x="5976759" y="2429125"/>
            <a:ext cx="4460091" cy="3578646"/>
            <a:chOff x="5976759" y="2429125"/>
            <a:chExt cx="4460091" cy="3578646"/>
          </a:xfrm>
        </p:grpSpPr>
        <p:sp>
          <p:nvSpPr>
            <p:cNvPr id="29" name="Google Shape;29;p5"/>
            <p:cNvSpPr/>
            <p:nvPr/>
          </p:nvSpPr>
          <p:spPr>
            <a:xfrm rot="5400000">
              <a:off x="6995559" y="3589471"/>
              <a:ext cx="1399500" cy="3437100"/>
            </a:xfrm>
            <a:prstGeom prst="roundRect">
              <a:avLst>
                <a:gd name="adj" fmla="val 50000"/>
              </a:avLst>
            </a:prstGeom>
            <a:solidFill>
              <a:schemeClr val="accent1"/>
            </a:solidFill>
            <a:ln>
              <a:noFill/>
            </a:ln>
            <a:effectLst>
              <a:outerShdw blurRad="185738" dist="76200" dir="9000000" algn="bl" rotWithShape="0">
                <a:schemeClr val="dk1">
                  <a:alpha val="75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ybody"/>
                <a:ea typeface="Anybody"/>
                <a:cs typeface="Anybody"/>
                <a:sym typeface="Anybody"/>
              </a:endParaRPr>
            </a:p>
          </p:txBody>
        </p:sp>
        <p:sp>
          <p:nvSpPr>
            <p:cNvPr id="30" name="Google Shape;30;p5"/>
            <p:cNvSpPr/>
            <p:nvPr/>
          </p:nvSpPr>
          <p:spPr>
            <a:xfrm>
              <a:off x="7851150" y="2429125"/>
              <a:ext cx="2585700" cy="2585700"/>
            </a:xfrm>
            <a:prstGeom prst="donut">
              <a:avLst>
                <a:gd name="adj" fmla="val 25000"/>
              </a:avLst>
            </a:prstGeom>
            <a:solidFill>
              <a:schemeClr val="accent2"/>
            </a:solidFill>
            <a:ln>
              <a:noFill/>
            </a:ln>
            <a:effectLst>
              <a:outerShdw blurRad="185738" dist="76200" dir="9000000" algn="bl" rotWithShape="0">
                <a:schemeClr val="dk1">
                  <a:alpha val="75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ybody"/>
                <a:ea typeface="Anybody"/>
                <a:cs typeface="Anybody"/>
                <a:sym typeface="Anybody"/>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33" name="Google Shape;33;p6"/>
          <p:cNvGrpSpPr/>
          <p:nvPr/>
        </p:nvGrpSpPr>
        <p:grpSpPr>
          <a:xfrm>
            <a:off x="7065292" y="-2625324"/>
            <a:ext cx="2883600" cy="5015549"/>
            <a:chOff x="6780442" y="-2376074"/>
            <a:chExt cx="2883600" cy="5015549"/>
          </a:xfrm>
        </p:grpSpPr>
        <p:sp>
          <p:nvSpPr>
            <p:cNvPr id="34" name="Google Shape;34;p6"/>
            <p:cNvSpPr/>
            <p:nvPr/>
          </p:nvSpPr>
          <p:spPr>
            <a:xfrm flipH="1">
              <a:off x="8139149" y="1266975"/>
              <a:ext cx="1372500" cy="1372500"/>
            </a:xfrm>
            <a:prstGeom prst="ellipse">
              <a:avLst/>
            </a:prstGeom>
            <a:solidFill>
              <a:schemeClr val="accent3"/>
            </a:solidFill>
            <a:ln>
              <a:noFill/>
            </a:ln>
            <a:effectLst>
              <a:outerShdw blurRad="185738" dist="76200" dir="9000000" algn="bl" rotWithShape="0">
                <a:schemeClr val="dk1">
                  <a:alpha val="75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ybody"/>
                <a:ea typeface="Anybody"/>
                <a:cs typeface="Anybody"/>
                <a:sym typeface="Anybody"/>
              </a:endParaRPr>
            </a:p>
          </p:txBody>
        </p:sp>
        <p:sp>
          <p:nvSpPr>
            <p:cNvPr id="35" name="Google Shape;35;p6"/>
            <p:cNvSpPr/>
            <p:nvPr/>
          </p:nvSpPr>
          <p:spPr>
            <a:xfrm rot="-1730391" flipH="1">
              <a:off x="7522561" y="-2251692"/>
              <a:ext cx="1399361" cy="3437036"/>
            </a:xfrm>
            <a:prstGeom prst="roundRect">
              <a:avLst>
                <a:gd name="adj" fmla="val 50000"/>
              </a:avLst>
            </a:prstGeom>
            <a:solidFill>
              <a:schemeClr val="lt2"/>
            </a:solidFill>
            <a:ln>
              <a:noFill/>
            </a:ln>
            <a:effectLst>
              <a:outerShdw blurRad="185738" dist="76200" dir="9000000" algn="bl" rotWithShape="0">
                <a:schemeClr val="dk1">
                  <a:alpha val="75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ybody"/>
                <a:ea typeface="Anybody"/>
                <a:cs typeface="Anybody"/>
                <a:sym typeface="Anybody"/>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7"/>
          <p:cNvSpPr txBox="1">
            <a:spLocks noGrp="1"/>
          </p:cNvSpPr>
          <p:nvPr>
            <p:ph type="title"/>
          </p:nvPr>
        </p:nvSpPr>
        <p:spPr>
          <a:xfrm>
            <a:off x="3885476" y="840163"/>
            <a:ext cx="45453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8" name="Google Shape;38;p7"/>
          <p:cNvSpPr txBox="1">
            <a:spLocks noGrp="1"/>
          </p:cNvSpPr>
          <p:nvPr>
            <p:ph type="subTitle" idx="1"/>
          </p:nvPr>
        </p:nvSpPr>
        <p:spPr>
          <a:xfrm>
            <a:off x="3885476" y="1628838"/>
            <a:ext cx="4545300" cy="2674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Char char="●"/>
              <a:defRPr/>
            </a:lvl1pPr>
            <a:lvl2pPr lvl="1" algn="ctr" rtl="0">
              <a:lnSpc>
                <a:spcPct val="100000"/>
              </a:lnSpc>
              <a:spcBef>
                <a:spcPts val="1000"/>
              </a:spcBef>
              <a:spcAft>
                <a:spcPts val="0"/>
              </a:spcAft>
              <a:buClr>
                <a:srgbClr val="E76A28"/>
              </a:buClr>
              <a:buSzPts val="1200"/>
              <a:buChar char="○"/>
              <a:defRPr/>
            </a:lvl2pPr>
            <a:lvl3pPr lvl="2" algn="ctr" rtl="0">
              <a:lnSpc>
                <a:spcPct val="100000"/>
              </a:lnSpc>
              <a:spcBef>
                <a:spcPts val="1600"/>
              </a:spcBef>
              <a:spcAft>
                <a:spcPts val="0"/>
              </a:spcAft>
              <a:buClr>
                <a:srgbClr val="E76A28"/>
              </a:buClr>
              <a:buSzPts val="1200"/>
              <a:buChar char="■"/>
              <a:defRPr/>
            </a:lvl3pPr>
            <a:lvl4pPr lvl="3" algn="ctr" rtl="0">
              <a:lnSpc>
                <a:spcPct val="100000"/>
              </a:lnSpc>
              <a:spcBef>
                <a:spcPts val="1600"/>
              </a:spcBef>
              <a:spcAft>
                <a:spcPts val="0"/>
              </a:spcAft>
              <a:buClr>
                <a:srgbClr val="E76A28"/>
              </a:buClr>
              <a:buSzPts val="1200"/>
              <a:buChar char="●"/>
              <a:defRPr/>
            </a:lvl4pPr>
            <a:lvl5pPr lvl="4" algn="ctr" rtl="0">
              <a:lnSpc>
                <a:spcPct val="100000"/>
              </a:lnSpc>
              <a:spcBef>
                <a:spcPts val="1600"/>
              </a:spcBef>
              <a:spcAft>
                <a:spcPts val="0"/>
              </a:spcAft>
              <a:buClr>
                <a:srgbClr val="E76A28"/>
              </a:buClr>
              <a:buSzPts val="1200"/>
              <a:buChar char="○"/>
              <a:defRPr/>
            </a:lvl5pPr>
            <a:lvl6pPr lvl="5" algn="ctr" rtl="0">
              <a:lnSpc>
                <a:spcPct val="100000"/>
              </a:lnSpc>
              <a:spcBef>
                <a:spcPts val="1600"/>
              </a:spcBef>
              <a:spcAft>
                <a:spcPts val="0"/>
              </a:spcAft>
              <a:buClr>
                <a:srgbClr val="999999"/>
              </a:buClr>
              <a:buSzPts val="1200"/>
              <a:buChar char="■"/>
              <a:defRPr/>
            </a:lvl6pPr>
            <a:lvl7pPr lvl="6" algn="ctr" rtl="0">
              <a:lnSpc>
                <a:spcPct val="100000"/>
              </a:lnSpc>
              <a:spcBef>
                <a:spcPts val="1600"/>
              </a:spcBef>
              <a:spcAft>
                <a:spcPts val="0"/>
              </a:spcAft>
              <a:buClr>
                <a:srgbClr val="999999"/>
              </a:buClr>
              <a:buSzPts val="1200"/>
              <a:buChar char="●"/>
              <a:defRPr/>
            </a:lvl7pPr>
            <a:lvl8pPr lvl="7" algn="ctr" rtl="0">
              <a:lnSpc>
                <a:spcPct val="100000"/>
              </a:lnSpc>
              <a:spcBef>
                <a:spcPts val="1600"/>
              </a:spcBef>
              <a:spcAft>
                <a:spcPts val="0"/>
              </a:spcAft>
              <a:buClr>
                <a:srgbClr val="999999"/>
              </a:buClr>
              <a:buSzPts val="1200"/>
              <a:buChar char="○"/>
              <a:defRPr/>
            </a:lvl8pPr>
            <a:lvl9pPr lvl="8" algn="ctr" rtl="0">
              <a:lnSpc>
                <a:spcPct val="100000"/>
              </a:lnSpc>
              <a:spcBef>
                <a:spcPts val="1600"/>
              </a:spcBef>
              <a:spcAft>
                <a:spcPts val="1600"/>
              </a:spcAft>
              <a:buClr>
                <a:srgbClr val="999999"/>
              </a:buClr>
              <a:buSzPts val="1200"/>
              <a:buChar char="■"/>
              <a:defRPr/>
            </a:lvl9pPr>
          </a:lstStyle>
          <a:p>
            <a:endParaRPr/>
          </a:p>
        </p:txBody>
      </p:sp>
      <p:sp>
        <p:nvSpPr>
          <p:cNvPr id="39" name="Google Shape;39;p7"/>
          <p:cNvSpPr>
            <a:spLocks noGrp="1"/>
          </p:cNvSpPr>
          <p:nvPr>
            <p:ph type="pic" idx="2"/>
          </p:nvPr>
        </p:nvSpPr>
        <p:spPr>
          <a:xfrm flipH="1">
            <a:off x="713224" y="539500"/>
            <a:ext cx="2787000" cy="4064400"/>
          </a:xfrm>
          <a:prstGeom prst="roundRect">
            <a:avLst>
              <a:gd name="adj" fmla="val 16667"/>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0"/>
        <p:cNvGrpSpPr/>
        <p:nvPr/>
      </p:nvGrpSpPr>
      <p:grpSpPr>
        <a:xfrm>
          <a:off x="0" y="0"/>
          <a:ext cx="0" cy="0"/>
          <a:chOff x="0" y="0"/>
          <a:chExt cx="0" cy="0"/>
        </a:xfrm>
      </p:grpSpPr>
      <p:sp>
        <p:nvSpPr>
          <p:cNvPr id="41" name="Google Shape;41;p8"/>
          <p:cNvSpPr txBox="1">
            <a:spLocks noGrp="1"/>
          </p:cNvSpPr>
          <p:nvPr>
            <p:ph type="title"/>
          </p:nvPr>
        </p:nvSpPr>
        <p:spPr>
          <a:xfrm>
            <a:off x="2317950" y="1307100"/>
            <a:ext cx="4508100" cy="25293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4800"/>
              <a:buNone/>
              <a:defRPr sz="100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grpSp>
        <p:nvGrpSpPr>
          <p:cNvPr id="42" name="Google Shape;42;p8"/>
          <p:cNvGrpSpPr/>
          <p:nvPr/>
        </p:nvGrpSpPr>
        <p:grpSpPr>
          <a:xfrm>
            <a:off x="-1842907" y="-681399"/>
            <a:ext cx="11754957" cy="6974474"/>
            <a:chOff x="-1842907" y="-681399"/>
            <a:chExt cx="11754957" cy="6974474"/>
          </a:xfrm>
        </p:grpSpPr>
        <p:sp>
          <p:nvSpPr>
            <p:cNvPr id="43" name="Google Shape;43;p8"/>
            <p:cNvSpPr/>
            <p:nvPr/>
          </p:nvSpPr>
          <p:spPr>
            <a:xfrm rot="10800000">
              <a:off x="8430720" y="1511230"/>
              <a:ext cx="1399200" cy="3436800"/>
            </a:xfrm>
            <a:prstGeom prst="roundRect">
              <a:avLst>
                <a:gd name="adj" fmla="val 50000"/>
              </a:avLst>
            </a:prstGeom>
            <a:solidFill>
              <a:schemeClr val="accent1"/>
            </a:solidFill>
            <a:ln>
              <a:noFill/>
            </a:ln>
            <a:effectLst>
              <a:outerShdw blurRad="185738" dist="76200" dir="9000000" algn="bl" rotWithShape="0">
                <a:schemeClr val="dk1">
                  <a:alpha val="75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ybody"/>
                <a:ea typeface="Anybody"/>
                <a:cs typeface="Anybody"/>
                <a:sym typeface="Anybody"/>
              </a:endParaRPr>
            </a:p>
          </p:txBody>
        </p:sp>
        <p:grpSp>
          <p:nvGrpSpPr>
            <p:cNvPr id="44" name="Google Shape;44;p8"/>
            <p:cNvGrpSpPr/>
            <p:nvPr/>
          </p:nvGrpSpPr>
          <p:grpSpPr>
            <a:xfrm>
              <a:off x="-1842907" y="-681399"/>
              <a:ext cx="11754957" cy="6974474"/>
              <a:chOff x="-1842907" y="-681399"/>
              <a:chExt cx="11754957" cy="6974474"/>
            </a:xfrm>
          </p:grpSpPr>
          <p:grpSp>
            <p:nvGrpSpPr>
              <p:cNvPr id="45" name="Google Shape;45;p8"/>
              <p:cNvGrpSpPr/>
              <p:nvPr/>
            </p:nvGrpSpPr>
            <p:grpSpPr>
              <a:xfrm>
                <a:off x="-1842907" y="-681399"/>
                <a:ext cx="3548032" cy="4875925"/>
                <a:chOff x="-2005932" y="-1016074"/>
                <a:chExt cx="3548032" cy="4875925"/>
              </a:xfrm>
            </p:grpSpPr>
            <p:sp>
              <p:nvSpPr>
                <p:cNvPr id="46" name="Google Shape;46;p8"/>
                <p:cNvSpPr/>
                <p:nvPr/>
              </p:nvSpPr>
              <p:spPr>
                <a:xfrm>
                  <a:off x="38800" y="-1016074"/>
                  <a:ext cx="1503300" cy="1503300"/>
                </a:xfrm>
                <a:prstGeom prst="ellipse">
                  <a:avLst/>
                </a:prstGeom>
                <a:solidFill>
                  <a:schemeClr val="accent2"/>
                </a:solidFill>
                <a:ln>
                  <a:noFill/>
                </a:ln>
                <a:effectLst>
                  <a:outerShdw blurRad="185738" dist="76200" dir="9000000" algn="bl" rotWithShape="0">
                    <a:schemeClr val="dk1">
                      <a:alpha val="75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ybody"/>
                    <a:ea typeface="Anybody"/>
                    <a:cs typeface="Anybody"/>
                    <a:sym typeface="Anybody"/>
                  </a:endParaRPr>
                </a:p>
              </p:txBody>
            </p:sp>
            <p:sp>
              <p:nvSpPr>
                <p:cNvPr id="47" name="Google Shape;47;p8"/>
                <p:cNvSpPr/>
                <p:nvPr/>
              </p:nvSpPr>
              <p:spPr>
                <a:xfrm rot="1730391">
                  <a:off x="-1263812" y="298433"/>
                  <a:ext cx="1399361" cy="3437036"/>
                </a:xfrm>
                <a:prstGeom prst="roundRect">
                  <a:avLst>
                    <a:gd name="adj" fmla="val 50000"/>
                  </a:avLst>
                </a:prstGeom>
                <a:solidFill>
                  <a:schemeClr val="dk2"/>
                </a:solidFill>
                <a:ln>
                  <a:noFill/>
                </a:ln>
                <a:effectLst>
                  <a:outerShdw blurRad="185738" dist="76200" dir="9000000" algn="bl" rotWithShape="0">
                    <a:schemeClr val="dk1">
                      <a:alpha val="75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ybody"/>
                    <a:ea typeface="Anybody"/>
                    <a:cs typeface="Anybody"/>
                    <a:sym typeface="Anybody"/>
                  </a:endParaRPr>
                </a:p>
              </p:txBody>
            </p:sp>
          </p:grpSp>
          <p:sp>
            <p:nvSpPr>
              <p:cNvPr id="48" name="Google Shape;48;p8"/>
              <p:cNvSpPr/>
              <p:nvPr/>
            </p:nvSpPr>
            <p:spPr>
              <a:xfrm>
                <a:off x="7326350" y="3707375"/>
                <a:ext cx="2585700" cy="2585700"/>
              </a:xfrm>
              <a:prstGeom prst="donut">
                <a:avLst>
                  <a:gd name="adj" fmla="val 25000"/>
                </a:avLst>
              </a:prstGeom>
              <a:solidFill>
                <a:schemeClr val="accent3"/>
              </a:solidFill>
              <a:ln>
                <a:noFill/>
              </a:ln>
              <a:effectLst>
                <a:outerShdw blurRad="185738" dist="76200" dir="9000000" algn="bl" rotWithShape="0">
                  <a:schemeClr val="dk1">
                    <a:alpha val="75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ybody"/>
                  <a:ea typeface="Anybody"/>
                  <a:cs typeface="Anybody"/>
                  <a:sym typeface="Anybody"/>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9"/>
        <p:cNvGrpSpPr/>
        <p:nvPr/>
      </p:nvGrpSpPr>
      <p:grpSpPr>
        <a:xfrm>
          <a:off x="0" y="0"/>
          <a:ext cx="0" cy="0"/>
          <a:chOff x="0" y="0"/>
          <a:chExt cx="0" cy="0"/>
        </a:xfrm>
      </p:grpSpPr>
      <p:sp>
        <p:nvSpPr>
          <p:cNvPr id="50" name="Google Shape;50;p9"/>
          <p:cNvSpPr txBox="1">
            <a:spLocks noGrp="1"/>
          </p:cNvSpPr>
          <p:nvPr>
            <p:ph type="title"/>
          </p:nvPr>
        </p:nvSpPr>
        <p:spPr>
          <a:xfrm>
            <a:off x="2135550" y="1189100"/>
            <a:ext cx="4872900" cy="196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51" name="Google Shape;51;p9"/>
          <p:cNvSpPr txBox="1">
            <a:spLocks noGrp="1"/>
          </p:cNvSpPr>
          <p:nvPr>
            <p:ph type="subTitle" idx="1"/>
          </p:nvPr>
        </p:nvSpPr>
        <p:spPr>
          <a:xfrm>
            <a:off x="2135550" y="3153500"/>
            <a:ext cx="4872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grpSp>
        <p:nvGrpSpPr>
          <p:cNvPr id="52" name="Google Shape;52;p9"/>
          <p:cNvGrpSpPr/>
          <p:nvPr/>
        </p:nvGrpSpPr>
        <p:grpSpPr>
          <a:xfrm>
            <a:off x="-1180859" y="-2142151"/>
            <a:ext cx="11920050" cy="9403164"/>
            <a:chOff x="-1180859" y="-2142151"/>
            <a:chExt cx="11920050" cy="9403164"/>
          </a:xfrm>
        </p:grpSpPr>
        <p:grpSp>
          <p:nvGrpSpPr>
            <p:cNvPr id="53" name="Google Shape;53;p9"/>
            <p:cNvGrpSpPr/>
            <p:nvPr/>
          </p:nvGrpSpPr>
          <p:grpSpPr>
            <a:xfrm rot="10800000" flipH="1">
              <a:off x="-1180859" y="2410250"/>
              <a:ext cx="4254552" cy="4850764"/>
              <a:chOff x="-1343884" y="-2333949"/>
              <a:chExt cx="4254552" cy="4850764"/>
            </a:xfrm>
          </p:grpSpPr>
          <p:sp>
            <p:nvSpPr>
              <p:cNvPr id="54" name="Google Shape;54;p9"/>
              <p:cNvSpPr/>
              <p:nvPr/>
            </p:nvSpPr>
            <p:spPr>
              <a:xfrm rot="1730560">
                <a:off x="-610259" y="-1077603"/>
                <a:ext cx="1536051" cy="3437036"/>
              </a:xfrm>
              <a:prstGeom prst="roundRect">
                <a:avLst>
                  <a:gd name="adj" fmla="val 50000"/>
                </a:avLst>
              </a:prstGeom>
              <a:solidFill>
                <a:schemeClr val="accent3"/>
              </a:solidFill>
              <a:ln>
                <a:noFill/>
              </a:ln>
              <a:effectLst>
                <a:outerShdw blurRad="185738" dist="76200" dir="9000000" algn="bl" rotWithShape="0">
                  <a:schemeClr val="dk1">
                    <a:alpha val="75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ybody"/>
                  <a:ea typeface="Anybody"/>
                  <a:cs typeface="Anybody"/>
                  <a:sym typeface="Anybody"/>
                </a:endParaRPr>
              </a:p>
            </p:txBody>
          </p:sp>
          <p:sp>
            <p:nvSpPr>
              <p:cNvPr id="55" name="Google Shape;55;p9"/>
              <p:cNvSpPr/>
              <p:nvPr/>
            </p:nvSpPr>
            <p:spPr>
              <a:xfrm rot="1730391">
                <a:off x="769188" y="-2209567"/>
                <a:ext cx="1399361" cy="3437036"/>
              </a:xfrm>
              <a:prstGeom prst="roundRect">
                <a:avLst>
                  <a:gd name="adj" fmla="val 50000"/>
                </a:avLst>
              </a:prstGeom>
              <a:solidFill>
                <a:schemeClr val="dk2"/>
              </a:solidFill>
              <a:ln>
                <a:noFill/>
              </a:ln>
              <a:effectLst>
                <a:outerShdw blurRad="185738" dist="76200" dir="9000000" algn="bl" rotWithShape="0">
                  <a:schemeClr val="dk1">
                    <a:alpha val="75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ybody"/>
                  <a:ea typeface="Anybody"/>
                  <a:cs typeface="Anybody"/>
                  <a:sym typeface="Anybody"/>
                </a:endParaRPr>
              </a:p>
            </p:txBody>
          </p:sp>
        </p:grpSp>
        <p:grpSp>
          <p:nvGrpSpPr>
            <p:cNvPr id="56" name="Google Shape;56;p9"/>
            <p:cNvGrpSpPr/>
            <p:nvPr/>
          </p:nvGrpSpPr>
          <p:grpSpPr>
            <a:xfrm rot="10800000" flipH="1">
              <a:off x="6661148" y="-2142151"/>
              <a:ext cx="4078044" cy="6069852"/>
              <a:chOff x="6927173" y="1351188"/>
              <a:chExt cx="4078044" cy="6069852"/>
            </a:xfrm>
          </p:grpSpPr>
          <p:sp>
            <p:nvSpPr>
              <p:cNvPr id="57" name="Google Shape;57;p9"/>
              <p:cNvSpPr/>
              <p:nvPr/>
            </p:nvSpPr>
            <p:spPr>
              <a:xfrm rot="10800000">
                <a:off x="6927173" y="4799340"/>
                <a:ext cx="2621700" cy="2621700"/>
              </a:xfrm>
              <a:prstGeom prst="ellipse">
                <a:avLst/>
              </a:prstGeom>
              <a:solidFill>
                <a:schemeClr val="dk2"/>
              </a:solidFill>
              <a:ln>
                <a:noFill/>
              </a:ln>
              <a:effectLst>
                <a:outerShdw blurRad="185738" dist="76200" dir="9000000" algn="bl" rotWithShape="0">
                  <a:schemeClr val="dk1">
                    <a:alpha val="75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ybody"/>
                  <a:ea typeface="Anybody"/>
                  <a:cs typeface="Anybody"/>
                  <a:sym typeface="Anybody"/>
                </a:endParaRPr>
              </a:p>
            </p:txBody>
          </p:sp>
          <p:sp>
            <p:nvSpPr>
              <p:cNvPr id="58" name="Google Shape;58;p9"/>
              <p:cNvSpPr/>
              <p:nvPr/>
            </p:nvSpPr>
            <p:spPr>
              <a:xfrm rot="-9069609">
                <a:off x="8863736" y="1475570"/>
                <a:ext cx="1399361" cy="3437036"/>
              </a:xfrm>
              <a:prstGeom prst="roundRect">
                <a:avLst>
                  <a:gd name="adj" fmla="val 50000"/>
                </a:avLst>
              </a:prstGeom>
              <a:solidFill>
                <a:schemeClr val="accent1"/>
              </a:solidFill>
              <a:ln>
                <a:noFill/>
              </a:ln>
              <a:effectLst>
                <a:outerShdw blurRad="185738" dist="76200" dir="9000000" algn="bl" rotWithShape="0">
                  <a:schemeClr val="dk1">
                    <a:alpha val="75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ybody"/>
                  <a:ea typeface="Anybody"/>
                  <a:cs typeface="Anybody"/>
                  <a:sym typeface="Anybody"/>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9"/>
        <p:cNvGrpSpPr/>
        <p:nvPr/>
      </p:nvGrpSpPr>
      <p:grpSpPr>
        <a:xfrm>
          <a:off x="0" y="0"/>
          <a:ext cx="0" cy="0"/>
          <a:chOff x="0" y="0"/>
          <a:chExt cx="0" cy="0"/>
        </a:xfrm>
      </p:grpSpPr>
      <p:sp>
        <p:nvSpPr>
          <p:cNvPr id="60" name="Google Shape;60;p10"/>
          <p:cNvSpPr>
            <a:spLocks noGrp="1"/>
          </p:cNvSpPr>
          <p:nvPr>
            <p:ph type="pic" idx="2"/>
          </p:nvPr>
        </p:nvSpPr>
        <p:spPr>
          <a:xfrm>
            <a:off x="0" y="-14875"/>
            <a:ext cx="9144000" cy="5158500"/>
          </a:xfrm>
          <a:prstGeom prst="rect">
            <a:avLst/>
          </a:prstGeom>
          <a:noFill/>
          <a:ln>
            <a:noFill/>
          </a:ln>
        </p:spPr>
      </p:sp>
      <p:sp>
        <p:nvSpPr>
          <p:cNvPr id="61" name="Google Shape;61;p10"/>
          <p:cNvSpPr txBox="1">
            <a:spLocks noGrp="1"/>
          </p:cNvSpPr>
          <p:nvPr>
            <p:ph type="title"/>
          </p:nvPr>
        </p:nvSpPr>
        <p:spPr>
          <a:xfrm>
            <a:off x="713225" y="3827650"/>
            <a:ext cx="3770700" cy="759600"/>
          </a:xfrm>
          <a:prstGeom prst="rect">
            <a:avLst/>
          </a:prstGeom>
          <a:solidFill>
            <a:schemeClr val="lt1"/>
          </a:solidFill>
        </p:spPr>
        <p:txBody>
          <a:bodyPr spcFirstLastPara="1" wrap="square" lIns="91425" tIns="91425" rIns="91425" bIns="91425" anchor="ctr" anchorCtr="0">
            <a:noAutofit/>
          </a:bodyPr>
          <a:lstStyle>
            <a:lvl1pPr lvl="0" rtl="0">
              <a:spcBef>
                <a:spcPts val="0"/>
              </a:spcBef>
              <a:spcAft>
                <a:spcPts val="0"/>
              </a:spcAft>
              <a:buSzPts val="1800"/>
              <a:buFont typeface="Anybody"/>
              <a:buNone/>
              <a:defRPr sz="1800">
                <a:latin typeface="Anybody"/>
                <a:ea typeface="Anybody"/>
                <a:cs typeface="Anybody"/>
                <a:sym typeface="Anybody"/>
              </a:defRPr>
            </a:lvl1pPr>
            <a:lvl2pPr lvl="1" algn="ctr" rtl="0">
              <a:spcBef>
                <a:spcPts val="0"/>
              </a:spcBef>
              <a:spcAft>
                <a:spcPts val="0"/>
              </a:spcAft>
              <a:buSzPts val="1800"/>
              <a:buFont typeface="Anybody"/>
              <a:buNone/>
              <a:defRPr sz="1800">
                <a:latin typeface="Anybody"/>
                <a:ea typeface="Anybody"/>
                <a:cs typeface="Anybody"/>
                <a:sym typeface="Anybody"/>
              </a:defRPr>
            </a:lvl2pPr>
            <a:lvl3pPr lvl="2" algn="ctr" rtl="0">
              <a:spcBef>
                <a:spcPts val="0"/>
              </a:spcBef>
              <a:spcAft>
                <a:spcPts val="0"/>
              </a:spcAft>
              <a:buSzPts val="1800"/>
              <a:buFont typeface="Anybody"/>
              <a:buNone/>
              <a:defRPr sz="1800">
                <a:latin typeface="Anybody"/>
                <a:ea typeface="Anybody"/>
                <a:cs typeface="Anybody"/>
                <a:sym typeface="Anybody"/>
              </a:defRPr>
            </a:lvl3pPr>
            <a:lvl4pPr lvl="3" algn="ctr" rtl="0">
              <a:spcBef>
                <a:spcPts val="0"/>
              </a:spcBef>
              <a:spcAft>
                <a:spcPts val="0"/>
              </a:spcAft>
              <a:buSzPts val="1800"/>
              <a:buFont typeface="Anybody"/>
              <a:buNone/>
              <a:defRPr sz="1800">
                <a:latin typeface="Anybody"/>
                <a:ea typeface="Anybody"/>
                <a:cs typeface="Anybody"/>
                <a:sym typeface="Anybody"/>
              </a:defRPr>
            </a:lvl4pPr>
            <a:lvl5pPr lvl="4" algn="ctr" rtl="0">
              <a:spcBef>
                <a:spcPts val="0"/>
              </a:spcBef>
              <a:spcAft>
                <a:spcPts val="0"/>
              </a:spcAft>
              <a:buSzPts val="1800"/>
              <a:buFont typeface="Anybody"/>
              <a:buNone/>
              <a:defRPr sz="1800">
                <a:latin typeface="Anybody"/>
                <a:ea typeface="Anybody"/>
                <a:cs typeface="Anybody"/>
                <a:sym typeface="Anybody"/>
              </a:defRPr>
            </a:lvl5pPr>
            <a:lvl6pPr lvl="5" algn="ctr" rtl="0">
              <a:spcBef>
                <a:spcPts val="0"/>
              </a:spcBef>
              <a:spcAft>
                <a:spcPts val="0"/>
              </a:spcAft>
              <a:buSzPts val="1800"/>
              <a:buFont typeface="Anybody"/>
              <a:buNone/>
              <a:defRPr sz="1800">
                <a:latin typeface="Anybody"/>
                <a:ea typeface="Anybody"/>
                <a:cs typeface="Anybody"/>
                <a:sym typeface="Anybody"/>
              </a:defRPr>
            </a:lvl6pPr>
            <a:lvl7pPr lvl="6" algn="ctr" rtl="0">
              <a:spcBef>
                <a:spcPts val="0"/>
              </a:spcBef>
              <a:spcAft>
                <a:spcPts val="0"/>
              </a:spcAft>
              <a:buSzPts val="1800"/>
              <a:buFont typeface="Anybody"/>
              <a:buNone/>
              <a:defRPr sz="1800">
                <a:latin typeface="Anybody"/>
                <a:ea typeface="Anybody"/>
                <a:cs typeface="Anybody"/>
                <a:sym typeface="Anybody"/>
              </a:defRPr>
            </a:lvl7pPr>
            <a:lvl8pPr lvl="7" algn="ctr" rtl="0">
              <a:spcBef>
                <a:spcPts val="0"/>
              </a:spcBef>
              <a:spcAft>
                <a:spcPts val="0"/>
              </a:spcAft>
              <a:buSzPts val="1800"/>
              <a:buFont typeface="Anybody"/>
              <a:buNone/>
              <a:defRPr sz="1800">
                <a:latin typeface="Anybody"/>
                <a:ea typeface="Anybody"/>
                <a:cs typeface="Anybody"/>
                <a:sym typeface="Anybody"/>
              </a:defRPr>
            </a:lvl8pPr>
            <a:lvl9pPr lvl="8" algn="ctr" rtl="0">
              <a:spcBef>
                <a:spcPts val="0"/>
              </a:spcBef>
              <a:spcAft>
                <a:spcPts val="0"/>
              </a:spcAft>
              <a:buSzPts val="1800"/>
              <a:buFont typeface="Anybody"/>
              <a:buNone/>
              <a:defRPr sz="1800">
                <a:latin typeface="Anybody"/>
                <a:ea typeface="Anybody"/>
                <a:cs typeface="Anybody"/>
                <a:sym typeface="Anybody"/>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Anybody"/>
              <a:buNone/>
              <a:defRPr sz="3000">
                <a:solidFill>
                  <a:schemeClr val="dk1"/>
                </a:solidFill>
                <a:latin typeface="Anybody"/>
                <a:ea typeface="Anybody"/>
                <a:cs typeface="Anybody"/>
                <a:sym typeface="Anybody"/>
              </a:defRPr>
            </a:lvl1pPr>
            <a:lvl2pPr lvl="1" rtl="0">
              <a:spcBef>
                <a:spcPts val="0"/>
              </a:spcBef>
              <a:spcAft>
                <a:spcPts val="0"/>
              </a:spcAft>
              <a:buClr>
                <a:schemeClr val="dk1"/>
              </a:buClr>
              <a:buSzPts val="3000"/>
              <a:buFont typeface="Anybody"/>
              <a:buNone/>
              <a:defRPr sz="3000">
                <a:solidFill>
                  <a:schemeClr val="dk1"/>
                </a:solidFill>
                <a:latin typeface="Anybody"/>
                <a:ea typeface="Anybody"/>
                <a:cs typeface="Anybody"/>
                <a:sym typeface="Anybody"/>
              </a:defRPr>
            </a:lvl2pPr>
            <a:lvl3pPr lvl="2" rtl="0">
              <a:spcBef>
                <a:spcPts val="0"/>
              </a:spcBef>
              <a:spcAft>
                <a:spcPts val="0"/>
              </a:spcAft>
              <a:buClr>
                <a:schemeClr val="dk1"/>
              </a:buClr>
              <a:buSzPts val="3000"/>
              <a:buFont typeface="Anybody"/>
              <a:buNone/>
              <a:defRPr sz="3000">
                <a:solidFill>
                  <a:schemeClr val="dk1"/>
                </a:solidFill>
                <a:latin typeface="Anybody"/>
                <a:ea typeface="Anybody"/>
                <a:cs typeface="Anybody"/>
                <a:sym typeface="Anybody"/>
              </a:defRPr>
            </a:lvl3pPr>
            <a:lvl4pPr lvl="3" rtl="0">
              <a:spcBef>
                <a:spcPts val="0"/>
              </a:spcBef>
              <a:spcAft>
                <a:spcPts val="0"/>
              </a:spcAft>
              <a:buClr>
                <a:schemeClr val="dk1"/>
              </a:buClr>
              <a:buSzPts val="3000"/>
              <a:buFont typeface="Anybody"/>
              <a:buNone/>
              <a:defRPr sz="3000">
                <a:solidFill>
                  <a:schemeClr val="dk1"/>
                </a:solidFill>
                <a:latin typeface="Anybody"/>
                <a:ea typeface="Anybody"/>
                <a:cs typeface="Anybody"/>
                <a:sym typeface="Anybody"/>
              </a:defRPr>
            </a:lvl4pPr>
            <a:lvl5pPr lvl="4" rtl="0">
              <a:spcBef>
                <a:spcPts val="0"/>
              </a:spcBef>
              <a:spcAft>
                <a:spcPts val="0"/>
              </a:spcAft>
              <a:buClr>
                <a:schemeClr val="dk1"/>
              </a:buClr>
              <a:buSzPts val="3000"/>
              <a:buFont typeface="Anybody"/>
              <a:buNone/>
              <a:defRPr sz="3000">
                <a:solidFill>
                  <a:schemeClr val="dk1"/>
                </a:solidFill>
                <a:latin typeface="Anybody"/>
                <a:ea typeface="Anybody"/>
                <a:cs typeface="Anybody"/>
                <a:sym typeface="Anybody"/>
              </a:defRPr>
            </a:lvl5pPr>
            <a:lvl6pPr lvl="5" rtl="0">
              <a:spcBef>
                <a:spcPts val="0"/>
              </a:spcBef>
              <a:spcAft>
                <a:spcPts val="0"/>
              </a:spcAft>
              <a:buClr>
                <a:schemeClr val="dk1"/>
              </a:buClr>
              <a:buSzPts val="3000"/>
              <a:buFont typeface="Anybody"/>
              <a:buNone/>
              <a:defRPr sz="3000">
                <a:solidFill>
                  <a:schemeClr val="dk1"/>
                </a:solidFill>
                <a:latin typeface="Anybody"/>
                <a:ea typeface="Anybody"/>
                <a:cs typeface="Anybody"/>
                <a:sym typeface="Anybody"/>
              </a:defRPr>
            </a:lvl6pPr>
            <a:lvl7pPr lvl="6" rtl="0">
              <a:spcBef>
                <a:spcPts val="0"/>
              </a:spcBef>
              <a:spcAft>
                <a:spcPts val="0"/>
              </a:spcAft>
              <a:buClr>
                <a:schemeClr val="dk1"/>
              </a:buClr>
              <a:buSzPts val="3000"/>
              <a:buFont typeface="Anybody"/>
              <a:buNone/>
              <a:defRPr sz="3000">
                <a:solidFill>
                  <a:schemeClr val="dk1"/>
                </a:solidFill>
                <a:latin typeface="Anybody"/>
                <a:ea typeface="Anybody"/>
                <a:cs typeface="Anybody"/>
                <a:sym typeface="Anybody"/>
              </a:defRPr>
            </a:lvl7pPr>
            <a:lvl8pPr lvl="7" rtl="0">
              <a:spcBef>
                <a:spcPts val="0"/>
              </a:spcBef>
              <a:spcAft>
                <a:spcPts val="0"/>
              </a:spcAft>
              <a:buClr>
                <a:schemeClr val="dk1"/>
              </a:buClr>
              <a:buSzPts val="3000"/>
              <a:buFont typeface="Anybody"/>
              <a:buNone/>
              <a:defRPr sz="3000">
                <a:solidFill>
                  <a:schemeClr val="dk1"/>
                </a:solidFill>
                <a:latin typeface="Anybody"/>
                <a:ea typeface="Anybody"/>
                <a:cs typeface="Anybody"/>
                <a:sym typeface="Anybody"/>
              </a:defRPr>
            </a:lvl8pPr>
            <a:lvl9pPr lvl="8" rtl="0">
              <a:spcBef>
                <a:spcPts val="0"/>
              </a:spcBef>
              <a:spcAft>
                <a:spcPts val="0"/>
              </a:spcAft>
              <a:buClr>
                <a:schemeClr val="dk1"/>
              </a:buClr>
              <a:buSzPts val="3000"/>
              <a:buFont typeface="Anybody"/>
              <a:buNone/>
              <a:defRPr sz="3000">
                <a:solidFill>
                  <a:schemeClr val="dk1"/>
                </a:solidFill>
                <a:latin typeface="Anybody"/>
                <a:ea typeface="Anybody"/>
                <a:cs typeface="Anybody"/>
                <a:sym typeface="Anybody"/>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1"/>
              </a:buClr>
              <a:buSzPts val="1200"/>
              <a:buFont typeface="Anybody"/>
              <a:buChar char="●"/>
              <a:defRPr sz="1200">
                <a:solidFill>
                  <a:schemeClr val="dk1"/>
                </a:solidFill>
                <a:latin typeface="Anybody"/>
                <a:ea typeface="Anybody"/>
                <a:cs typeface="Anybody"/>
                <a:sym typeface="Anybody"/>
              </a:defRPr>
            </a:lvl1pPr>
            <a:lvl2pPr marL="914400" lvl="1" indent="-304800" rtl="0">
              <a:lnSpc>
                <a:spcPct val="100000"/>
              </a:lnSpc>
              <a:spcBef>
                <a:spcPts val="1600"/>
              </a:spcBef>
              <a:spcAft>
                <a:spcPts val="0"/>
              </a:spcAft>
              <a:buClr>
                <a:schemeClr val="dk1"/>
              </a:buClr>
              <a:buSzPts val="1200"/>
              <a:buFont typeface="Anybody"/>
              <a:buChar char="○"/>
              <a:defRPr sz="1200">
                <a:solidFill>
                  <a:schemeClr val="dk1"/>
                </a:solidFill>
                <a:latin typeface="Anybody"/>
                <a:ea typeface="Anybody"/>
                <a:cs typeface="Anybody"/>
                <a:sym typeface="Anybody"/>
              </a:defRPr>
            </a:lvl2pPr>
            <a:lvl3pPr marL="1371600" lvl="2" indent="-304800" rtl="0">
              <a:lnSpc>
                <a:spcPct val="100000"/>
              </a:lnSpc>
              <a:spcBef>
                <a:spcPts val="1600"/>
              </a:spcBef>
              <a:spcAft>
                <a:spcPts val="0"/>
              </a:spcAft>
              <a:buClr>
                <a:schemeClr val="dk1"/>
              </a:buClr>
              <a:buSzPts val="1200"/>
              <a:buFont typeface="Anybody"/>
              <a:buChar char="■"/>
              <a:defRPr sz="1200">
                <a:solidFill>
                  <a:schemeClr val="dk1"/>
                </a:solidFill>
                <a:latin typeface="Anybody"/>
                <a:ea typeface="Anybody"/>
                <a:cs typeface="Anybody"/>
                <a:sym typeface="Anybody"/>
              </a:defRPr>
            </a:lvl3pPr>
            <a:lvl4pPr marL="1828800" lvl="3" indent="-304800" rtl="0">
              <a:lnSpc>
                <a:spcPct val="100000"/>
              </a:lnSpc>
              <a:spcBef>
                <a:spcPts val="1600"/>
              </a:spcBef>
              <a:spcAft>
                <a:spcPts val="0"/>
              </a:spcAft>
              <a:buClr>
                <a:schemeClr val="dk1"/>
              </a:buClr>
              <a:buSzPts val="1200"/>
              <a:buFont typeface="Anybody"/>
              <a:buChar char="●"/>
              <a:defRPr sz="1200">
                <a:solidFill>
                  <a:schemeClr val="dk1"/>
                </a:solidFill>
                <a:latin typeface="Anybody"/>
                <a:ea typeface="Anybody"/>
                <a:cs typeface="Anybody"/>
                <a:sym typeface="Anybody"/>
              </a:defRPr>
            </a:lvl4pPr>
            <a:lvl5pPr marL="2286000" lvl="4" indent="-304800" rtl="0">
              <a:lnSpc>
                <a:spcPct val="100000"/>
              </a:lnSpc>
              <a:spcBef>
                <a:spcPts val="1600"/>
              </a:spcBef>
              <a:spcAft>
                <a:spcPts val="0"/>
              </a:spcAft>
              <a:buClr>
                <a:schemeClr val="dk1"/>
              </a:buClr>
              <a:buSzPts val="1200"/>
              <a:buFont typeface="Anybody"/>
              <a:buChar char="○"/>
              <a:defRPr sz="1200">
                <a:solidFill>
                  <a:schemeClr val="dk1"/>
                </a:solidFill>
                <a:latin typeface="Anybody"/>
                <a:ea typeface="Anybody"/>
                <a:cs typeface="Anybody"/>
                <a:sym typeface="Anybody"/>
              </a:defRPr>
            </a:lvl5pPr>
            <a:lvl6pPr marL="2743200" lvl="5" indent="-304800" rtl="0">
              <a:lnSpc>
                <a:spcPct val="100000"/>
              </a:lnSpc>
              <a:spcBef>
                <a:spcPts val="1600"/>
              </a:spcBef>
              <a:spcAft>
                <a:spcPts val="0"/>
              </a:spcAft>
              <a:buClr>
                <a:schemeClr val="dk1"/>
              </a:buClr>
              <a:buSzPts val="1200"/>
              <a:buFont typeface="Anybody"/>
              <a:buChar char="■"/>
              <a:defRPr sz="1200">
                <a:solidFill>
                  <a:schemeClr val="dk1"/>
                </a:solidFill>
                <a:latin typeface="Anybody"/>
                <a:ea typeface="Anybody"/>
                <a:cs typeface="Anybody"/>
                <a:sym typeface="Anybody"/>
              </a:defRPr>
            </a:lvl6pPr>
            <a:lvl7pPr marL="3200400" lvl="6" indent="-304800" rtl="0">
              <a:lnSpc>
                <a:spcPct val="100000"/>
              </a:lnSpc>
              <a:spcBef>
                <a:spcPts val="1600"/>
              </a:spcBef>
              <a:spcAft>
                <a:spcPts val="0"/>
              </a:spcAft>
              <a:buClr>
                <a:schemeClr val="dk1"/>
              </a:buClr>
              <a:buSzPts val="1200"/>
              <a:buFont typeface="Anybody"/>
              <a:buChar char="●"/>
              <a:defRPr sz="1200">
                <a:solidFill>
                  <a:schemeClr val="dk1"/>
                </a:solidFill>
                <a:latin typeface="Anybody"/>
                <a:ea typeface="Anybody"/>
                <a:cs typeface="Anybody"/>
                <a:sym typeface="Anybody"/>
              </a:defRPr>
            </a:lvl7pPr>
            <a:lvl8pPr marL="3657600" lvl="7" indent="-304800" rtl="0">
              <a:lnSpc>
                <a:spcPct val="100000"/>
              </a:lnSpc>
              <a:spcBef>
                <a:spcPts val="1600"/>
              </a:spcBef>
              <a:spcAft>
                <a:spcPts val="0"/>
              </a:spcAft>
              <a:buClr>
                <a:schemeClr val="dk1"/>
              </a:buClr>
              <a:buSzPts val="1200"/>
              <a:buFont typeface="Anybody"/>
              <a:buChar char="○"/>
              <a:defRPr sz="1200">
                <a:solidFill>
                  <a:schemeClr val="dk1"/>
                </a:solidFill>
                <a:latin typeface="Anybody"/>
                <a:ea typeface="Anybody"/>
                <a:cs typeface="Anybody"/>
                <a:sym typeface="Anybody"/>
              </a:defRPr>
            </a:lvl8pPr>
            <a:lvl9pPr marL="4114800" lvl="8" indent="-304800" rtl="0">
              <a:lnSpc>
                <a:spcPct val="100000"/>
              </a:lnSpc>
              <a:spcBef>
                <a:spcPts val="1600"/>
              </a:spcBef>
              <a:spcAft>
                <a:spcPts val="1600"/>
              </a:spcAft>
              <a:buClr>
                <a:schemeClr val="dk1"/>
              </a:buClr>
              <a:buSzPts val="1200"/>
              <a:buFont typeface="Anybody"/>
              <a:buChar char="■"/>
              <a:defRPr sz="1200">
                <a:solidFill>
                  <a:schemeClr val="dk1"/>
                </a:solidFill>
                <a:latin typeface="Anybody"/>
                <a:ea typeface="Anybody"/>
                <a:cs typeface="Anybody"/>
                <a:sym typeface="Anybody"/>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6.jpeg"/><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5.jpeg"/></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hyperlink" Target="https://www.nysed.gov/crs/framework" TargetMode="Externa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30"/>
          <p:cNvSpPr txBox="1">
            <a:spLocks noGrp="1"/>
          </p:cNvSpPr>
          <p:nvPr>
            <p:ph type="ctrTitle"/>
          </p:nvPr>
        </p:nvSpPr>
        <p:spPr>
          <a:xfrm>
            <a:off x="2144129" y="1192797"/>
            <a:ext cx="5807176" cy="2144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4400" dirty="0"/>
              <a:t>Site Monitoring Visit (SMV) Process</a:t>
            </a:r>
            <a:endParaRPr dirty="0">
              <a:latin typeface="Anybody Light"/>
              <a:ea typeface="Anybody Light"/>
              <a:cs typeface="Anybody Light"/>
              <a:sym typeface="Anybody Light"/>
            </a:endParaRPr>
          </a:p>
        </p:txBody>
      </p:sp>
      <p:sp>
        <p:nvSpPr>
          <p:cNvPr id="182" name="Google Shape;182;p30"/>
          <p:cNvSpPr txBox="1">
            <a:spLocks noGrp="1"/>
          </p:cNvSpPr>
          <p:nvPr>
            <p:ph type="subTitle" idx="1"/>
          </p:nvPr>
        </p:nvSpPr>
        <p:spPr>
          <a:xfrm>
            <a:off x="1197935" y="3925788"/>
            <a:ext cx="5927431" cy="683290"/>
          </a:xfrm>
          <a:prstGeom prst="rect">
            <a:avLst/>
          </a:prstGeom>
        </p:spPr>
        <p:txBody>
          <a:bodyPr spcFirstLastPara="1" wrap="square" lIns="91425" tIns="91425" rIns="91425" bIns="91425" anchor="t" anchorCtr="0">
            <a:noAutofit/>
          </a:bodyPr>
          <a:lstStyle/>
          <a:p>
            <a:pPr algn="l">
              <a:lnSpc>
                <a:spcPct val="90000"/>
              </a:lnSpc>
            </a:pPr>
            <a:r>
              <a:rPr lang="en-US" dirty="0"/>
              <a:t>New York State 21st Century Community Learning Centers</a:t>
            </a:r>
          </a:p>
          <a:p>
            <a:pPr algn="l">
              <a:lnSpc>
                <a:spcPct val="90000"/>
              </a:lnSpc>
            </a:pPr>
            <a:r>
              <a:rPr lang="en-US" dirty="0"/>
              <a:t>2024</a:t>
            </a:r>
          </a:p>
        </p:txBody>
      </p:sp>
      <p:grpSp>
        <p:nvGrpSpPr>
          <p:cNvPr id="183" name="Google Shape;183;p30"/>
          <p:cNvGrpSpPr/>
          <p:nvPr/>
        </p:nvGrpSpPr>
        <p:grpSpPr>
          <a:xfrm>
            <a:off x="6099342" y="2639938"/>
            <a:ext cx="2883600" cy="3685800"/>
            <a:chOff x="6177492" y="2636488"/>
            <a:chExt cx="2883600" cy="3685800"/>
          </a:xfrm>
        </p:grpSpPr>
        <p:sp>
          <p:nvSpPr>
            <p:cNvPr id="184" name="Google Shape;184;p30"/>
            <p:cNvSpPr/>
            <p:nvPr/>
          </p:nvSpPr>
          <p:spPr>
            <a:xfrm rot="-9069609">
              <a:off x="6919611" y="2760870"/>
              <a:ext cx="1399361" cy="3437036"/>
            </a:xfrm>
            <a:prstGeom prst="roundRect">
              <a:avLst>
                <a:gd name="adj" fmla="val 50000"/>
              </a:avLst>
            </a:prstGeom>
            <a:solidFill>
              <a:schemeClr val="dk2"/>
            </a:solidFill>
            <a:ln>
              <a:noFill/>
            </a:ln>
            <a:effectLst>
              <a:outerShdw blurRad="185738" dist="76200" dir="9000000" algn="bl" rotWithShape="0">
                <a:schemeClr val="dk1">
                  <a:alpha val="75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ybody"/>
                <a:ea typeface="Anybody"/>
                <a:cs typeface="Anybody"/>
                <a:sym typeface="Anybody"/>
              </a:endParaRPr>
            </a:p>
          </p:txBody>
        </p:sp>
        <p:sp>
          <p:nvSpPr>
            <p:cNvPr id="185" name="Google Shape;185;p30"/>
            <p:cNvSpPr/>
            <p:nvPr/>
          </p:nvSpPr>
          <p:spPr>
            <a:xfrm rot="10800000">
              <a:off x="7671449" y="3622101"/>
              <a:ext cx="1294500" cy="1294500"/>
            </a:xfrm>
            <a:prstGeom prst="ellipse">
              <a:avLst/>
            </a:prstGeom>
            <a:solidFill>
              <a:schemeClr val="accent2"/>
            </a:solidFill>
            <a:ln>
              <a:noFill/>
            </a:ln>
            <a:effectLst>
              <a:outerShdw blurRad="185738" dist="76200" dir="9000000" algn="bl" rotWithShape="0">
                <a:schemeClr val="dk1">
                  <a:alpha val="75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ybody"/>
                <a:ea typeface="Anybody"/>
                <a:cs typeface="Anybody"/>
                <a:sym typeface="Anybody"/>
              </a:endParaRPr>
            </a:p>
          </p:txBody>
        </p:sp>
      </p:grpSp>
      <p:sp>
        <p:nvSpPr>
          <p:cNvPr id="2" name="TextBox 1">
            <a:extLst>
              <a:ext uri="{FF2B5EF4-FFF2-40B4-BE49-F238E27FC236}">
                <a16:creationId xmlns:a16="http://schemas.microsoft.com/office/drawing/2014/main" id="{F19EA0A3-DB6C-731A-15F0-E3EC0F8DB268}"/>
              </a:ext>
            </a:extLst>
          </p:cNvPr>
          <p:cNvSpPr txBox="1"/>
          <p:nvPr/>
        </p:nvSpPr>
        <p:spPr>
          <a:xfrm>
            <a:off x="7625263" y="3925788"/>
            <a:ext cx="120375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b="1" dirty="0"/>
              <a:t>Dor Dourandi</a:t>
            </a:r>
          </a:p>
        </p:txBody>
      </p:sp>
      <p:pic>
        <p:nvPicPr>
          <p:cNvPr id="5" name="Picture 4" descr="21st CCLC logo">
            <a:extLst>
              <a:ext uri="{FF2B5EF4-FFF2-40B4-BE49-F238E27FC236}">
                <a16:creationId xmlns:a16="http://schemas.microsoft.com/office/drawing/2014/main" id="{DF5952F5-54BD-F599-43DA-B411A8F548FC}"/>
              </a:ext>
            </a:extLst>
          </p:cNvPr>
          <p:cNvPicPr>
            <a:picLocks noChangeAspect="1"/>
          </p:cNvPicPr>
          <p:nvPr/>
        </p:nvPicPr>
        <p:blipFill>
          <a:blip r:embed="rId3"/>
          <a:stretch>
            <a:fillRect/>
          </a:stretch>
        </p:blipFill>
        <p:spPr>
          <a:xfrm>
            <a:off x="6430270" y="125240"/>
            <a:ext cx="2502058" cy="779354"/>
          </a:xfrm>
          <a:prstGeom prst="rect">
            <a:avLst/>
          </a:prstGeom>
        </p:spPr>
      </p:pic>
      <p:pic>
        <p:nvPicPr>
          <p:cNvPr id="4" name="Picture 3">
            <a:extLst>
              <a:ext uri="{FF2B5EF4-FFF2-40B4-BE49-F238E27FC236}">
                <a16:creationId xmlns:a16="http://schemas.microsoft.com/office/drawing/2014/main" id="{F5D45AD2-EC07-9E73-1B3C-748C5CDFB89D}"/>
              </a:ext>
            </a:extLst>
          </p:cNvPr>
          <p:cNvPicPr>
            <a:picLocks noChangeAspect="1"/>
          </p:cNvPicPr>
          <p:nvPr/>
        </p:nvPicPr>
        <p:blipFill>
          <a:blip r:embed="rId4"/>
          <a:stretch>
            <a:fillRect/>
          </a:stretch>
        </p:blipFill>
        <p:spPr>
          <a:xfrm>
            <a:off x="-319293" y="-235800"/>
            <a:ext cx="2181982" cy="2164328"/>
          </a:xfrm>
          <a:prstGeom prst="rect">
            <a:avLst/>
          </a:prstGeom>
        </p:spPr>
      </p:pic>
      <p:sp>
        <p:nvSpPr>
          <p:cNvPr id="186" name="Google Shape;186;p30"/>
          <p:cNvSpPr/>
          <p:nvPr/>
        </p:nvSpPr>
        <p:spPr>
          <a:xfrm>
            <a:off x="-860097" y="-837119"/>
            <a:ext cx="3279491" cy="3339548"/>
          </a:xfrm>
          <a:prstGeom prst="donut">
            <a:avLst>
              <a:gd name="adj" fmla="val 20536"/>
            </a:avLst>
          </a:prstGeom>
          <a:solidFill>
            <a:schemeClr val="lt2"/>
          </a:solidFill>
          <a:ln>
            <a:noFill/>
          </a:ln>
          <a:effectLst>
            <a:outerShdw blurRad="185738" dist="76200" dir="9000000" algn="bl" rotWithShape="0">
              <a:schemeClr val="dk1">
                <a:alpha val="75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ybody"/>
              <a:ea typeface="Anybody"/>
              <a:cs typeface="Anybody"/>
              <a:sym typeface="Anybody"/>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38"/>
          <p:cNvSpPr txBox="1">
            <a:spLocks noGrp="1"/>
          </p:cNvSpPr>
          <p:nvPr>
            <p:ph type="title"/>
          </p:nvPr>
        </p:nvSpPr>
        <p:spPr>
          <a:xfrm>
            <a:off x="6164675" y="1679650"/>
            <a:ext cx="2764524" cy="1146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2800" b="1"/>
              <a:t>Section A: Environment and Climate</a:t>
            </a:r>
            <a:endParaRPr sz="2800" b="1"/>
          </a:p>
        </p:txBody>
      </p:sp>
      <p:pic>
        <p:nvPicPr>
          <p:cNvPr id="295" name="Google Shape;295;p38"/>
          <p:cNvPicPr preferRelativeResize="0">
            <a:picLocks noGrp="1"/>
          </p:cNvPicPr>
          <p:nvPr>
            <p:ph type="pic" idx="2"/>
          </p:nvPr>
        </p:nvPicPr>
        <p:blipFill rotWithShape="1">
          <a:blip r:embed="rId3">
            <a:alphaModFix/>
          </a:blip>
          <a:srcRect l="29598" r="26084" b="6768"/>
          <a:stretch/>
        </p:blipFill>
        <p:spPr>
          <a:xfrm>
            <a:off x="713225" y="539500"/>
            <a:ext cx="2576100" cy="4064400"/>
          </a:xfrm>
          <a:prstGeom prst="roundRect">
            <a:avLst>
              <a:gd name="adj" fmla="val 16667"/>
            </a:avLst>
          </a:prstGeom>
        </p:spPr>
      </p:pic>
      <p:pic>
        <p:nvPicPr>
          <p:cNvPr id="297" name="Google Shape;297;p38"/>
          <p:cNvPicPr preferRelativeResize="0">
            <a:picLocks noGrp="1"/>
          </p:cNvPicPr>
          <p:nvPr>
            <p:ph type="pic" idx="4"/>
          </p:nvPr>
        </p:nvPicPr>
        <p:blipFill rotWithShape="1">
          <a:blip r:embed="rId4">
            <a:alphaModFix/>
          </a:blip>
          <a:srcRect l="9184" r="2163" b="6768"/>
          <a:stretch/>
        </p:blipFill>
        <p:spPr>
          <a:xfrm>
            <a:off x="3438950" y="539500"/>
            <a:ext cx="2576100" cy="4064400"/>
          </a:xfrm>
          <a:prstGeom prst="roundRect">
            <a:avLst>
              <a:gd name="adj" fmla="val 16667"/>
            </a:avLst>
          </a:prstGeom>
        </p:spPr>
      </p:pic>
      <p:grpSp>
        <p:nvGrpSpPr>
          <p:cNvPr id="298" name="Google Shape;298;p38"/>
          <p:cNvGrpSpPr/>
          <p:nvPr/>
        </p:nvGrpSpPr>
        <p:grpSpPr>
          <a:xfrm>
            <a:off x="-754350" y="2826250"/>
            <a:ext cx="3565642" cy="4395439"/>
            <a:chOff x="7563475" y="-530450"/>
            <a:chExt cx="3565642" cy="4395439"/>
          </a:xfrm>
        </p:grpSpPr>
        <p:sp>
          <p:nvSpPr>
            <p:cNvPr id="299" name="Google Shape;299;p38"/>
            <p:cNvSpPr/>
            <p:nvPr/>
          </p:nvSpPr>
          <p:spPr>
            <a:xfrm rot="-1730391" flipH="1">
              <a:off x="8987636" y="303570"/>
              <a:ext cx="1399361" cy="3437036"/>
            </a:xfrm>
            <a:prstGeom prst="roundRect">
              <a:avLst>
                <a:gd name="adj" fmla="val 50000"/>
              </a:avLst>
            </a:prstGeom>
            <a:solidFill>
              <a:schemeClr val="dk2"/>
            </a:solidFill>
            <a:ln>
              <a:noFill/>
            </a:ln>
            <a:effectLst>
              <a:outerShdw blurRad="185738" dist="76200" dir="9000000" algn="bl" rotWithShape="0">
                <a:schemeClr val="dk1">
                  <a:alpha val="75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ybody"/>
                <a:ea typeface="Anybody"/>
                <a:cs typeface="Anybody"/>
                <a:sym typeface="Anybody"/>
              </a:endParaRPr>
            </a:p>
          </p:txBody>
        </p:sp>
        <p:sp>
          <p:nvSpPr>
            <p:cNvPr id="300" name="Google Shape;300;p38"/>
            <p:cNvSpPr/>
            <p:nvPr/>
          </p:nvSpPr>
          <p:spPr>
            <a:xfrm>
              <a:off x="7563475" y="-530450"/>
              <a:ext cx="1942800" cy="1942800"/>
            </a:xfrm>
            <a:prstGeom prst="donut">
              <a:avLst>
                <a:gd name="adj" fmla="val 25000"/>
              </a:avLst>
            </a:prstGeom>
            <a:solidFill>
              <a:schemeClr val="accent2"/>
            </a:solidFill>
            <a:ln>
              <a:noFill/>
            </a:ln>
            <a:effectLst>
              <a:outerShdw blurRad="185738" dist="76200" dir="9000000" algn="bl" rotWithShape="0">
                <a:schemeClr val="dk1">
                  <a:alpha val="75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ybody"/>
                <a:ea typeface="Anybody"/>
                <a:cs typeface="Anybody"/>
                <a:sym typeface="Anybody"/>
              </a:endParaRPr>
            </a:p>
          </p:txBody>
        </p:sp>
      </p:grpSp>
      <p:pic>
        <p:nvPicPr>
          <p:cNvPr id="2" name="Picture Placeholder 1" descr="Kids playing and drawing on the ground">
            <a:extLst>
              <a:ext uri="{FF2B5EF4-FFF2-40B4-BE49-F238E27FC236}">
                <a16:creationId xmlns:a16="http://schemas.microsoft.com/office/drawing/2014/main" id="{1AF9EE50-EC87-2E15-D0BD-22681D051AC9}"/>
              </a:ext>
            </a:extLst>
          </p:cNvPr>
          <p:cNvPicPr>
            <a:picLocks noGrp="1" noChangeAspect="1"/>
          </p:cNvPicPr>
          <p:nvPr>
            <p:ph type="pic" idx="3"/>
          </p:nvPr>
        </p:nvPicPr>
        <p:blipFill>
          <a:blip r:embed="rId5"/>
          <a:srcRect l="41" r="41"/>
          <a:stretch/>
        </p:blip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A99F7A-4CD1-3522-87C5-FDD50186333D}"/>
              </a:ext>
            </a:extLst>
          </p:cNvPr>
          <p:cNvSpPr txBox="1"/>
          <p:nvPr/>
        </p:nvSpPr>
        <p:spPr>
          <a:xfrm>
            <a:off x="1145309" y="743527"/>
            <a:ext cx="1300356" cy="338554"/>
          </a:xfrm>
          <a:prstGeom prst="rect">
            <a:avLst/>
          </a:prstGeom>
          <a:noFill/>
        </p:spPr>
        <p:txBody>
          <a:bodyPr wrap="none" lIns="91440" tIns="45720" rIns="91440" bIns="45720" rtlCol="0" anchor="t">
            <a:spAutoFit/>
          </a:bodyPr>
          <a:lstStyle/>
          <a:p>
            <a:r>
              <a:rPr lang="en-US" sz="1600" b="1"/>
              <a:t>Documents</a:t>
            </a:r>
          </a:p>
        </p:txBody>
      </p:sp>
      <p:sp>
        <p:nvSpPr>
          <p:cNvPr id="5" name="TextBox 4">
            <a:extLst>
              <a:ext uri="{FF2B5EF4-FFF2-40B4-BE49-F238E27FC236}">
                <a16:creationId xmlns:a16="http://schemas.microsoft.com/office/drawing/2014/main" id="{EC9A0997-4C68-BA12-2CB2-001CC02E1982}"/>
              </a:ext>
            </a:extLst>
          </p:cNvPr>
          <p:cNvSpPr txBox="1"/>
          <p:nvPr/>
        </p:nvSpPr>
        <p:spPr>
          <a:xfrm>
            <a:off x="512618" y="1051303"/>
            <a:ext cx="7870289" cy="3985706"/>
          </a:xfrm>
          <a:prstGeom prst="rect">
            <a:avLst/>
          </a:prstGeom>
          <a:noFill/>
        </p:spPr>
        <p:txBody>
          <a:bodyPr wrap="square" lIns="91440" tIns="45720" rIns="91440" bIns="45720" rtlCol="0" anchor="t">
            <a:spAutoFit/>
          </a:bodyPr>
          <a:lstStyle/>
          <a:p>
            <a:endParaRPr lang="en-US" sz="900"/>
          </a:p>
          <a:p>
            <a:endParaRPr lang="en-US"/>
          </a:p>
          <a:p>
            <a:endParaRPr lang="en-US"/>
          </a:p>
          <a:p>
            <a:r>
              <a:rPr lang="en-US" b="1"/>
              <a:t>A-3: Safety Supplies</a:t>
            </a:r>
          </a:p>
          <a:p>
            <a:r>
              <a:rPr lang="en-US"/>
              <a:t>- Documents Needed:</a:t>
            </a:r>
          </a:p>
          <a:p>
            <a:r>
              <a:rPr lang="en-US"/>
              <a:t>  - Safety supply inventory records.</a:t>
            </a:r>
            <a:br>
              <a:rPr lang="en-US"/>
            </a:br>
            <a:endParaRPr lang="en-US"/>
          </a:p>
          <a:p>
            <a:r>
              <a:rPr lang="en-US" b="1"/>
              <a:t>A-4: Safety Drills</a:t>
            </a:r>
          </a:p>
          <a:p>
            <a:r>
              <a:rPr lang="en-US"/>
              <a:t>- Documents Needed:</a:t>
            </a:r>
          </a:p>
          <a:p>
            <a:r>
              <a:rPr lang="en-US"/>
              <a:t>  - Shelter-in-place records.</a:t>
            </a:r>
          </a:p>
          <a:p>
            <a:r>
              <a:rPr lang="en-US"/>
              <a:t>  - Evacuation drill records.</a:t>
            </a:r>
          </a:p>
          <a:p>
            <a:r>
              <a:rPr lang="en-US"/>
              <a:t>  - Lockdown drill records (if applicable).</a:t>
            </a:r>
          </a:p>
          <a:p>
            <a:r>
              <a:rPr lang="en-US"/>
              <a:t>  - Evacuation and lockdown drill records</a:t>
            </a:r>
          </a:p>
          <a:p>
            <a:r>
              <a:rPr lang="en-US"/>
              <a:t> for summer programming (if applicable).</a:t>
            </a:r>
            <a:br>
              <a:rPr lang="en-US"/>
            </a:br>
            <a:endParaRPr lang="en-US"/>
          </a:p>
          <a:p>
            <a:endParaRPr lang="en-US" sz="1100"/>
          </a:p>
          <a:p>
            <a:br>
              <a:rPr lang="en-US"/>
            </a:br>
            <a:endParaRPr lang="en-US"/>
          </a:p>
          <a:p>
            <a:endParaRPr lang="en-US" sz="900"/>
          </a:p>
        </p:txBody>
      </p:sp>
      <p:sp>
        <p:nvSpPr>
          <p:cNvPr id="2" name="TextBox 1">
            <a:extLst>
              <a:ext uri="{FF2B5EF4-FFF2-40B4-BE49-F238E27FC236}">
                <a16:creationId xmlns:a16="http://schemas.microsoft.com/office/drawing/2014/main" id="{0A5783B1-3BD6-7A55-AC1B-0EDB38729292}"/>
              </a:ext>
            </a:extLst>
          </p:cNvPr>
          <p:cNvSpPr txBox="1"/>
          <p:nvPr/>
        </p:nvSpPr>
        <p:spPr>
          <a:xfrm>
            <a:off x="4391673" y="1572204"/>
            <a:ext cx="3183534"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A-5: Transition Procedures</a:t>
            </a:r>
          </a:p>
          <a:p>
            <a:r>
              <a:rPr lang="en-US"/>
              <a:t>- Documents Needed:</a:t>
            </a:r>
          </a:p>
          <a:p>
            <a:r>
              <a:rPr lang="en-US"/>
              <a:t>  - Sign-in and sign-out sheets.</a:t>
            </a:r>
            <a:br>
              <a:rPr lang="en-US"/>
            </a:br>
            <a:endParaRPr lang="en-US"/>
          </a:p>
          <a:p>
            <a:r>
              <a:rPr lang="en-US" b="1"/>
              <a:t>A-6: Enrollment Systems for Health Needs</a:t>
            </a:r>
            <a:endParaRPr lang="en-US"/>
          </a:p>
          <a:p>
            <a:r>
              <a:rPr lang="en-US"/>
              <a:t>- Documents Needed:</a:t>
            </a:r>
          </a:p>
          <a:p>
            <a:r>
              <a:rPr lang="en-US"/>
              <a:t>  - </a:t>
            </a:r>
            <a:r>
              <a:rPr lang="en-US">
                <a:highlight>
                  <a:srgbClr val="FFFF00"/>
                </a:highlight>
              </a:rPr>
              <a:t>Sample of completed enrollment forms.</a:t>
            </a:r>
          </a:p>
          <a:p>
            <a:r>
              <a:rPr lang="en-US"/>
              <a:t>  - Incident log, medication administration record, or emergency care plan.</a:t>
            </a:r>
          </a:p>
          <a:p>
            <a:r>
              <a:rPr lang="en-US"/>
              <a:t>  - Evidence of CPR and AED certification for staff.</a:t>
            </a:r>
          </a:p>
        </p:txBody>
      </p:sp>
    </p:spTree>
    <p:extLst>
      <p:ext uri="{BB962C8B-B14F-4D97-AF65-F5344CB8AC3E}">
        <p14:creationId xmlns:p14="http://schemas.microsoft.com/office/powerpoint/2010/main" val="30235968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274C1-9AD8-72A4-9A11-F7066E586FA6}"/>
              </a:ext>
            </a:extLst>
          </p:cNvPr>
          <p:cNvSpPr>
            <a:spLocks noGrp="1"/>
          </p:cNvSpPr>
          <p:nvPr>
            <p:ph type="title"/>
          </p:nvPr>
        </p:nvSpPr>
        <p:spPr>
          <a:xfrm>
            <a:off x="720000" y="1284416"/>
            <a:ext cx="7704000" cy="572700"/>
          </a:xfrm>
        </p:spPr>
        <p:txBody>
          <a:bodyPr/>
          <a:lstStyle/>
          <a:p>
            <a:r>
              <a:rPr lang="en-US" sz="1400" b="1">
                <a:solidFill>
                  <a:srgbClr val="000000"/>
                </a:solidFill>
              </a:rPr>
              <a:t>1.  Lockdown (Threat in the building):</a:t>
            </a:r>
            <a:endParaRPr lang="en-US" sz="1400"/>
          </a:p>
          <a:p>
            <a:r>
              <a:rPr lang="en-US" sz="1400">
                <a:solidFill>
                  <a:srgbClr val="000000"/>
                </a:solidFill>
              </a:rPr>
              <a:t>      After the announcement, students stay silent, out of sight.</a:t>
            </a:r>
            <a:endParaRPr lang="en-US" sz="1400"/>
          </a:p>
          <a:p>
            <a:r>
              <a:rPr lang="en-US" sz="1400">
                <a:solidFill>
                  <a:srgbClr val="000000"/>
                </a:solidFill>
              </a:rPr>
              <a:t>     Teachers lock doors, pull in students, cover windows, and remain silent.</a:t>
            </a:r>
            <a:endParaRPr lang="en-US" sz="1400"/>
          </a:p>
          <a:p>
            <a:r>
              <a:rPr lang="en-US" sz="1400">
                <a:solidFill>
                  <a:srgbClr val="000000"/>
                </a:solidFill>
              </a:rPr>
              <a:t>     First responders will signal when it's safe to resume.</a:t>
            </a:r>
            <a:endParaRPr lang="en-US" sz="1400"/>
          </a:p>
          <a:p>
            <a:br>
              <a:rPr lang="en-US" sz="1400" b="1">
                <a:solidFill>
                  <a:srgbClr val="000000"/>
                </a:solidFill>
              </a:rPr>
            </a:br>
            <a:r>
              <a:rPr lang="en-US" sz="1400" b="1">
                <a:solidFill>
                  <a:srgbClr val="000000"/>
                </a:solidFill>
              </a:rPr>
              <a:t>2. Shelter-In (Danger outside the building):</a:t>
            </a:r>
            <a:endParaRPr lang="en-US" sz="1400"/>
          </a:p>
          <a:p>
            <a:r>
              <a:rPr lang="en-US" sz="1400">
                <a:solidFill>
                  <a:srgbClr val="000000"/>
                </a:solidFill>
              </a:rPr>
              <a:t>     Students stay inside; normal activities continue. Staff secure exits and await the "All Clear" announcement.</a:t>
            </a:r>
            <a:endParaRPr lang="en-US" sz="1400"/>
          </a:p>
          <a:p>
            <a:br>
              <a:rPr lang="en-US" sz="1400"/>
            </a:br>
            <a:r>
              <a:rPr lang="en-US" sz="1400" b="1"/>
              <a:t>3. Evacuation:</a:t>
            </a:r>
            <a:br>
              <a:rPr lang="en-US" sz="1400" b="1"/>
            </a:br>
            <a:r>
              <a:rPr lang="en-US" sz="1400" b="1"/>
              <a:t>     </a:t>
            </a:r>
            <a:r>
              <a:rPr lang="en-US" sz="1400">
                <a:solidFill>
                  <a:srgbClr val="000000"/>
                </a:solidFill>
              </a:rPr>
              <a:t>students and staff leave the building quickly and safely in case of an emergency, like a fire. Everyone follows planned routes to gather at a safe area outside.</a:t>
            </a:r>
            <a:endParaRPr lang="en-US" sz="1400"/>
          </a:p>
        </p:txBody>
      </p:sp>
      <p:sp>
        <p:nvSpPr>
          <p:cNvPr id="3" name="TextBox 2">
            <a:extLst>
              <a:ext uri="{FF2B5EF4-FFF2-40B4-BE49-F238E27FC236}">
                <a16:creationId xmlns:a16="http://schemas.microsoft.com/office/drawing/2014/main" id="{71E210D0-54BD-E30C-2297-2047E3234431}"/>
              </a:ext>
            </a:extLst>
          </p:cNvPr>
          <p:cNvSpPr txBox="1"/>
          <p:nvPr/>
        </p:nvSpPr>
        <p:spPr>
          <a:xfrm>
            <a:off x="3000374" y="616148"/>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t>Drill Explanation</a:t>
            </a:r>
          </a:p>
        </p:txBody>
      </p:sp>
    </p:spTree>
    <p:extLst>
      <p:ext uri="{BB962C8B-B14F-4D97-AF65-F5344CB8AC3E}">
        <p14:creationId xmlns:p14="http://schemas.microsoft.com/office/powerpoint/2010/main" val="16018356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sheet with black text">
            <a:extLst>
              <a:ext uri="{FF2B5EF4-FFF2-40B4-BE49-F238E27FC236}">
                <a16:creationId xmlns:a16="http://schemas.microsoft.com/office/drawing/2014/main" id="{BF804B9D-F48B-0185-AA7E-ECFF54D6B696}"/>
              </a:ext>
            </a:extLst>
          </p:cNvPr>
          <p:cNvPicPr>
            <a:picLocks noChangeAspect="1"/>
          </p:cNvPicPr>
          <p:nvPr/>
        </p:nvPicPr>
        <p:blipFill>
          <a:blip r:embed="rId2"/>
          <a:stretch>
            <a:fillRect/>
          </a:stretch>
        </p:blipFill>
        <p:spPr>
          <a:xfrm>
            <a:off x="496455" y="762070"/>
            <a:ext cx="8382000" cy="3613586"/>
          </a:xfrm>
          <a:prstGeom prst="rect">
            <a:avLst/>
          </a:prstGeom>
        </p:spPr>
      </p:pic>
    </p:spTree>
    <p:extLst>
      <p:ext uri="{BB962C8B-B14F-4D97-AF65-F5344CB8AC3E}">
        <p14:creationId xmlns:p14="http://schemas.microsoft.com/office/powerpoint/2010/main" val="5597901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64F111-9500-7FB1-4B27-4C5351A86802}"/>
              </a:ext>
            </a:extLst>
          </p:cNvPr>
          <p:cNvSpPr txBox="1"/>
          <p:nvPr/>
        </p:nvSpPr>
        <p:spPr>
          <a:xfrm>
            <a:off x="813486" y="803189"/>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Reminder</a:t>
            </a:r>
          </a:p>
        </p:txBody>
      </p:sp>
      <p:sp>
        <p:nvSpPr>
          <p:cNvPr id="3" name="TextBox 2">
            <a:extLst>
              <a:ext uri="{FF2B5EF4-FFF2-40B4-BE49-F238E27FC236}">
                <a16:creationId xmlns:a16="http://schemas.microsoft.com/office/drawing/2014/main" id="{64729643-C496-CB26-6B4E-C6F72142C263}"/>
              </a:ext>
            </a:extLst>
          </p:cNvPr>
          <p:cNvSpPr txBox="1"/>
          <p:nvPr/>
        </p:nvSpPr>
        <p:spPr>
          <a:xfrm>
            <a:off x="1467364" y="1693905"/>
            <a:ext cx="485643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har char="•"/>
            </a:pPr>
            <a:r>
              <a:rPr lang="en-US" dirty="0"/>
              <a:t>If you are a SACC program, </a:t>
            </a:r>
            <a:r>
              <a:rPr lang="en-US" b="1" dirty="0"/>
              <a:t>use your DOH drill log</a:t>
            </a:r>
          </a:p>
          <a:p>
            <a:pPr marL="285750" indent="-285750">
              <a:buChar char="•"/>
            </a:pPr>
            <a:r>
              <a:rPr lang="en-US" dirty="0"/>
              <a:t>If you are in a school district, </a:t>
            </a:r>
            <a:r>
              <a:rPr lang="en-US" b="1" dirty="0"/>
              <a:t>follow their drill rules.</a:t>
            </a:r>
          </a:p>
        </p:txBody>
      </p:sp>
    </p:spTree>
    <p:extLst>
      <p:ext uri="{BB962C8B-B14F-4D97-AF65-F5344CB8AC3E}">
        <p14:creationId xmlns:p14="http://schemas.microsoft.com/office/powerpoint/2010/main" val="2696242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5ADC55-3739-9ADA-EBAF-ED4958AE60A8}"/>
              </a:ext>
            </a:extLst>
          </p:cNvPr>
          <p:cNvSpPr txBox="1"/>
          <p:nvPr/>
        </p:nvSpPr>
        <p:spPr>
          <a:xfrm>
            <a:off x="3644487" y="578742"/>
            <a:ext cx="1855025" cy="400110"/>
          </a:xfrm>
          <a:prstGeom prst="rect">
            <a:avLst/>
          </a:prstGeom>
          <a:noFill/>
        </p:spPr>
        <p:txBody>
          <a:bodyPr wrap="square" lIns="91440" tIns="45720" rIns="91440" bIns="45720" rtlCol="0" anchor="t">
            <a:spAutoFit/>
          </a:bodyPr>
          <a:lstStyle/>
          <a:p>
            <a:r>
              <a:rPr lang="en-US" sz="2000" b="1"/>
              <a:t>Observations</a:t>
            </a:r>
          </a:p>
        </p:txBody>
      </p:sp>
      <p:sp>
        <p:nvSpPr>
          <p:cNvPr id="3" name="TextBox 2">
            <a:extLst>
              <a:ext uri="{FF2B5EF4-FFF2-40B4-BE49-F238E27FC236}">
                <a16:creationId xmlns:a16="http://schemas.microsoft.com/office/drawing/2014/main" id="{ED0EEAE5-782A-D471-3F91-70C221B7BD0D}"/>
              </a:ext>
            </a:extLst>
          </p:cNvPr>
          <p:cNvSpPr txBox="1"/>
          <p:nvPr/>
        </p:nvSpPr>
        <p:spPr>
          <a:xfrm>
            <a:off x="670216" y="1046517"/>
            <a:ext cx="8314154" cy="3785652"/>
          </a:xfrm>
          <a:prstGeom prst="rect">
            <a:avLst/>
          </a:prstGeom>
          <a:noFill/>
        </p:spPr>
        <p:txBody>
          <a:bodyPr wrap="square" lIns="91440" tIns="45720" rIns="91440" bIns="45720" rtlCol="0" anchor="t">
            <a:spAutoFit/>
          </a:bodyPr>
          <a:lstStyle/>
          <a:p>
            <a:endParaRPr lang="en-US" sz="1200"/>
          </a:p>
          <a:p>
            <a:r>
              <a:rPr lang="en-US" sz="1200" b="1"/>
              <a:t>A-1: Supervision of Participants</a:t>
            </a:r>
          </a:p>
          <a:p>
            <a:r>
              <a:rPr lang="en-US" sz="1200"/>
              <a:t>- Observation: Reviewer observation of staff’s supervision practices.</a:t>
            </a:r>
          </a:p>
          <a:p>
            <a:r>
              <a:rPr lang="en-US" sz="1200"/>
              <a:t>- Observation: Reviewer observation of staff-student ratios maintained during each activity.</a:t>
            </a:r>
          </a:p>
          <a:p>
            <a:endParaRPr lang="en-US" sz="1200"/>
          </a:p>
          <a:p>
            <a:r>
              <a:rPr lang="en-US" sz="1200" b="1"/>
              <a:t>A-2: Security</a:t>
            </a:r>
          </a:p>
          <a:p>
            <a:r>
              <a:rPr lang="en-US" sz="1200"/>
              <a:t>- Observation: Reviewer observation of security practices, including sign-in/out procedures</a:t>
            </a:r>
            <a:r>
              <a:rPr lang="en-US" sz="1200">
                <a:ea typeface="Calibri"/>
              </a:rPr>
              <a:t>, visitor procedures, and designated entrances and exits.</a:t>
            </a:r>
            <a:endParaRPr lang="en-US" sz="1200"/>
          </a:p>
          <a:p>
            <a:endParaRPr lang="en-US" sz="1200"/>
          </a:p>
          <a:p>
            <a:r>
              <a:rPr lang="en-US" sz="1200" b="1"/>
              <a:t>A-3: Safety Supplies</a:t>
            </a:r>
          </a:p>
          <a:p>
            <a:r>
              <a:rPr lang="en-US" sz="1200"/>
              <a:t>- Observation: Reviewer observation of the accessibility of safety supplies </a:t>
            </a:r>
            <a:r>
              <a:rPr lang="en-US" sz="1200">
                <a:ea typeface="Calibri"/>
              </a:rPr>
              <a:t>and the visibility of alarms/exits.</a:t>
            </a:r>
            <a:endParaRPr lang="en-US" sz="1200"/>
          </a:p>
          <a:p>
            <a:endParaRPr lang="en-US" sz="1200"/>
          </a:p>
          <a:p>
            <a:r>
              <a:rPr lang="en-US" sz="1200" b="1">
                <a:ea typeface="Calibri"/>
              </a:rPr>
              <a:t>A-5: Transition Procedures</a:t>
            </a:r>
            <a:endParaRPr lang="en-US" sz="1200" b="1"/>
          </a:p>
          <a:p>
            <a:r>
              <a:rPr lang="en-US" sz="1200">
                <a:ea typeface="Calibri"/>
              </a:rPr>
              <a:t>- Observation: Reviewer observation of at least one of the following: participant arrivals or departures.</a:t>
            </a:r>
            <a:endParaRPr lang="en-US" sz="1200"/>
          </a:p>
          <a:p>
            <a:r>
              <a:rPr lang="en-US" sz="1200">
                <a:ea typeface="Calibri"/>
              </a:rPr>
              <a:t>- Observation: Reviewer observation of a program activity transition.</a:t>
            </a:r>
            <a:endParaRPr lang="en-US" sz="1200"/>
          </a:p>
          <a:p>
            <a:endParaRPr lang="en-US" sz="1200" b="1"/>
          </a:p>
          <a:p>
            <a:r>
              <a:rPr lang="en-US" sz="1200" b="1">
                <a:ea typeface="Calibri"/>
              </a:rPr>
              <a:t>A-7: Supportive Environment &amp; Culture of Respect</a:t>
            </a:r>
            <a:endParaRPr lang="en-US" sz="1200" b="1"/>
          </a:p>
          <a:p>
            <a:r>
              <a:rPr lang="en-US" sz="1200">
                <a:ea typeface="Calibri"/>
              </a:rPr>
              <a:t>- Observation: Reviewer observation of engagement and support provided to participants.</a:t>
            </a:r>
            <a:endParaRPr lang="en-US" sz="1200"/>
          </a:p>
          <a:p>
            <a:r>
              <a:rPr lang="en-US" sz="1200"/>
              <a:t>- Observation: Reviewer observation of respectful student-to-student and staff-to-student interactions.</a:t>
            </a:r>
          </a:p>
          <a:p>
            <a:endParaRPr lang="en-US" sz="1200"/>
          </a:p>
        </p:txBody>
      </p:sp>
    </p:spTree>
    <p:extLst>
      <p:ext uri="{BB962C8B-B14F-4D97-AF65-F5344CB8AC3E}">
        <p14:creationId xmlns:p14="http://schemas.microsoft.com/office/powerpoint/2010/main" val="13640777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39"/>
          <p:cNvSpPr txBox="1">
            <a:spLocks noGrp="1"/>
          </p:cNvSpPr>
          <p:nvPr>
            <p:ph type="title"/>
          </p:nvPr>
        </p:nvSpPr>
        <p:spPr>
          <a:xfrm>
            <a:off x="-625591" y="1418883"/>
            <a:ext cx="6644207" cy="534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200"/>
              <a:t>Section B:</a:t>
            </a:r>
            <a:br>
              <a:rPr lang="en-US" sz="3200"/>
            </a:br>
            <a:r>
              <a:rPr lang="en-US" sz="3200"/>
              <a:t> Program Administration</a:t>
            </a:r>
            <a:br>
              <a:rPr lang="en-US" sz="3200"/>
            </a:br>
            <a:r>
              <a:rPr lang="en-US" sz="3200"/>
              <a:t>and Organization</a:t>
            </a:r>
            <a:endParaRPr/>
          </a:p>
        </p:txBody>
      </p:sp>
      <p:pic>
        <p:nvPicPr>
          <p:cNvPr id="307" name="Google Shape;307;p39"/>
          <p:cNvPicPr preferRelativeResize="0">
            <a:picLocks noGrp="1"/>
          </p:cNvPicPr>
          <p:nvPr>
            <p:ph type="pic" idx="2"/>
          </p:nvPr>
        </p:nvPicPr>
        <p:blipFill rotWithShape="1">
          <a:blip r:embed="rId3">
            <a:alphaModFix/>
          </a:blip>
          <a:srcRect l="3772" t="28130" b="18561"/>
          <a:stretch/>
        </p:blipFill>
        <p:spPr>
          <a:xfrm>
            <a:off x="713325" y="2054450"/>
            <a:ext cx="4602600" cy="2549700"/>
          </a:xfrm>
          <a:prstGeom prst="roundRect">
            <a:avLst>
              <a:gd name="adj" fmla="val 16667"/>
            </a:avLst>
          </a:prstGeom>
        </p:spPr>
      </p:pic>
      <p:pic>
        <p:nvPicPr>
          <p:cNvPr id="308" name="Google Shape;308;p39"/>
          <p:cNvPicPr preferRelativeResize="0">
            <a:picLocks noGrp="1"/>
          </p:cNvPicPr>
          <p:nvPr>
            <p:ph type="pic" idx="3"/>
          </p:nvPr>
        </p:nvPicPr>
        <p:blipFill rotWithShape="1">
          <a:blip r:embed="rId4">
            <a:alphaModFix/>
          </a:blip>
          <a:srcRect l="1171" r="1162"/>
          <a:stretch/>
        </p:blipFill>
        <p:spPr>
          <a:xfrm>
            <a:off x="5453675" y="539500"/>
            <a:ext cx="2977200" cy="4064400"/>
          </a:xfrm>
          <a:prstGeom prst="roundRect">
            <a:avLst>
              <a:gd name="adj" fmla="val 16667"/>
            </a:avLst>
          </a:prstGeom>
        </p:spPr>
      </p:pic>
      <p:grpSp>
        <p:nvGrpSpPr>
          <p:cNvPr id="309" name="Google Shape;309;p39"/>
          <p:cNvGrpSpPr/>
          <p:nvPr/>
        </p:nvGrpSpPr>
        <p:grpSpPr>
          <a:xfrm>
            <a:off x="7561710" y="3095072"/>
            <a:ext cx="1399200" cy="3766968"/>
            <a:chOff x="-703190" y="-158653"/>
            <a:chExt cx="1399200" cy="3766968"/>
          </a:xfrm>
        </p:grpSpPr>
        <p:sp>
          <p:nvSpPr>
            <p:cNvPr id="310" name="Google Shape;310;p39"/>
            <p:cNvSpPr/>
            <p:nvPr/>
          </p:nvSpPr>
          <p:spPr>
            <a:xfrm flipH="1">
              <a:off x="-703190" y="171215"/>
              <a:ext cx="1399200" cy="3437100"/>
            </a:xfrm>
            <a:prstGeom prst="roundRect">
              <a:avLst>
                <a:gd name="adj" fmla="val 50000"/>
              </a:avLst>
            </a:prstGeom>
            <a:solidFill>
              <a:schemeClr val="accent1"/>
            </a:solidFill>
            <a:ln>
              <a:noFill/>
            </a:ln>
            <a:effectLst>
              <a:outerShdw blurRad="185738" dist="76200" dir="9000000" algn="bl" rotWithShape="0">
                <a:schemeClr val="dk1">
                  <a:alpha val="75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ybody"/>
                <a:ea typeface="Anybody"/>
                <a:cs typeface="Anybody"/>
                <a:sym typeface="Anybody"/>
              </a:endParaRPr>
            </a:p>
          </p:txBody>
        </p:sp>
        <p:sp>
          <p:nvSpPr>
            <p:cNvPr id="311" name="Google Shape;311;p39"/>
            <p:cNvSpPr/>
            <p:nvPr/>
          </p:nvSpPr>
          <p:spPr>
            <a:xfrm flipH="1">
              <a:off x="-69597" y="-158653"/>
              <a:ext cx="765600" cy="765900"/>
            </a:xfrm>
            <a:prstGeom prst="ellipse">
              <a:avLst/>
            </a:prstGeom>
            <a:solidFill>
              <a:schemeClr val="lt2"/>
            </a:solidFill>
            <a:ln>
              <a:noFill/>
            </a:ln>
            <a:effectLst>
              <a:outerShdw blurRad="185738" dist="76200" dir="9000000" algn="bl" rotWithShape="0">
                <a:schemeClr val="dk1">
                  <a:alpha val="75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ybody"/>
                <a:ea typeface="Anybody"/>
                <a:cs typeface="Anybody"/>
                <a:sym typeface="Anybody"/>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69F3D0-54F1-B2B7-1D61-DDAB22639D82}"/>
              </a:ext>
            </a:extLst>
          </p:cNvPr>
          <p:cNvSpPr txBox="1"/>
          <p:nvPr/>
        </p:nvSpPr>
        <p:spPr>
          <a:xfrm>
            <a:off x="655983" y="1769165"/>
            <a:ext cx="7832034" cy="21544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a:t>
            </a:r>
            <a:r>
              <a:rPr lang="en-US" sz="2400">
                <a:latin typeface="Calibri"/>
                <a:ea typeface="Calibri"/>
                <a:cs typeface="Calibri"/>
              </a:rPr>
              <a:t>This section includes new requirements for recruitment strategies, </a:t>
            </a:r>
            <a:r>
              <a:rPr lang="en-US" sz="2400" err="1">
                <a:latin typeface="Calibri"/>
                <a:ea typeface="Calibri"/>
                <a:cs typeface="Calibri"/>
              </a:rPr>
              <a:t>EZReports</a:t>
            </a:r>
            <a:r>
              <a:rPr lang="en-US" sz="2400">
                <a:latin typeface="Calibri"/>
                <a:ea typeface="Calibri"/>
                <a:cs typeface="Calibri"/>
              </a:rPr>
              <a:t> data entry, certificates/licenses, and staff orientation.</a:t>
            </a:r>
            <a:endParaRPr lang="en-US" sz="2400"/>
          </a:p>
          <a:p>
            <a:r>
              <a:rPr lang="en-US" sz="2400"/>
              <a:t>•</a:t>
            </a:r>
            <a:r>
              <a:rPr lang="en-US" sz="2400">
                <a:latin typeface="Calibri"/>
                <a:ea typeface="Calibri"/>
                <a:cs typeface="Calibri"/>
              </a:rPr>
              <a:t> Key compliance: Staff schedules, safety procedures, and supervision policies must be site-specific.</a:t>
            </a:r>
            <a:endParaRPr lang="en-US" sz="2400"/>
          </a:p>
          <a:p>
            <a:pPr algn="l"/>
            <a:endParaRPr lang="en-US"/>
          </a:p>
        </p:txBody>
      </p:sp>
    </p:spTree>
    <p:extLst>
      <p:ext uri="{BB962C8B-B14F-4D97-AF65-F5344CB8AC3E}">
        <p14:creationId xmlns:p14="http://schemas.microsoft.com/office/powerpoint/2010/main" val="31386699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7C59FD41-DE44-682C-0216-7B964FA15D1B}"/>
              </a:ext>
            </a:extLst>
          </p:cNvPr>
          <p:cNvSpPr>
            <a:spLocks noGrp="1" noChangeArrowheads="1"/>
          </p:cNvSpPr>
          <p:nvPr>
            <p:ph type="title"/>
          </p:nvPr>
        </p:nvSpPr>
        <p:spPr bwMode="auto">
          <a:xfrm>
            <a:off x="443969" y="555758"/>
            <a:ext cx="5043480" cy="4124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l">
              <a:buClr>
                <a:srgbClr val="33312E"/>
              </a:buClr>
              <a:buSzTx/>
            </a:pPr>
            <a:r>
              <a:rPr kumimoji="0" lang="en-US" sz="1200" b="1" i="0" dirty="0">
                <a:solidFill>
                  <a:srgbClr val="000000"/>
                </a:solidFill>
                <a:latin typeface="Arial"/>
                <a:cs typeface="Arial"/>
              </a:rPr>
              <a:t>B-1</a:t>
            </a:r>
            <a:r>
              <a:rPr lang="en-US" sz="1200" b="1" dirty="0">
                <a:solidFill>
                  <a:srgbClr val="000000"/>
                </a:solidFill>
                <a:latin typeface="Arial"/>
                <a:cs typeface="Arial"/>
              </a:rPr>
              <a:t>: Staff and Student</a:t>
            </a:r>
            <a:r>
              <a:rPr kumimoji="0" lang="en-US" sz="1200" b="1" i="0" dirty="0">
                <a:solidFill>
                  <a:srgbClr val="000000"/>
                </a:solidFill>
                <a:latin typeface="Arial"/>
                <a:cs typeface="Arial"/>
              </a:rPr>
              <a:t> Recruitment</a:t>
            </a:r>
            <a:br>
              <a:rPr lang="en-US" sz="1200" dirty="0"/>
            </a:br>
            <a:endParaRPr lang="en-US" sz="1200" dirty="0"/>
          </a:p>
          <a:p>
            <a:pPr algn="l">
              <a:buClr>
                <a:srgbClr val="33312E"/>
              </a:buClr>
              <a:buSzTx/>
            </a:pPr>
            <a:r>
              <a:rPr lang="en-US" sz="1200" dirty="0">
                <a:solidFill>
                  <a:srgbClr val="000000"/>
                </a:solidFill>
                <a:latin typeface="Arial"/>
                <a:cs typeface="Arial"/>
              </a:rPr>
              <a:t>Documents Needed</a:t>
            </a:r>
            <a:endParaRPr lang="en-US" sz="1200" dirty="0"/>
          </a:p>
          <a:p>
            <a:pPr algn="l">
              <a:buClr>
                <a:srgbClr val="33312E"/>
              </a:buClr>
              <a:buSzTx/>
            </a:pPr>
            <a:r>
              <a:rPr lang="en-US" sz="1200" dirty="0">
                <a:solidFill>
                  <a:srgbClr val="000000"/>
                </a:solidFill>
                <a:latin typeface="Arial"/>
                <a:cs typeface="Arial"/>
              </a:rPr>
              <a:t>·</a:t>
            </a:r>
            <a:r>
              <a:rPr lang="en-US" sz="1200" dirty="0">
                <a:solidFill>
                  <a:srgbClr val="000000"/>
                </a:solidFill>
                <a:latin typeface="Times New Roman"/>
                <a:cs typeface="Times New Roman"/>
              </a:rPr>
              <a:t>       </a:t>
            </a:r>
            <a:r>
              <a:rPr kumimoji="0" lang="en-US" sz="1200" b="0" i="0" u="none" strike="noStrike" cap="none" normalizeH="0" baseline="0" dirty="0">
                <a:ln>
                  <a:noFill/>
                </a:ln>
                <a:solidFill>
                  <a:srgbClr val="000000"/>
                </a:solidFill>
                <a:effectLst/>
                <a:latin typeface="Arial"/>
                <a:cs typeface="Arial"/>
              </a:rPr>
              <a:t>Evidence of recruitment efforts (e.g., recruitment plan, meeting notes, correspondence, promotional materials</a:t>
            </a:r>
            <a:r>
              <a:rPr lang="en-US" sz="1200" dirty="0">
                <a:solidFill>
                  <a:srgbClr val="000000"/>
                </a:solidFill>
                <a:latin typeface="Arial"/>
                <a:cs typeface="Arial"/>
              </a:rPr>
              <a:t>).</a:t>
            </a:r>
            <a:endParaRPr lang="en-US" sz="1200" dirty="0"/>
          </a:p>
          <a:p>
            <a:pPr algn="l">
              <a:buClr>
                <a:srgbClr val="33312E"/>
              </a:buClr>
              <a:buSzTx/>
            </a:pPr>
            <a:r>
              <a:rPr lang="en-US" sz="1200" dirty="0">
                <a:solidFill>
                  <a:srgbClr val="000000"/>
                </a:solidFill>
                <a:latin typeface="Arial"/>
                <a:cs typeface="Arial"/>
              </a:rPr>
              <a:t>·</a:t>
            </a:r>
            <a:r>
              <a:rPr lang="en-US" sz="1200" dirty="0">
                <a:solidFill>
                  <a:srgbClr val="000000"/>
                </a:solidFill>
                <a:latin typeface="Times New Roman"/>
                <a:cs typeface="Times New Roman"/>
              </a:rPr>
              <a:t>       </a:t>
            </a:r>
            <a:r>
              <a:rPr lang="en-US" sz="1200" dirty="0">
                <a:solidFill>
                  <a:srgbClr val="000000"/>
                </a:solidFill>
                <a:latin typeface="Arial"/>
                <a:cs typeface="Arial"/>
              </a:rPr>
              <a:t>Written description of the hiring process and required experience for staff.</a:t>
            </a:r>
            <a:endParaRPr lang="en-US" sz="1200" dirty="0"/>
          </a:p>
          <a:p>
            <a:pPr algn="l">
              <a:buClr>
                <a:srgbClr val="33312E"/>
              </a:buClr>
              <a:buSzTx/>
            </a:pPr>
            <a:r>
              <a:rPr lang="en-US" sz="1200" dirty="0">
                <a:solidFill>
                  <a:srgbClr val="000000"/>
                </a:solidFill>
                <a:latin typeface="Arial"/>
                <a:cs typeface="Arial"/>
              </a:rPr>
              <a:t>·</a:t>
            </a:r>
            <a:r>
              <a:rPr lang="en-US" sz="1200" dirty="0">
                <a:solidFill>
                  <a:srgbClr val="000000"/>
                </a:solidFill>
                <a:latin typeface="Times New Roman"/>
                <a:cs typeface="Times New Roman"/>
              </a:rPr>
              <a:t>       </a:t>
            </a:r>
            <a:r>
              <a:rPr lang="en-US" sz="1200" dirty="0">
                <a:solidFill>
                  <a:srgbClr val="000000"/>
                </a:solidFill>
                <a:latin typeface="Arial"/>
                <a:cs typeface="Arial"/>
              </a:rPr>
              <a:t>Volunteer files </a:t>
            </a:r>
            <a:r>
              <a:rPr kumimoji="0" lang="en-US" sz="1200" b="0" i="0" u="none" strike="noStrike" cap="none" normalizeH="0" baseline="0" dirty="0">
                <a:ln>
                  <a:noFill/>
                </a:ln>
                <a:solidFill>
                  <a:srgbClr val="000000"/>
                </a:solidFill>
                <a:effectLst/>
                <a:latin typeface="Arial"/>
                <a:cs typeface="Arial"/>
              </a:rPr>
              <a:t>(</a:t>
            </a:r>
            <a:r>
              <a:rPr lang="en-US" sz="1200" dirty="0">
                <a:solidFill>
                  <a:srgbClr val="000000"/>
                </a:solidFill>
                <a:latin typeface="Arial"/>
                <a:cs typeface="Arial"/>
              </a:rPr>
              <a:t>if applicable).</a:t>
            </a:r>
            <a:endParaRPr lang="en-US" sz="1200" dirty="0"/>
          </a:p>
          <a:p>
            <a:pPr algn="l">
              <a:buClr>
                <a:srgbClr val="33312E"/>
              </a:buClr>
              <a:buSzTx/>
            </a:pPr>
            <a:r>
              <a:rPr kumimoji="0" lang="en-US" sz="1200" b="1" i="0" dirty="0">
                <a:solidFill>
                  <a:srgbClr val="000000"/>
                </a:solidFill>
                <a:latin typeface="Arial"/>
                <a:cs typeface="Arial"/>
              </a:rPr>
              <a:t>B-2:</a:t>
            </a:r>
            <a:r>
              <a:rPr lang="en-US" sz="1200" b="1" dirty="0">
                <a:solidFill>
                  <a:srgbClr val="000000"/>
                </a:solidFill>
                <a:latin typeface="Arial"/>
                <a:cs typeface="Arial"/>
              </a:rPr>
              <a:t> Scheduling</a:t>
            </a:r>
            <a:endParaRPr lang="en-US" sz="1200" b="1" dirty="0"/>
          </a:p>
          <a:p>
            <a:pPr algn="l">
              <a:buClr>
                <a:srgbClr val="33312E"/>
              </a:buClr>
              <a:buSzTx/>
            </a:pPr>
            <a:r>
              <a:rPr lang="en-US" sz="1200" dirty="0">
                <a:solidFill>
                  <a:srgbClr val="000000"/>
                </a:solidFill>
                <a:latin typeface="Arial"/>
                <a:cs typeface="Arial"/>
              </a:rPr>
              <a:t>Documents Needed</a:t>
            </a:r>
            <a:endParaRPr lang="en-US" sz="1200" dirty="0"/>
          </a:p>
          <a:p>
            <a:pPr algn="l">
              <a:buClr>
                <a:srgbClr val="33312E"/>
              </a:buClr>
              <a:buSzTx/>
            </a:pPr>
            <a:r>
              <a:rPr lang="en-US" sz="1200" dirty="0">
                <a:solidFill>
                  <a:srgbClr val="000000"/>
                </a:solidFill>
                <a:latin typeface="Arial"/>
                <a:cs typeface="Arial"/>
              </a:rPr>
              <a:t>·</a:t>
            </a:r>
            <a:r>
              <a:rPr lang="en-US" sz="1200" dirty="0">
                <a:solidFill>
                  <a:srgbClr val="000000"/>
                </a:solidFill>
                <a:latin typeface="Times New Roman"/>
                <a:cs typeface="Times New Roman"/>
              </a:rPr>
              <a:t>       </a:t>
            </a:r>
            <a:r>
              <a:rPr kumimoji="0" lang="en-US" sz="1200" b="0" i="0" u="none" strike="noStrike" cap="none" normalizeH="0" baseline="0" dirty="0">
                <a:ln>
                  <a:noFill/>
                </a:ln>
                <a:solidFill>
                  <a:srgbClr val="000000"/>
                </a:solidFill>
                <a:effectLst/>
                <a:latin typeface="Arial"/>
                <a:cs typeface="Arial"/>
              </a:rPr>
              <a:t>Program</a:t>
            </a:r>
            <a:r>
              <a:rPr lang="en-US" sz="1200" dirty="0">
                <a:solidFill>
                  <a:srgbClr val="000000"/>
                </a:solidFill>
                <a:latin typeface="Arial"/>
                <a:cs typeface="Arial"/>
              </a:rPr>
              <a:t> activity </a:t>
            </a:r>
            <a:r>
              <a:rPr kumimoji="0" lang="en-US" sz="1200" b="0" i="0" u="none" strike="noStrike" cap="none" normalizeH="0" baseline="0" dirty="0">
                <a:ln>
                  <a:noFill/>
                </a:ln>
                <a:solidFill>
                  <a:srgbClr val="000000"/>
                </a:solidFill>
                <a:effectLst/>
                <a:latin typeface="Arial"/>
                <a:cs typeface="Arial"/>
              </a:rPr>
              <a:t>schedule(s</a:t>
            </a:r>
            <a:r>
              <a:rPr lang="en-US" sz="1200" dirty="0">
                <a:solidFill>
                  <a:srgbClr val="000000"/>
                </a:solidFill>
                <a:latin typeface="Arial"/>
                <a:cs typeface="Arial"/>
              </a:rPr>
              <a:t>).</a:t>
            </a:r>
            <a:endParaRPr lang="en-US" sz="1200" dirty="0"/>
          </a:p>
          <a:p>
            <a:pPr lvl="0" algn="l" defTabSz="914400">
              <a:buClr>
                <a:srgbClr val="33312E"/>
              </a:buClr>
              <a:buSzTx/>
              <a:tabLst/>
            </a:pPr>
            <a:r>
              <a:rPr kumimoji="0" lang="en-US" sz="1200" b="1" i="0" dirty="0">
                <a:solidFill>
                  <a:srgbClr val="000000"/>
                </a:solidFill>
                <a:latin typeface="Arial"/>
                <a:cs typeface="Arial"/>
              </a:rPr>
              <a:t>B-3</a:t>
            </a:r>
            <a:r>
              <a:rPr lang="en-US" sz="1200" b="1" dirty="0">
                <a:solidFill>
                  <a:srgbClr val="000000"/>
                </a:solidFill>
                <a:latin typeface="Arial"/>
                <a:cs typeface="Arial"/>
              </a:rPr>
              <a:t>:</a:t>
            </a:r>
            <a:r>
              <a:rPr kumimoji="0" lang="en-US" sz="1200" b="1" i="0" dirty="0">
                <a:solidFill>
                  <a:srgbClr val="000000"/>
                </a:solidFill>
                <a:latin typeface="Arial"/>
                <a:cs typeface="Arial"/>
              </a:rPr>
              <a:t> EZReports Data Entry</a:t>
            </a:r>
            <a:endParaRPr lang="en-US" sz="1200" b="1" dirty="0"/>
          </a:p>
          <a:p>
            <a:pPr algn="l">
              <a:buClr>
                <a:srgbClr val="33312E"/>
              </a:buClr>
              <a:buSzTx/>
            </a:pPr>
            <a:r>
              <a:rPr lang="en-US" sz="1200" dirty="0">
                <a:solidFill>
                  <a:srgbClr val="000000"/>
                </a:solidFill>
                <a:latin typeface="Arial"/>
                <a:cs typeface="Arial"/>
              </a:rPr>
              <a:t>Documents Needed</a:t>
            </a:r>
            <a:endParaRPr lang="en-US" sz="1200" dirty="0"/>
          </a:p>
          <a:p>
            <a:pPr algn="l">
              <a:buClr>
                <a:srgbClr val="33312E"/>
              </a:buClr>
              <a:buSzTx/>
            </a:pPr>
            <a:r>
              <a:rPr lang="en-US" sz="1200" dirty="0">
                <a:solidFill>
                  <a:srgbClr val="000000"/>
                </a:solidFill>
                <a:latin typeface="Arial"/>
                <a:cs typeface="Arial"/>
              </a:rPr>
              <a:t>·</a:t>
            </a:r>
            <a:r>
              <a:rPr lang="en-US" sz="1200" dirty="0">
                <a:solidFill>
                  <a:srgbClr val="000000"/>
                </a:solidFill>
                <a:latin typeface="Times New Roman"/>
                <a:cs typeface="Times New Roman"/>
              </a:rPr>
              <a:t>       </a:t>
            </a:r>
            <a:r>
              <a:rPr kumimoji="0" lang="en-US" sz="1200" b="0" i="0" u="none" strike="noStrike" cap="none" normalizeH="0" baseline="0" dirty="0">
                <a:ln>
                  <a:noFill/>
                </a:ln>
                <a:solidFill>
                  <a:srgbClr val="000000"/>
                </a:solidFill>
                <a:effectLst/>
                <a:latin typeface="Arial"/>
                <a:cs typeface="Arial"/>
              </a:rPr>
              <a:t>EZReports </a:t>
            </a:r>
            <a:r>
              <a:rPr lang="en-US" sz="1200" dirty="0">
                <a:solidFill>
                  <a:srgbClr val="000000"/>
                </a:solidFill>
                <a:latin typeface="Arial"/>
                <a:cs typeface="Arial"/>
              </a:rPr>
              <a:t>reflecting activities </a:t>
            </a:r>
            <a:r>
              <a:rPr kumimoji="0" lang="en-US" sz="1200" b="0" i="0" u="none" strike="noStrike" cap="none" normalizeH="0" baseline="0" dirty="0">
                <a:ln>
                  <a:noFill/>
                </a:ln>
                <a:solidFill>
                  <a:srgbClr val="000000"/>
                </a:solidFill>
                <a:effectLst/>
                <a:latin typeface="Arial"/>
                <a:cs typeface="Arial"/>
              </a:rPr>
              <a:t>with </a:t>
            </a:r>
            <a:r>
              <a:rPr lang="en-US" sz="1200" dirty="0">
                <a:solidFill>
                  <a:srgbClr val="000000"/>
                </a:solidFill>
                <a:latin typeface="Arial"/>
                <a:cs typeface="Arial"/>
              </a:rPr>
              <a:t>student enrolled, staffing, student IDs, </a:t>
            </a:r>
            <a:r>
              <a:rPr kumimoji="0" lang="en-US" sz="1200" b="0" i="0" u="none" strike="noStrike" cap="none" normalizeH="0" baseline="0" dirty="0">
                <a:ln>
                  <a:noFill/>
                </a:ln>
                <a:solidFill>
                  <a:srgbClr val="000000"/>
                </a:solidFill>
                <a:effectLst/>
                <a:latin typeface="Arial"/>
                <a:cs typeface="Arial"/>
              </a:rPr>
              <a:t>attendance</a:t>
            </a:r>
            <a:r>
              <a:rPr lang="en-US" sz="1200" dirty="0">
                <a:solidFill>
                  <a:srgbClr val="000000"/>
                </a:solidFill>
                <a:latin typeface="Arial"/>
                <a:cs typeface="Arial"/>
              </a:rPr>
              <a:t>, program contacts, and staff roles (e.g., Grant Director, </a:t>
            </a:r>
            <a:r>
              <a:rPr kumimoji="0" lang="en-US" sz="1200" b="0" i="0" u="none" strike="noStrike" cap="none" normalizeH="0" baseline="0" dirty="0">
                <a:ln>
                  <a:noFill/>
                </a:ln>
                <a:solidFill>
                  <a:srgbClr val="000000"/>
                </a:solidFill>
                <a:effectLst/>
                <a:latin typeface="Arial"/>
                <a:cs typeface="Arial"/>
              </a:rPr>
              <a:t>Program </a:t>
            </a:r>
            <a:r>
              <a:rPr lang="en-US" sz="1200" dirty="0">
                <a:solidFill>
                  <a:srgbClr val="000000"/>
                </a:solidFill>
                <a:latin typeface="Arial"/>
                <a:cs typeface="Arial"/>
              </a:rPr>
              <a:t>Director, Data Manager, Fiscal Agent).</a:t>
            </a:r>
            <a:endParaRPr lang="en-US" sz="1200" dirty="0"/>
          </a:p>
          <a:p>
            <a:pPr algn="l">
              <a:buClr>
                <a:srgbClr val="33312E"/>
              </a:buClr>
              <a:buSzTx/>
            </a:pPr>
            <a:r>
              <a:rPr lang="en-US" sz="1200" dirty="0">
                <a:solidFill>
                  <a:srgbClr val="000000"/>
                </a:solidFill>
                <a:latin typeface="Arial"/>
                <a:cs typeface="Arial"/>
              </a:rPr>
              <a:t>·</a:t>
            </a:r>
            <a:r>
              <a:rPr lang="en-US" sz="1200" dirty="0">
                <a:solidFill>
                  <a:srgbClr val="000000"/>
                </a:solidFill>
                <a:latin typeface="Times New Roman"/>
                <a:cs typeface="Times New Roman"/>
              </a:rPr>
              <a:t>       </a:t>
            </a:r>
            <a:r>
              <a:rPr lang="en-US" sz="1200" dirty="0">
                <a:solidFill>
                  <a:srgbClr val="000000"/>
                </a:solidFill>
                <a:latin typeface="Arial"/>
                <a:cs typeface="Arial"/>
              </a:rPr>
              <a:t>Print-out or screen capture </a:t>
            </a:r>
            <a:r>
              <a:rPr kumimoji="0" lang="en-US" sz="1200" b="0" i="0" u="none" strike="noStrike" cap="none" normalizeH="0" baseline="0" dirty="0">
                <a:ln>
                  <a:noFill/>
                </a:ln>
                <a:solidFill>
                  <a:srgbClr val="000000"/>
                </a:solidFill>
                <a:effectLst/>
                <a:latin typeface="Arial"/>
                <a:cs typeface="Arial"/>
              </a:rPr>
              <a:t>of </a:t>
            </a:r>
            <a:r>
              <a:rPr lang="en-US" sz="1200" dirty="0">
                <a:solidFill>
                  <a:srgbClr val="000000"/>
                </a:solidFill>
                <a:latin typeface="Arial"/>
                <a:cs typeface="Arial"/>
              </a:rPr>
              <a:t>APR </a:t>
            </a:r>
            <a:r>
              <a:rPr kumimoji="0" lang="en-US" sz="1200" b="0" i="0" u="none" strike="noStrike" cap="none" normalizeH="0" baseline="0" dirty="0">
                <a:ln>
                  <a:noFill/>
                </a:ln>
                <a:solidFill>
                  <a:srgbClr val="000000"/>
                </a:solidFill>
                <a:effectLst/>
                <a:latin typeface="Arial"/>
                <a:cs typeface="Arial"/>
              </a:rPr>
              <a:t>data checks (</a:t>
            </a:r>
            <a:r>
              <a:rPr lang="en-US" sz="1200" dirty="0">
                <a:solidFill>
                  <a:srgbClr val="000000"/>
                </a:solidFill>
                <a:latin typeface="Arial"/>
                <a:cs typeface="Arial"/>
              </a:rPr>
              <a:t>November, February, May, and early August for summer programming).</a:t>
            </a:r>
            <a:endParaRPr lang="en-US" sz="1200" dirty="0"/>
          </a:p>
          <a:p>
            <a:pPr algn="l">
              <a:buClr>
                <a:srgbClr val="33312E"/>
              </a:buClr>
              <a:buSzTx/>
            </a:pPr>
            <a:r>
              <a:rPr lang="en-US" sz="1200" dirty="0">
                <a:solidFill>
                  <a:srgbClr val="000000"/>
                </a:solidFill>
                <a:latin typeface="Arial"/>
                <a:cs typeface="Arial"/>
              </a:rPr>
              <a:t>·</a:t>
            </a:r>
            <a:r>
              <a:rPr lang="en-US" sz="1200" dirty="0">
                <a:solidFill>
                  <a:srgbClr val="000000"/>
                </a:solidFill>
                <a:latin typeface="Times New Roman"/>
                <a:cs typeface="Times New Roman"/>
              </a:rPr>
              <a:t>       </a:t>
            </a:r>
            <a:r>
              <a:rPr lang="en-US" sz="1200" dirty="0">
                <a:solidFill>
                  <a:srgbClr val="000000"/>
                </a:solidFill>
                <a:latin typeface="Arial"/>
                <a:cs typeface="Arial"/>
              </a:rPr>
              <a:t>Correspondence records between </a:t>
            </a:r>
            <a:r>
              <a:rPr kumimoji="0" lang="en-US" sz="1200" b="0" i="0" u="none" strike="noStrike" cap="none" normalizeH="0" baseline="0" dirty="0">
                <a:ln>
                  <a:noFill/>
                </a:ln>
                <a:solidFill>
                  <a:srgbClr val="000000"/>
                </a:solidFill>
                <a:effectLst/>
                <a:latin typeface="Arial"/>
                <a:cs typeface="Arial"/>
              </a:rPr>
              <a:t>the </a:t>
            </a:r>
            <a:r>
              <a:rPr lang="en-US" sz="1200" dirty="0">
                <a:solidFill>
                  <a:srgbClr val="000000"/>
                </a:solidFill>
                <a:latin typeface="Arial"/>
                <a:cs typeface="Arial"/>
              </a:rPr>
              <a:t>Program Director and </a:t>
            </a:r>
            <a:r>
              <a:rPr kumimoji="0" lang="en-US" sz="1200" b="0" i="0" u="none" strike="noStrike" cap="none" normalizeH="0" baseline="0" dirty="0">
                <a:ln>
                  <a:noFill/>
                </a:ln>
                <a:solidFill>
                  <a:srgbClr val="000000"/>
                </a:solidFill>
                <a:effectLst/>
                <a:latin typeface="Arial"/>
                <a:cs typeface="Arial"/>
              </a:rPr>
              <a:t>Data Manager </a:t>
            </a:r>
            <a:r>
              <a:rPr lang="en-US" sz="1200" dirty="0">
                <a:solidFill>
                  <a:srgbClr val="000000"/>
                </a:solidFill>
                <a:latin typeface="Arial"/>
                <a:cs typeface="Arial"/>
              </a:rPr>
              <a:t>(if applicable).</a:t>
            </a:r>
            <a:endParaRPr lang="en-US" sz="1200" dirty="0"/>
          </a:p>
          <a:p>
            <a:pPr algn="l">
              <a:buClr>
                <a:srgbClr val="33312E"/>
              </a:buClr>
              <a:buSzTx/>
            </a:pPr>
            <a:endParaRPr lang="en-US" sz="1200" dirty="0">
              <a:solidFill>
                <a:srgbClr val="000000"/>
              </a:solidFill>
              <a:latin typeface="Arial" panose="020B0604020202020204" pitchFamily="34" charset="0"/>
              <a:cs typeface="Arial"/>
            </a:endParaRPr>
          </a:p>
          <a:p>
            <a:pPr algn="l">
              <a:buClr>
                <a:srgbClr val="33312E"/>
              </a:buClr>
              <a:buSzTx/>
            </a:pPr>
            <a:endParaRPr lang="en-US" sz="1000" b="0" i="0" u="none" strike="noStrike" cap="none" normalizeH="0" baseline="0" dirty="0">
              <a:ln>
                <a:noFill/>
              </a:ln>
              <a:solidFill>
                <a:srgbClr val="000000"/>
              </a:solidFill>
              <a:effectLst/>
              <a:latin typeface="Arial" panose="020B0604020202020204" pitchFamily="34" charset="0"/>
              <a:cs typeface="Arial"/>
            </a:endParaRPr>
          </a:p>
        </p:txBody>
      </p:sp>
      <p:pic>
        <p:nvPicPr>
          <p:cNvPr id="3" name="Picture 2" descr="an engineer's college journey — studyingseries: So, tomorrow is the ...">
            <a:extLst>
              <a:ext uri="{FF2B5EF4-FFF2-40B4-BE49-F238E27FC236}">
                <a16:creationId xmlns:a16="http://schemas.microsoft.com/office/drawing/2014/main" id="{47EF3FEA-3EFF-5B25-FFE1-6A1009F57585}"/>
              </a:ext>
            </a:extLst>
          </p:cNvPr>
          <p:cNvPicPr>
            <a:picLocks noChangeAspect="1"/>
          </p:cNvPicPr>
          <p:nvPr/>
        </p:nvPicPr>
        <p:blipFill>
          <a:blip r:embed="rId2"/>
          <a:stretch>
            <a:fillRect/>
          </a:stretch>
        </p:blipFill>
        <p:spPr>
          <a:xfrm>
            <a:off x="5847494" y="1994668"/>
            <a:ext cx="1827852" cy="1375540"/>
          </a:xfrm>
          <a:prstGeom prst="rect">
            <a:avLst/>
          </a:prstGeom>
        </p:spPr>
      </p:pic>
    </p:spTree>
    <p:extLst>
      <p:ext uri="{BB962C8B-B14F-4D97-AF65-F5344CB8AC3E}">
        <p14:creationId xmlns:p14="http://schemas.microsoft.com/office/powerpoint/2010/main" val="19736813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B0D0393D-AA3F-2E26-39C6-811932614ACD}"/>
              </a:ext>
            </a:extLst>
          </p:cNvPr>
          <p:cNvSpPr>
            <a:spLocks noChangeArrowheads="1"/>
          </p:cNvSpPr>
          <p:nvPr/>
        </p:nvSpPr>
        <p:spPr bwMode="auto">
          <a:xfrm>
            <a:off x="1198311" y="872241"/>
            <a:ext cx="4717558"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algn="l" defTabSz="914400">
              <a:buSzTx/>
              <a:tabLst/>
            </a:pPr>
            <a:r>
              <a:rPr kumimoji="0" lang="en-US" sz="1200" b="1" i="0" u="none" strike="noStrike" cap="none" normalizeH="0" baseline="0" dirty="0">
                <a:ln>
                  <a:noFill/>
                </a:ln>
                <a:effectLst/>
              </a:rPr>
              <a:t>B-4</a:t>
            </a:r>
            <a:r>
              <a:rPr lang="en-US" sz="1200" b="1" dirty="0"/>
              <a:t>:</a:t>
            </a:r>
            <a:r>
              <a:rPr kumimoji="0" lang="en-US" sz="1200" b="1" i="0" u="none" strike="noStrike" cap="none" normalizeH="0" baseline="0" dirty="0">
                <a:ln>
                  <a:noFill/>
                </a:ln>
                <a:effectLst/>
              </a:rPr>
              <a:t> Certificates &amp; Licenses</a:t>
            </a:r>
            <a:endParaRPr lang="en-US" sz="1200" b="1" dirty="0"/>
          </a:p>
          <a:p>
            <a:r>
              <a:rPr lang="en-US" sz="1200" dirty="0"/>
              <a:t>Documents Needed</a:t>
            </a:r>
          </a:p>
          <a:p>
            <a:r>
              <a:rPr lang="en-US" sz="1200" dirty="0"/>
              <a:t>·</a:t>
            </a:r>
            <a:r>
              <a:rPr lang="en-US" sz="1200" dirty="0">
                <a:latin typeface="Times New Roman"/>
                <a:cs typeface="Times New Roman"/>
              </a:rPr>
              <a:t>       </a:t>
            </a:r>
            <a:r>
              <a:rPr lang="en-US" sz="1200" dirty="0"/>
              <a:t>Certificate of </a:t>
            </a:r>
            <a:r>
              <a:rPr kumimoji="0" lang="en-US" sz="1200" b="0" i="0" u="none" strike="noStrike" cap="none" normalizeH="0" baseline="0" dirty="0">
                <a:ln>
                  <a:noFill/>
                </a:ln>
                <a:effectLst/>
              </a:rPr>
              <a:t>Insurance</a:t>
            </a:r>
            <a:r>
              <a:rPr lang="en-US" sz="1200" dirty="0"/>
              <a:t>.</a:t>
            </a:r>
            <a:endParaRPr lang="en-US" sz="1200" b="0" i="0" u="none" strike="noStrike" cap="none" normalizeH="0" baseline="0" dirty="0">
              <a:ln>
                <a:noFill/>
              </a:ln>
              <a:effectLst/>
            </a:endParaRPr>
          </a:p>
          <a:p>
            <a:r>
              <a:rPr lang="en-US" sz="1200" dirty="0"/>
              <a:t>·</a:t>
            </a:r>
            <a:r>
              <a:rPr lang="en-US" sz="1200" dirty="0">
                <a:latin typeface="Times New Roman"/>
                <a:cs typeface="Times New Roman"/>
              </a:rPr>
              <a:t>       </a:t>
            </a:r>
            <a:r>
              <a:rPr kumimoji="0" lang="en-US" sz="1200" b="0" i="0" u="none" strike="noStrike" cap="none" normalizeH="0" baseline="0" dirty="0">
                <a:ln>
                  <a:noFill/>
                </a:ln>
                <a:effectLst/>
              </a:rPr>
              <a:t>Certificate of Occupancy</a:t>
            </a:r>
            <a:r>
              <a:rPr lang="en-US" sz="1200" dirty="0"/>
              <a:t>.</a:t>
            </a:r>
            <a:endParaRPr lang="en-US" sz="1200" b="0" i="0" u="none" strike="noStrike" cap="none" normalizeH="0" baseline="0" dirty="0">
              <a:ln>
                <a:noFill/>
              </a:ln>
              <a:effectLst/>
            </a:endParaRPr>
          </a:p>
          <a:p>
            <a:r>
              <a:rPr lang="en-US" sz="1200" dirty="0"/>
              <a:t>·</a:t>
            </a:r>
            <a:r>
              <a:rPr lang="en-US" sz="1200" dirty="0">
                <a:latin typeface="Times New Roman"/>
                <a:cs typeface="Times New Roman"/>
              </a:rPr>
              <a:t>       </a:t>
            </a:r>
            <a:r>
              <a:rPr kumimoji="0" lang="en-US" sz="1200" b="0" i="0" u="none" strike="noStrike" cap="none" normalizeH="0" baseline="0" dirty="0">
                <a:ln>
                  <a:noFill/>
                </a:ln>
                <a:effectLst/>
              </a:rPr>
              <a:t>SACC Registration (</a:t>
            </a:r>
            <a:r>
              <a:rPr lang="en-US" sz="1200" dirty="0"/>
              <a:t>if applicable).</a:t>
            </a:r>
            <a:endParaRPr lang="en-US" sz="1200" b="0" i="0" u="none" strike="noStrike" cap="none" normalizeH="0" baseline="0" dirty="0">
              <a:ln>
                <a:noFill/>
              </a:ln>
              <a:effectLst/>
            </a:endParaRPr>
          </a:p>
          <a:p>
            <a:r>
              <a:rPr kumimoji="0" lang="en-US" sz="1200" b="1" i="0" u="none" strike="noStrike" cap="none" normalizeH="0" baseline="0" dirty="0">
                <a:ln>
                  <a:noFill/>
                </a:ln>
                <a:effectLst/>
              </a:rPr>
              <a:t>B-5</a:t>
            </a:r>
            <a:r>
              <a:rPr lang="en-US" sz="1200" b="1" dirty="0"/>
              <a:t>: 21st CCLC Program Annual</a:t>
            </a:r>
            <a:r>
              <a:rPr kumimoji="0" lang="en-US" sz="1200" b="1" i="0" u="none" strike="noStrike" cap="none" normalizeH="0" baseline="0" dirty="0">
                <a:ln>
                  <a:noFill/>
                </a:ln>
                <a:effectLst/>
              </a:rPr>
              <a:t> Staff </a:t>
            </a:r>
            <a:r>
              <a:rPr lang="en-US" sz="1200" b="1" dirty="0"/>
              <a:t>Orientation</a:t>
            </a:r>
          </a:p>
          <a:p>
            <a:r>
              <a:rPr lang="en-US" sz="1200" dirty="0"/>
              <a:t>Documents Needed</a:t>
            </a:r>
            <a:endParaRPr lang="en-US" sz="1200" b="0" i="0" u="none" strike="noStrike" cap="none" normalizeH="0" baseline="0" dirty="0">
              <a:ln>
                <a:noFill/>
              </a:ln>
              <a:effectLst/>
            </a:endParaRPr>
          </a:p>
          <a:p>
            <a:r>
              <a:rPr lang="en-US" sz="1200" dirty="0"/>
              <a:t>·</a:t>
            </a:r>
            <a:r>
              <a:rPr lang="en-US" sz="1200" dirty="0">
                <a:latin typeface="Times New Roman"/>
                <a:cs typeface="Times New Roman"/>
              </a:rPr>
              <a:t>       </a:t>
            </a:r>
            <a:r>
              <a:rPr kumimoji="0" lang="en-US" sz="1200" b="0" i="0" u="none" strike="noStrike" cap="none" normalizeH="0" baseline="0" dirty="0">
                <a:ln>
                  <a:noFill/>
                </a:ln>
                <a:effectLst/>
              </a:rPr>
              <a:t>Agenda and attendance records for </a:t>
            </a:r>
            <a:r>
              <a:rPr lang="en-US" sz="1200" dirty="0"/>
              <a:t>staff orientation.</a:t>
            </a:r>
          </a:p>
          <a:p>
            <a:r>
              <a:rPr lang="en-US" sz="1200" dirty="0"/>
              <a:t>·</a:t>
            </a:r>
            <a:r>
              <a:rPr lang="en-US" sz="1200" dirty="0">
                <a:latin typeface="Times New Roman"/>
                <a:cs typeface="Times New Roman"/>
              </a:rPr>
              <a:t>       </a:t>
            </a:r>
            <a:r>
              <a:rPr lang="en-US" sz="1200" dirty="0"/>
              <a:t>Staff orientation materials or resources </a:t>
            </a:r>
            <a:r>
              <a:rPr kumimoji="0" lang="en-US" sz="1200" b="0" i="0" u="none" strike="noStrike" cap="none" normalizeH="0" baseline="0" dirty="0">
                <a:ln>
                  <a:noFill/>
                </a:ln>
                <a:effectLst/>
              </a:rPr>
              <a:t>(</a:t>
            </a:r>
            <a:r>
              <a:rPr lang="en-US" sz="1200" dirty="0"/>
              <a:t>if applicable).</a:t>
            </a:r>
            <a:endParaRPr lang="en-US" sz="1200" b="0" i="0" u="none" strike="noStrike" cap="none" normalizeH="0" baseline="0" dirty="0">
              <a:ln>
                <a:noFill/>
              </a:ln>
              <a:effectLst/>
            </a:endParaRPr>
          </a:p>
          <a:p>
            <a:endParaRPr lang="en-US" sz="1200" b="1" dirty="0"/>
          </a:p>
          <a:p>
            <a:pPr marL="0" marR="0" lvl="0" algn="l" defTabSz="914400">
              <a:buSzTx/>
              <a:tabLst/>
            </a:pPr>
            <a:r>
              <a:rPr kumimoji="0" lang="en-US" sz="1200" b="1" i="0" u="none" strike="noStrike" cap="none" normalizeH="0" baseline="0" dirty="0">
                <a:ln>
                  <a:noFill/>
                </a:ln>
                <a:effectLst/>
              </a:rPr>
              <a:t>B-6</a:t>
            </a:r>
            <a:r>
              <a:rPr lang="en-US" sz="1200" b="1" dirty="0"/>
              <a:t>:</a:t>
            </a:r>
            <a:r>
              <a:rPr kumimoji="0" lang="en-US" sz="1200" b="1" i="0" u="none" strike="noStrike" cap="none" normalizeH="0" baseline="0" dirty="0">
                <a:ln>
                  <a:noFill/>
                </a:ln>
                <a:effectLst/>
              </a:rPr>
              <a:t> Staff Schedule</a:t>
            </a:r>
            <a:endParaRPr lang="en-US" sz="1200" b="1" dirty="0"/>
          </a:p>
          <a:p>
            <a:r>
              <a:rPr lang="en-US" sz="1200" dirty="0"/>
              <a:t>Documents Needed</a:t>
            </a:r>
          </a:p>
          <a:p>
            <a:pPr indent="-285750">
              <a:buFont typeface="Arial"/>
              <a:buChar char="•"/>
            </a:pPr>
            <a:r>
              <a:rPr lang="en-US" sz="1200" dirty="0"/>
              <a:t>·</a:t>
            </a:r>
            <a:r>
              <a:rPr lang="en-US" sz="1200" dirty="0">
                <a:latin typeface="Times New Roman"/>
                <a:cs typeface="Times New Roman"/>
              </a:rPr>
              <a:t>       </a:t>
            </a:r>
            <a:r>
              <a:rPr kumimoji="0" lang="en-US" sz="1200" b="0" i="0" u="none" strike="noStrike" cap="none" normalizeH="0" baseline="0" dirty="0">
                <a:ln>
                  <a:noFill/>
                </a:ln>
                <a:effectLst/>
              </a:rPr>
              <a:t>Staff schedule(s)</a:t>
            </a:r>
            <a:r>
              <a:rPr lang="en-US" sz="1200" dirty="0"/>
              <a:t> showing days and hours of employment, along with staff titles/roles.</a:t>
            </a:r>
            <a:endParaRPr lang="en-US" sz="1200" b="0" i="0" u="none" strike="noStrike" cap="none" normalizeH="0" baseline="0" dirty="0">
              <a:ln>
                <a:noFill/>
              </a:ln>
              <a:effectLst/>
            </a:endParaRPr>
          </a:p>
          <a:p>
            <a:r>
              <a:rPr lang="en-US" sz="1200" b="1" dirty="0"/>
              <a:t>B-7:</a:t>
            </a:r>
            <a:r>
              <a:rPr kumimoji="0" lang="en-US" sz="1200" b="1" i="0" u="none" strike="noStrike" cap="none" normalizeH="0" baseline="0" dirty="0">
                <a:ln>
                  <a:noFill/>
                </a:ln>
                <a:effectLst/>
              </a:rPr>
              <a:t> 21st CCLC Staff Handbook</a:t>
            </a:r>
            <a:endParaRPr lang="en-US" sz="1200" b="1" dirty="0"/>
          </a:p>
          <a:p>
            <a:r>
              <a:rPr lang="en-US" sz="1200" dirty="0"/>
              <a:t>Align the staff handbook to the indicators or ensure each topic covered is in the handbook (refer to tool</a:t>
            </a:r>
            <a:endParaRPr lang="en-US" sz="1200" b="0" i="0" u="none" strike="noStrike" cap="none" normalizeH="0" baseline="0" dirty="0">
              <a:ln>
                <a:noFill/>
              </a:ln>
              <a:effectLst/>
            </a:endParaRPr>
          </a:p>
          <a:p>
            <a:r>
              <a:rPr lang="en-US" sz="1200" dirty="0"/>
              <a:t>·</a:t>
            </a:r>
            <a:r>
              <a:rPr lang="en-US" sz="1200" dirty="0">
                <a:latin typeface="Times New Roman"/>
                <a:cs typeface="Times New Roman"/>
              </a:rPr>
              <a:t>       </a:t>
            </a:r>
            <a:r>
              <a:rPr lang="en-US" sz="1200" dirty="0"/>
              <a:t>Sample of signed acknowledgment </a:t>
            </a:r>
            <a:r>
              <a:rPr kumimoji="0" lang="en-US" sz="1200" b="0" i="0" u="none" strike="noStrike" cap="none" normalizeH="0" baseline="0" dirty="0">
                <a:ln>
                  <a:noFill/>
                </a:ln>
                <a:effectLst/>
              </a:rPr>
              <a:t>page </a:t>
            </a:r>
            <a:r>
              <a:rPr lang="en-US" sz="1200" dirty="0"/>
              <a:t>from staff.</a:t>
            </a:r>
            <a:br>
              <a:rPr lang="en-US" sz="1200" dirty="0"/>
            </a:br>
            <a:endParaRPr lang="en-US" sz="1200" dirty="0"/>
          </a:p>
        </p:txBody>
      </p:sp>
      <p:pic>
        <p:nvPicPr>
          <p:cNvPr id="2" name="Picture 1" descr="Peachcry Peachmad GIF - Peachcry Peachmad Typing - Discover &amp; Share GIFs">
            <a:extLst>
              <a:ext uri="{FF2B5EF4-FFF2-40B4-BE49-F238E27FC236}">
                <a16:creationId xmlns:a16="http://schemas.microsoft.com/office/drawing/2014/main" id="{9B8D5306-2724-7028-46BC-8495939C8BE5}"/>
              </a:ext>
            </a:extLst>
          </p:cNvPr>
          <p:cNvPicPr>
            <a:picLocks noChangeAspect="1"/>
          </p:cNvPicPr>
          <p:nvPr/>
        </p:nvPicPr>
        <p:blipFill>
          <a:blip r:embed="rId2"/>
          <a:stretch>
            <a:fillRect/>
          </a:stretch>
        </p:blipFill>
        <p:spPr>
          <a:xfrm>
            <a:off x="6478802" y="3234896"/>
            <a:ext cx="2127937" cy="1639331"/>
          </a:xfrm>
          <a:prstGeom prst="rect">
            <a:avLst/>
          </a:prstGeom>
        </p:spPr>
      </p:pic>
    </p:spTree>
    <p:extLst>
      <p:ext uri="{BB962C8B-B14F-4D97-AF65-F5344CB8AC3E}">
        <p14:creationId xmlns:p14="http://schemas.microsoft.com/office/powerpoint/2010/main" val="34366251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1"/>
          <p:cNvSpPr txBox="1">
            <a:spLocks noGrp="1"/>
          </p:cNvSpPr>
          <p:nvPr>
            <p:ph type="title"/>
          </p:nvPr>
        </p:nvSpPr>
        <p:spPr>
          <a:xfrm>
            <a:off x="3811295" y="328127"/>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200"/>
              <a:t>Introduction</a:t>
            </a:r>
            <a:endParaRPr/>
          </a:p>
        </p:txBody>
      </p:sp>
      <p:sp>
        <p:nvSpPr>
          <p:cNvPr id="2" name="TextBox 1">
            <a:extLst>
              <a:ext uri="{FF2B5EF4-FFF2-40B4-BE49-F238E27FC236}">
                <a16:creationId xmlns:a16="http://schemas.microsoft.com/office/drawing/2014/main" id="{1F2544F1-3240-2C45-1D5A-2B410472FC79}"/>
              </a:ext>
            </a:extLst>
          </p:cNvPr>
          <p:cNvSpPr txBox="1"/>
          <p:nvPr/>
        </p:nvSpPr>
        <p:spPr>
          <a:xfrm>
            <a:off x="576139" y="1162483"/>
            <a:ext cx="2855625" cy="9079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 b="1">
                <a:solidFill>
                  <a:schemeClr val="tx1"/>
                </a:solidFill>
              </a:rPr>
              <a:t>COMPLIANCE</a:t>
            </a:r>
            <a:endParaRPr lang="en-US">
              <a:solidFill>
                <a:schemeClr val="tx1"/>
              </a:solidFill>
            </a:endParaRPr>
          </a:p>
          <a:p>
            <a:pPr algn="ctr"/>
            <a:r>
              <a:rPr lang="en" sz="1300">
                <a:solidFill>
                  <a:schemeClr val="tx1"/>
                </a:solidFill>
              </a:rPr>
              <a:t>Verify that programs are in compliance with Federal &amp; State regulations and requirements</a:t>
            </a:r>
            <a:endParaRPr lang="en-US" err="1">
              <a:solidFill>
                <a:schemeClr val="tx1"/>
              </a:solidFill>
            </a:endParaRPr>
          </a:p>
        </p:txBody>
      </p:sp>
      <p:sp>
        <p:nvSpPr>
          <p:cNvPr id="3" name="TextBox 2">
            <a:extLst>
              <a:ext uri="{FF2B5EF4-FFF2-40B4-BE49-F238E27FC236}">
                <a16:creationId xmlns:a16="http://schemas.microsoft.com/office/drawing/2014/main" id="{77D2A7D0-9377-7EC8-0778-7B094D9D42BB}"/>
              </a:ext>
            </a:extLst>
          </p:cNvPr>
          <p:cNvSpPr txBox="1"/>
          <p:nvPr/>
        </p:nvSpPr>
        <p:spPr>
          <a:xfrm>
            <a:off x="1064734" y="2673589"/>
            <a:ext cx="2743199" cy="9079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 b="1">
                <a:solidFill>
                  <a:schemeClr val="tx1"/>
                </a:solidFill>
              </a:rPr>
              <a:t>QUALITY</a:t>
            </a:r>
            <a:endParaRPr lang="en-US">
              <a:solidFill>
                <a:schemeClr val="tx1"/>
              </a:solidFill>
            </a:endParaRPr>
          </a:p>
          <a:p>
            <a:pPr algn="ctr"/>
            <a:r>
              <a:rPr lang="en" sz="1300">
                <a:solidFill>
                  <a:schemeClr val="tx1"/>
                </a:solidFill>
              </a:rPr>
              <a:t>Ensure that our programs are providing high quality services to students and families</a:t>
            </a:r>
            <a:endParaRPr lang="en-US">
              <a:solidFill>
                <a:schemeClr val="tx1"/>
              </a:solidFill>
            </a:endParaRPr>
          </a:p>
        </p:txBody>
      </p:sp>
      <p:sp>
        <p:nvSpPr>
          <p:cNvPr id="4" name="TextBox 3">
            <a:extLst>
              <a:ext uri="{FF2B5EF4-FFF2-40B4-BE49-F238E27FC236}">
                <a16:creationId xmlns:a16="http://schemas.microsoft.com/office/drawing/2014/main" id="{2FC20D6D-3CD5-A48A-4AD6-5AEEF0C26306}"/>
              </a:ext>
            </a:extLst>
          </p:cNvPr>
          <p:cNvSpPr txBox="1"/>
          <p:nvPr/>
        </p:nvSpPr>
        <p:spPr>
          <a:xfrm>
            <a:off x="5119499" y="1768552"/>
            <a:ext cx="2743199"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 b="1">
                <a:solidFill>
                  <a:schemeClr val="tx1"/>
                </a:solidFill>
              </a:rPr>
              <a:t>SHOWCASE</a:t>
            </a:r>
            <a:endParaRPr lang="en-US">
              <a:solidFill>
                <a:schemeClr val="tx1"/>
              </a:solidFill>
            </a:endParaRPr>
          </a:p>
          <a:p>
            <a:pPr algn="ctr"/>
            <a:r>
              <a:rPr lang="en" sz="1300">
                <a:solidFill>
                  <a:schemeClr val="tx1"/>
                </a:solidFill>
              </a:rPr>
              <a:t>Provide an opportunity for programs to showcase their exceptional staff, students and families</a:t>
            </a:r>
            <a:endParaRPr lang="en-US">
              <a:solidFill>
                <a:schemeClr val="tx1"/>
              </a:solidFill>
            </a:endParaRPr>
          </a:p>
        </p:txBody>
      </p:sp>
      <p:sp>
        <p:nvSpPr>
          <p:cNvPr id="5" name="TextBox 4">
            <a:extLst>
              <a:ext uri="{FF2B5EF4-FFF2-40B4-BE49-F238E27FC236}">
                <a16:creationId xmlns:a16="http://schemas.microsoft.com/office/drawing/2014/main" id="{D947D5EE-B1A2-4466-C2B3-292770CA7EFC}"/>
              </a:ext>
            </a:extLst>
          </p:cNvPr>
          <p:cNvSpPr txBox="1"/>
          <p:nvPr/>
        </p:nvSpPr>
        <p:spPr>
          <a:xfrm>
            <a:off x="5381492" y="3128725"/>
            <a:ext cx="2743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 b="1">
                <a:solidFill>
                  <a:schemeClr val="tx1"/>
                </a:solidFill>
              </a:rPr>
              <a:t>IMPROVEMENT</a:t>
            </a:r>
            <a:endParaRPr lang="en-US">
              <a:solidFill>
                <a:schemeClr val="tx1"/>
              </a:solidFill>
            </a:endParaRPr>
          </a:p>
          <a:p>
            <a:pPr algn="ctr"/>
            <a:r>
              <a:rPr lang="en" sz="1300">
                <a:solidFill>
                  <a:schemeClr val="tx1"/>
                </a:solidFill>
              </a:rPr>
              <a:t>Assess possible areas for improvement</a:t>
            </a:r>
            <a:endParaRPr lang="en-US">
              <a:solidFill>
                <a:schemeClr val="tx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F5484D5-C1A8-08F3-EB12-008D9325FED9}"/>
              </a:ext>
            </a:extLst>
          </p:cNvPr>
          <p:cNvSpPr>
            <a:spLocks noGrp="1"/>
          </p:cNvSpPr>
          <p:nvPr>
            <p:ph type="title"/>
          </p:nvPr>
        </p:nvSpPr>
        <p:spPr>
          <a:xfrm>
            <a:off x="1086092" y="1297513"/>
            <a:ext cx="6110173" cy="2543352"/>
          </a:xfrm>
        </p:spPr>
        <p:txBody>
          <a:bodyPr/>
          <a:lstStyle/>
          <a:p>
            <a:pPr algn="l"/>
            <a:r>
              <a:rPr lang="en-US" sz="2000" b="1"/>
              <a:t>How many </a:t>
            </a:r>
            <a:r>
              <a:rPr lang="en-US" sz="2000" b="1">
                <a:cs typeface="Arial"/>
              </a:rPr>
              <a:t>asterisk </a:t>
            </a:r>
            <a:r>
              <a:rPr lang="en-US" sz="2000" b="1"/>
              <a:t>are in this section?</a:t>
            </a:r>
            <a:endParaRPr lang="en-US" sz="9600" b="1"/>
          </a:p>
        </p:txBody>
      </p:sp>
      <p:sp>
        <p:nvSpPr>
          <p:cNvPr id="2" name="TextBox 1">
            <a:extLst>
              <a:ext uri="{FF2B5EF4-FFF2-40B4-BE49-F238E27FC236}">
                <a16:creationId xmlns:a16="http://schemas.microsoft.com/office/drawing/2014/main" id="{8742697C-FCD9-3798-CC5D-78483758BCED}"/>
              </a:ext>
            </a:extLst>
          </p:cNvPr>
          <p:cNvSpPr txBox="1"/>
          <p:nvPr/>
        </p:nvSpPr>
        <p:spPr>
          <a:xfrm>
            <a:off x="2928937" y="1464468"/>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Quick Trivia!</a:t>
            </a:r>
          </a:p>
        </p:txBody>
      </p:sp>
    </p:spTree>
    <p:extLst>
      <p:ext uri="{BB962C8B-B14F-4D97-AF65-F5344CB8AC3E}">
        <p14:creationId xmlns:p14="http://schemas.microsoft.com/office/powerpoint/2010/main" val="10209807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961304-83B0-3772-7831-B781BAFB5082}"/>
              </a:ext>
            </a:extLst>
          </p:cNvPr>
          <p:cNvSpPr txBox="1"/>
          <p:nvPr/>
        </p:nvSpPr>
        <p:spPr>
          <a:xfrm>
            <a:off x="2595172" y="2192311"/>
            <a:ext cx="354892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The answer is 19!!</a:t>
            </a:r>
          </a:p>
        </p:txBody>
      </p:sp>
      <p:pic>
        <p:nvPicPr>
          <p:cNvPr id="3" name="Picture 2" descr="Celebrate GIFs - Get the best gif on GIFER">
            <a:extLst>
              <a:ext uri="{FF2B5EF4-FFF2-40B4-BE49-F238E27FC236}">
                <a16:creationId xmlns:a16="http://schemas.microsoft.com/office/drawing/2014/main" id="{0D6F9554-68A1-4E58-0C26-38C07A940113}"/>
              </a:ext>
            </a:extLst>
          </p:cNvPr>
          <p:cNvPicPr>
            <a:picLocks noChangeAspect="1"/>
          </p:cNvPicPr>
          <p:nvPr/>
        </p:nvPicPr>
        <p:blipFill>
          <a:blip r:embed="rId2"/>
          <a:stretch>
            <a:fillRect/>
          </a:stretch>
        </p:blipFill>
        <p:spPr>
          <a:xfrm>
            <a:off x="6319345" y="2421321"/>
            <a:ext cx="1905000" cy="2705100"/>
          </a:xfrm>
          <a:prstGeom prst="rect">
            <a:avLst/>
          </a:prstGeom>
        </p:spPr>
      </p:pic>
      <p:pic>
        <p:nvPicPr>
          <p:cNvPr id="4" name="Picture 3" descr="Celebrate GIFs - Get the best gif on GIFER">
            <a:extLst>
              <a:ext uri="{FF2B5EF4-FFF2-40B4-BE49-F238E27FC236}">
                <a16:creationId xmlns:a16="http://schemas.microsoft.com/office/drawing/2014/main" id="{004820F0-1DCF-8FF7-D3DA-6CA3809D2A3C}"/>
              </a:ext>
            </a:extLst>
          </p:cNvPr>
          <p:cNvPicPr>
            <a:picLocks noChangeAspect="1"/>
          </p:cNvPicPr>
          <p:nvPr/>
        </p:nvPicPr>
        <p:blipFill>
          <a:blip r:embed="rId2"/>
          <a:stretch>
            <a:fillRect/>
          </a:stretch>
        </p:blipFill>
        <p:spPr>
          <a:xfrm>
            <a:off x="-75543" y="1071398"/>
            <a:ext cx="1905000" cy="2705100"/>
          </a:xfrm>
          <a:prstGeom prst="rect">
            <a:avLst/>
          </a:prstGeom>
        </p:spPr>
      </p:pic>
    </p:spTree>
    <p:extLst>
      <p:ext uri="{BB962C8B-B14F-4D97-AF65-F5344CB8AC3E}">
        <p14:creationId xmlns:p14="http://schemas.microsoft.com/office/powerpoint/2010/main" val="25718113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E85E7-0626-9FE8-5F76-E4EC75031D2C}"/>
              </a:ext>
            </a:extLst>
          </p:cNvPr>
          <p:cNvSpPr>
            <a:spLocks noGrp="1"/>
          </p:cNvSpPr>
          <p:nvPr>
            <p:ph type="title"/>
          </p:nvPr>
        </p:nvSpPr>
        <p:spPr>
          <a:xfrm>
            <a:off x="1064725" y="581502"/>
            <a:ext cx="4458698" cy="482700"/>
          </a:xfrm>
        </p:spPr>
        <p:txBody>
          <a:bodyPr/>
          <a:lstStyle/>
          <a:p>
            <a:r>
              <a:rPr lang="en-US" b="1"/>
              <a:t>Verbal Discussions</a:t>
            </a:r>
          </a:p>
        </p:txBody>
      </p:sp>
      <p:sp>
        <p:nvSpPr>
          <p:cNvPr id="3" name="TextBox 2">
            <a:extLst>
              <a:ext uri="{FF2B5EF4-FFF2-40B4-BE49-F238E27FC236}">
                <a16:creationId xmlns:a16="http://schemas.microsoft.com/office/drawing/2014/main" id="{33E9C3A0-2DC8-60BB-22E8-CAC4470E8051}"/>
              </a:ext>
            </a:extLst>
          </p:cNvPr>
          <p:cNvSpPr txBox="1"/>
          <p:nvPr/>
        </p:nvSpPr>
        <p:spPr>
          <a:xfrm>
            <a:off x="1414696" y="1358483"/>
            <a:ext cx="5310264"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a:t>Section B (Program Administration/Organization):</a:t>
            </a:r>
            <a:endParaRPr lang="en-US" sz="1800"/>
          </a:p>
          <a:p>
            <a:br>
              <a:rPr lang="en-US"/>
            </a:br>
            <a:endParaRPr lang="en-US" sz="1800"/>
          </a:p>
          <a:p>
            <a:r>
              <a:rPr lang="en-US" sz="1800" b="1"/>
              <a:t>1. B-1: Staff and Student Recruitment</a:t>
            </a:r>
            <a:endParaRPr lang="en-US" sz="1800"/>
          </a:p>
          <a:p>
            <a:r>
              <a:rPr lang="en-US" sz="1800" b="1"/>
              <a:t>   - Verbal discussion of student selection protocol and program target population.</a:t>
            </a:r>
            <a:endParaRPr lang="en-US" sz="1800"/>
          </a:p>
          <a:p>
            <a:br>
              <a:rPr lang="en-US"/>
            </a:br>
            <a:endParaRPr lang="en-US" sz="1800"/>
          </a:p>
          <a:p>
            <a:r>
              <a:rPr lang="en-US" sz="1800" b="1"/>
              <a:t>2. B-2: Scheduling   - Verbal discussion regarding alignment of program activity schedule(s) and what is entered in </a:t>
            </a:r>
            <a:r>
              <a:rPr lang="en-US" sz="1800" b="1" err="1"/>
              <a:t>EZReports</a:t>
            </a:r>
            <a:r>
              <a:rPr lang="en-US" sz="1800" b="1"/>
              <a:t>. </a:t>
            </a:r>
            <a:endParaRPr lang="en-US" sz="1800"/>
          </a:p>
          <a:p>
            <a:br>
              <a:rPr lang="en-US"/>
            </a:br>
            <a:endParaRPr lang="en-US" sz="1800"/>
          </a:p>
        </p:txBody>
      </p:sp>
    </p:spTree>
    <p:extLst>
      <p:ext uri="{BB962C8B-B14F-4D97-AF65-F5344CB8AC3E}">
        <p14:creationId xmlns:p14="http://schemas.microsoft.com/office/powerpoint/2010/main" val="14655039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Google Shape;316;p40"/>
          <p:cNvPicPr preferRelativeResize="0">
            <a:picLocks noGrp="1"/>
          </p:cNvPicPr>
          <p:nvPr>
            <p:ph type="pic" idx="2"/>
          </p:nvPr>
        </p:nvPicPr>
        <p:blipFill rotWithShape="1">
          <a:blip r:embed="rId3">
            <a:alphaModFix/>
          </a:blip>
          <a:srcRect t="12388" b="12395"/>
          <a:stretch/>
        </p:blipFill>
        <p:spPr>
          <a:xfrm>
            <a:off x="0" y="-14875"/>
            <a:ext cx="9144003" cy="5158499"/>
          </a:xfrm>
          <a:prstGeom prst="rect">
            <a:avLst/>
          </a:prstGeom>
        </p:spPr>
      </p:pic>
      <p:sp>
        <p:nvSpPr>
          <p:cNvPr id="317" name="Google Shape;317;p40"/>
          <p:cNvSpPr txBox="1">
            <a:spLocks noGrp="1"/>
          </p:cNvSpPr>
          <p:nvPr>
            <p:ph type="title"/>
          </p:nvPr>
        </p:nvSpPr>
        <p:spPr>
          <a:xfrm>
            <a:off x="713224" y="3827650"/>
            <a:ext cx="4604853" cy="759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400"/>
              <a:t>Section C: Fiscal Administration/Organization</a:t>
            </a:r>
            <a:endParaRPr sz="2400"/>
          </a:p>
        </p:txBody>
      </p:sp>
      <p:grpSp>
        <p:nvGrpSpPr>
          <p:cNvPr id="318" name="Google Shape;318;p40"/>
          <p:cNvGrpSpPr/>
          <p:nvPr/>
        </p:nvGrpSpPr>
        <p:grpSpPr>
          <a:xfrm>
            <a:off x="4619851" y="-882904"/>
            <a:ext cx="4226599" cy="2585704"/>
            <a:chOff x="5914951" y="-753354"/>
            <a:chExt cx="4226599" cy="2585704"/>
          </a:xfrm>
        </p:grpSpPr>
        <p:sp>
          <p:nvSpPr>
            <p:cNvPr id="319" name="Google Shape;319;p40"/>
            <p:cNvSpPr/>
            <p:nvPr/>
          </p:nvSpPr>
          <p:spPr>
            <a:xfrm rot="-5400000" flipH="1">
              <a:off x="6933751" y="-1772154"/>
              <a:ext cx="1399500" cy="3437100"/>
            </a:xfrm>
            <a:prstGeom prst="roundRect">
              <a:avLst>
                <a:gd name="adj" fmla="val 50000"/>
              </a:avLst>
            </a:prstGeom>
            <a:solidFill>
              <a:schemeClr val="accent3"/>
            </a:solidFill>
            <a:ln>
              <a:noFill/>
            </a:ln>
            <a:effectLst>
              <a:outerShdw blurRad="185738" dist="76200" dir="9000000" algn="bl" rotWithShape="0">
                <a:schemeClr val="dk1">
                  <a:alpha val="75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ybody"/>
                <a:ea typeface="Anybody"/>
                <a:cs typeface="Anybody"/>
                <a:sym typeface="Anybody"/>
              </a:endParaRPr>
            </a:p>
          </p:txBody>
        </p:sp>
        <p:sp>
          <p:nvSpPr>
            <p:cNvPr id="320" name="Google Shape;320;p40"/>
            <p:cNvSpPr/>
            <p:nvPr/>
          </p:nvSpPr>
          <p:spPr>
            <a:xfrm>
              <a:off x="7555850" y="-753350"/>
              <a:ext cx="2585700" cy="2585700"/>
            </a:xfrm>
            <a:prstGeom prst="donut">
              <a:avLst>
                <a:gd name="adj" fmla="val 25000"/>
              </a:avLst>
            </a:prstGeom>
            <a:solidFill>
              <a:schemeClr val="lt2"/>
            </a:solidFill>
            <a:ln>
              <a:noFill/>
            </a:ln>
            <a:effectLst>
              <a:outerShdw blurRad="185738" dist="76200" dir="9000000" algn="bl" rotWithShape="0">
                <a:schemeClr val="dk1">
                  <a:alpha val="75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ybody"/>
                <a:ea typeface="Anybody"/>
                <a:cs typeface="Anybody"/>
                <a:sym typeface="Anybody"/>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F8FA9E3-583E-6E90-59E4-1595F5B2352F}"/>
              </a:ext>
            </a:extLst>
          </p:cNvPr>
          <p:cNvSpPr txBox="1"/>
          <p:nvPr/>
        </p:nvSpPr>
        <p:spPr>
          <a:xfrm>
            <a:off x="1479545" y="1046297"/>
            <a:ext cx="6182137"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a:t>
            </a:r>
            <a:r>
              <a:rPr lang="en-US" sz="2400">
                <a:latin typeface="Calibri"/>
                <a:ea typeface="Calibri"/>
                <a:cs typeface="Calibri"/>
              </a:rPr>
              <a:t>This section includes updated cooperative budget management, personnel tracking, and inventory control system.</a:t>
            </a:r>
            <a:endParaRPr lang="en-US" sz="2400"/>
          </a:p>
          <a:p>
            <a:r>
              <a:rPr lang="en-US" sz="2400"/>
              <a:t>•</a:t>
            </a:r>
            <a:r>
              <a:rPr lang="en-US" sz="2400">
                <a:latin typeface="Calibri"/>
                <a:ea typeface="Calibri"/>
                <a:cs typeface="Calibri"/>
              </a:rPr>
              <a:t>Programs are required to submit fiscal forms on time, maintain inventory records, and follow new internal control and fraud detection procedures.</a:t>
            </a:r>
            <a:endParaRPr lang="en-US" sz="2400"/>
          </a:p>
          <a:p>
            <a:pPr algn="l"/>
            <a:endParaRPr lang="en-US" sz="2400"/>
          </a:p>
        </p:txBody>
      </p:sp>
    </p:spTree>
    <p:extLst>
      <p:ext uri="{BB962C8B-B14F-4D97-AF65-F5344CB8AC3E}">
        <p14:creationId xmlns:p14="http://schemas.microsoft.com/office/powerpoint/2010/main" val="38826309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FEB08F-69C6-0B7F-65E2-494F77685722}"/>
              </a:ext>
            </a:extLst>
          </p:cNvPr>
          <p:cNvSpPr txBox="1"/>
          <p:nvPr/>
        </p:nvSpPr>
        <p:spPr>
          <a:xfrm>
            <a:off x="84320" y="154585"/>
            <a:ext cx="6926392" cy="46166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C-1: Cooperative Budget Management</a:t>
            </a:r>
          </a:p>
          <a:p>
            <a:r>
              <a:rPr lang="en-US"/>
              <a:t>Documents Needed</a:t>
            </a:r>
          </a:p>
          <a:p>
            <a:r>
              <a:rPr lang="en-US">
                <a:latin typeface="Symbol"/>
                <a:sym typeface="Symbol"/>
              </a:rPr>
              <a:t>·</a:t>
            </a:r>
            <a:r>
              <a:rPr lang="en-US" sz="700">
                <a:latin typeface="Times New Roman"/>
                <a:cs typeface="Times New Roman"/>
              </a:rPr>
              <a:t>       </a:t>
            </a:r>
            <a:r>
              <a:rPr lang="en-US"/>
              <a:t>Meeting records: Proof of cooperative budget discussions between program administration and the fiscal department.</a:t>
            </a:r>
          </a:p>
          <a:p>
            <a:r>
              <a:rPr lang="en-US"/>
              <a:t>Verbal Discussions</a:t>
            </a:r>
          </a:p>
          <a:p>
            <a:r>
              <a:rPr lang="en-US"/>
              <a:t>Discussion of the FS-25 submission (cash request to meet the immediate needs of the grant project).</a:t>
            </a:r>
          </a:p>
          <a:p>
            <a:endParaRPr lang="en-US"/>
          </a:p>
          <a:p>
            <a:endParaRPr lang="en-US"/>
          </a:p>
          <a:p>
            <a:endParaRPr lang="en-US"/>
          </a:p>
          <a:p>
            <a:endParaRPr lang="en-US"/>
          </a:p>
          <a:p>
            <a:endParaRPr lang="en-US"/>
          </a:p>
          <a:p>
            <a:r>
              <a:rPr lang="en-US" b="1"/>
              <a:t>C-2: Fiscal Records</a:t>
            </a:r>
          </a:p>
          <a:p>
            <a:r>
              <a:rPr lang="en-US"/>
              <a:t>Documents Needed</a:t>
            </a:r>
          </a:p>
          <a:p>
            <a:r>
              <a:rPr lang="en-US">
                <a:latin typeface="Symbol"/>
                <a:sym typeface="Symbol"/>
              </a:rPr>
              <a:t>·</a:t>
            </a:r>
            <a:r>
              <a:rPr lang="en-US" sz="700">
                <a:latin typeface="Times New Roman"/>
                <a:cs typeface="Times New Roman"/>
              </a:rPr>
              <a:t>       </a:t>
            </a:r>
            <a:r>
              <a:rPr lang="en-US"/>
              <a:t>Fiscal forms: FS-10 (submitted by May 15), FS-10-F (submitted by September 30), FS-10-A (submitted by April 15, if applicable).</a:t>
            </a:r>
          </a:p>
          <a:p>
            <a:r>
              <a:rPr lang="en-US">
                <a:latin typeface="Symbol"/>
                <a:sym typeface="Symbol"/>
              </a:rPr>
              <a:t>·</a:t>
            </a:r>
            <a:r>
              <a:rPr lang="en-US" sz="700">
                <a:latin typeface="Times New Roman"/>
                <a:cs typeface="Times New Roman"/>
              </a:rPr>
              <a:t>       </a:t>
            </a:r>
            <a:r>
              <a:rPr lang="en-US"/>
              <a:t>Sample of accounting system printouts: Showing program-specific financial records.</a:t>
            </a:r>
          </a:p>
          <a:p>
            <a:r>
              <a:rPr lang="en-US">
                <a:latin typeface="Symbol"/>
                <a:sym typeface="Symbol"/>
              </a:rPr>
              <a:t>·</a:t>
            </a:r>
            <a:r>
              <a:rPr lang="en-US" sz="700">
                <a:latin typeface="Times New Roman"/>
                <a:cs typeface="Times New Roman"/>
              </a:rPr>
              <a:t>       </a:t>
            </a:r>
            <a:r>
              <a:rPr lang="en-US"/>
              <a:t>Single audit record: Required if the program’s annual award exceeds $750,000.</a:t>
            </a:r>
          </a:p>
          <a:p>
            <a:endParaRPr lang="en-US"/>
          </a:p>
          <a:p>
            <a:pPr algn="l"/>
            <a:endParaRPr lang="en-US"/>
          </a:p>
        </p:txBody>
      </p:sp>
      <p:pic>
        <p:nvPicPr>
          <p:cNvPr id="4" name="Picture 3" descr="proof, receipts, show me the receipts, need proof – GIF">
            <a:extLst>
              <a:ext uri="{FF2B5EF4-FFF2-40B4-BE49-F238E27FC236}">
                <a16:creationId xmlns:a16="http://schemas.microsoft.com/office/drawing/2014/main" id="{FCDA1D39-46CF-657D-FD37-8C83488A47AB}"/>
              </a:ext>
            </a:extLst>
          </p:cNvPr>
          <p:cNvPicPr>
            <a:picLocks noChangeAspect="1"/>
          </p:cNvPicPr>
          <p:nvPr/>
        </p:nvPicPr>
        <p:blipFill>
          <a:blip r:embed="rId2"/>
          <a:stretch>
            <a:fillRect/>
          </a:stretch>
        </p:blipFill>
        <p:spPr>
          <a:xfrm>
            <a:off x="5712736" y="1568231"/>
            <a:ext cx="2347111" cy="1316713"/>
          </a:xfrm>
          <a:prstGeom prst="rect">
            <a:avLst/>
          </a:prstGeom>
        </p:spPr>
      </p:pic>
    </p:spTree>
    <p:extLst>
      <p:ext uri="{BB962C8B-B14F-4D97-AF65-F5344CB8AC3E}">
        <p14:creationId xmlns:p14="http://schemas.microsoft.com/office/powerpoint/2010/main" val="9713241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F4FFCE4-0915-82CA-C716-59D00FA0F647}"/>
              </a:ext>
            </a:extLst>
          </p:cNvPr>
          <p:cNvSpPr txBox="1"/>
          <p:nvPr/>
        </p:nvSpPr>
        <p:spPr>
          <a:xfrm>
            <a:off x="419279" y="786288"/>
            <a:ext cx="6200305" cy="32932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t>C-3: Personnel Time and Effort Tracking System</a:t>
            </a:r>
          </a:p>
          <a:p>
            <a:r>
              <a:rPr lang="en-US" sz="1600"/>
              <a:t>Documents Needed</a:t>
            </a:r>
          </a:p>
          <a:p>
            <a:r>
              <a:rPr lang="en-US" sz="1600">
                <a:latin typeface="Symbol"/>
                <a:sym typeface="Symbol"/>
              </a:rPr>
              <a:t>·</a:t>
            </a:r>
            <a:r>
              <a:rPr lang="en-US" sz="1600">
                <a:latin typeface="Times New Roman"/>
                <a:cs typeface="Times New Roman"/>
              </a:rPr>
              <a:t>       </a:t>
            </a:r>
            <a:r>
              <a:rPr lang="en-US" sz="1600"/>
              <a:t>Sample of time sheets: Evidence that staff time is accurately tracked.</a:t>
            </a:r>
          </a:p>
          <a:p>
            <a:r>
              <a:rPr lang="en-US" sz="1600">
                <a:latin typeface="Symbol"/>
                <a:sym typeface="Symbol"/>
              </a:rPr>
              <a:t>·</a:t>
            </a:r>
            <a:r>
              <a:rPr lang="en-US" sz="1600">
                <a:latin typeface="Times New Roman"/>
                <a:cs typeface="Times New Roman"/>
              </a:rPr>
              <a:t>       </a:t>
            </a:r>
            <a:r>
              <a:rPr lang="en-US" sz="1600"/>
              <a:t>Sample of Personnel Activity Reports (PARs): Documents outlining time and effort allocation by staff members.</a:t>
            </a:r>
          </a:p>
          <a:p>
            <a:endParaRPr lang="en-US" sz="1600" b="1"/>
          </a:p>
          <a:p>
            <a:endParaRPr lang="en-US" sz="1600" b="1"/>
          </a:p>
          <a:p>
            <a:r>
              <a:rPr lang="en-US" sz="1600" b="1"/>
              <a:t>C-4: Inventory Control System</a:t>
            </a:r>
            <a:endParaRPr lang="en-US"/>
          </a:p>
          <a:p>
            <a:r>
              <a:rPr lang="en-US" sz="1600"/>
              <a:t>Documents Needed</a:t>
            </a:r>
          </a:p>
          <a:p>
            <a:r>
              <a:rPr lang="en-US" sz="1600">
                <a:latin typeface="Symbol"/>
                <a:sym typeface="Symbol"/>
              </a:rPr>
              <a:t>·</a:t>
            </a:r>
            <a:r>
              <a:rPr lang="en-US" sz="1600">
                <a:latin typeface="Times New Roman"/>
                <a:cs typeface="Times New Roman"/>
              </a:rPr>
              <a:t>       </a:t>
            </a:r>
            <a:r>
              <a:rPr lang="en-US" sz="1600"/>
              <a:t>Inventory tracking record: Proof that equipment is properly tagged and recorded.</a:t>
            </a:r>
          </a:p>
          <a:p>
            <a:pPr algn="l"/>
            <a:endParaRPr lang="en-US" sz="1600"/>
          </a:p>
        </p:txBody>
      </p:sp>
      <p:pic>
        <p:nvPicPr>
          <p:cNvPr id="3" name="Picture 2" descr="loan money gif - Clip Art Library">
            <a:extLst>
              <a:ext uri="{FF2B5EF4-FFF2-40B4-BE49-F238E27FC236}">
                <a16:creationId xmlns:a16="http://schemas.microsoft.com/office/drawing/2014/main" id="{E63CC932-BE07-8C55-B8C3-888422845E47}"/>
              </a:ext>
            </a:extLst>
          </p:cNvPr>
          <p:cNvPicPr>
            <a:picLocks noChangeAspect="1"/>
          </p:cNvPicPr>
          <p:nvPr/>
        </p:nvPicPr>
        <p:blipFill>
          <a:blip r:embed="rId2"/>
          <a:stretch>
            <a:fillRect/>
          </a:stretch>
        </p:blipFill>
        <p:spPr>
          <a:xfrm>
            <a:off x="6693868" y="2843000"/>
            <a:ext cx="1984974" cy="1485901"/>
          </a:xfrm>
          <a:prstGeom prst="rect">
            <a:avLst/>
          </a:prstGeom>
        </p:spPr>
      </p:pic>
    </p:spTree>
    <p:extLst>
      <p:ext uri="{BB962C8B-B14F-4D97-AF65-F5344CB8AC3E}">
        <p14:creationId xmlns:p14="http://schemas.microsoft.com/office/powerpoint/2010/main" val="16595054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38"/>
          <p:cNvSpPr txBox="1">
            <a:spLocks noGrp="1"/>
          </p:cNvSpPr>
          <p:nvPr>
            <p:ph type="title"/>
          </p:nvPr>
        </p:nvSpPr>
        <p:spPr>
          <a:xfrm>
            <a:off x="6164675" y="1679650"/>
            <a:ext cx="2285700" cy="1146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2400"/>
              <a:t>Section D: Staffing and Professional Development</a:t>
            </a:r>
            <a:endParaRPr sz="2400"/>
          </a:p>
        </p:txBody>
      </p:sp>
      <p:pic>
        <p:nvPicPr>
          <p:cNvPr id="295" name="Google Shape;295;p38"/>
          <p:cNvPicPr preferRelativeResize="0">
            <a:picLocks noGrp="1"/>
          </p:cNvPicPr>
          <p:nvPr>
            <p:ph type="pic" idx="2"/>
          </p:nvPr>
        </p:nvPicPr>
        <p:blipFill rotWithShape="1">
          <a:blip r:embed="rId3">
            <a:alphaModFix/>
          </a:blip>
          <a:srcRect l="29598" r="26084" b="6768"/>
          <a:stretch/>
        </p:blipFill>
        <p:spPr>
          <a:xfrm>
            <a:off x="713225" y="539500"/>
            <a:ext cx="2576100" cy="4064400"/>
          </a:xfrm>
          <a:prstGeom prst="roundRect">
            <a:avLst>
              <a:gd name="adj" fmla="val 16667"/>
            </a:avLst>
          </a:prstGeom>
        </p:spPr>
      </p:pic>
      <p:pic>
        <p:nvPicPr>
          <p:cNvPr id="297" name="Google Shape;297;p38"/>
          <p:cNvPicPr preferRelativeResize="0">
            <a:picLocks noGrp="1"/>
          </p:cNvPicPr>
          <p:nvPr>
            <p:ph type="pic" idx="4"/>
          </p:nvPr>
        </p:nvPicPr>
        <p:blipFill rotWithShape="1">
          <a:blip r:embed="rId4">
            <a:alphaModFix/>
          </a:blip>
          <a:srcRect l="9184" r="2163" b="6768"/>
          <a:stretch/>
        </p:blipFill>
        <p:spPr>
          <a:xfrm>
            <a:off x="3438950" y="539500"/>
            <a:ext cx="2576100" cy="4064400"/>
          </a:xfrm>
          <a:prstGeom prst="roundRect">
            <a:avLst>
              <a:gd name="adj" fmla="val 16667"/>
            </a:avLst>
          </a:prstGeom>
        </p:spPr>
      </p:pic>
      <p:grpSp>
        <p:nvGrpSpPr>
          <p:cNvPr id="298" name="Google Shape;298;p38"/>
          <p:cNvGrpSpPr/>
          <p:nvPr/>
        </p:nvGrpSpPr>
        <p:grpSpPr>
          <a:xfrm>
            <a:off x="-754350" y="2826250"/>
            <a:ext cx="3565642" cy="4395439"/>
            <a:chOff x="7563475" y="-530450"/>
            <a:chExt cx="3565642" cy="4395439"/>
          </a:xfrm>
        </p:grpSpPr>
        <p:sp>
          <p:nvSpPr>
            <p:cNvPr id="299" name="Google Shape;299;p38"/>
            <p:cNvSpPr/>
            <p:nvPr/>
          </p:nvSpPr>
          <p:spPr>
            <a:xfrm rot="-1730391" flipH="1">
              <a:off x="8987636" y="303570"/>
              <a:ext cx="1399361" cy="3437036"/>
            </a:xfrm>
            <a:prstGeom prst="roundRect">
              <a:avLst>
                <a:gd name="adj" fmla="val 50000"/>
              </a:avLst>
            </a:prstGeom>
            <a:solidFill>
              <a:schemeClr val="dk2"/>
            </a:solidFill>
            <a:ln>
              <a:noFill/>
            </a:ln>
            <a:effectLst>
              <a:outerShdw blurRad="185738" dist="76200" dir="9000000" algn="bl" rotWithShape="0">
                <a:schemeClr val="dk1">
                  <a:alpha val="75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ybody"/>
                <a:ea typeface="Anybody"/>
                <a:cs typeface="Anybody"/>
                <a:sym typeface="Anybody"/>
              </a:endParaRPr>
            </a:p>
          </p:txBody>
        </p:sp>
        <p:sp>
          <p:nvSpPr>
            <p:cNvPr id="300" name="Google Shape;300;p38"/>
            <p:cNvSpPr/>
            <p:nvPr/>
          </p:nvSpPr>
          <p:spPr>
            <a:xfrm>
              <a:off x="7563475" y="-530450"/>
              <a:ext cx="1942800" cy="1942800"/>
            </a:xfrm>
            <a:prstGeom prst="donut">
              <a:avLst>
                <a:gd name="adj" fmla="val 25000"/>
              </a:avLst>
            </a:prstGeom>
            <a:solidFill>
              <a:schemeClr val="accent2"/>
            </a:solidFill>
            <a:ln>
              <a:noFill/>
            </a:ln>
            <a:effectLst>
              <a:outerShdw blurRad="185738" dist="76200" dir="9000000" algn="bl" rotWithShape="0">
                <a:schemeClr val="dk1">
                  <a:alpha val="75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ybody"/>
                <a:ea typeface="Anybody"/>
                <a:cs typeface="Anybody"/>
                <a:sym typeface="Anybody"/>
              </a:endParaRPr>
            </a:p>
          </p:txBody>
        </p:sp>
      </p:grpSp>
    </p:spTree>
    <p:extLst>
      <p:ext uri="{BB962C8B-B14F-4D97-AF65-F5344CB8AC3E}">
        <p14:creationId xmlns:p14="http://schemas.microsoft.com/office/powerpoint/2010/main" val="17354096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8" name="Rectangle 1">
            <a:extLst>
              <a:ext uri="{FF2B5EF4-FFF2-40B4-BE49-F238E27FC236}">
                <a16:creationId xmlns:a16="http://schemas.microsoft.com/office/drawing/2014/main" id="{7056F7EB-D093-BA20-0058-2FB8D5D4C248}"/>
              </a:ext>
            </a:extLst>
          </p:cNvPr>
          <p:cNvSpPr>
            <a:spLocks noGrp="1" noChangeArrowheads="1"/>
          </p:cNvSpPr>
          <p:nvPr>
            <p:ph type="subTitle" idx="2"/>
          </p:nvPr>
        </p:nvSpPr>
        <p:spPr bwMode="auto">
          <a:xfrm>
            <a:off x="201738" y="277019"/>
            <a:ext cx="7185890"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52400" indent="0" eaLnBrk="0" fontAlgn="base" hangingPunct="0">
              <a:lnSpc>
                <a:spcPct val="150000"/>
              </a:lnSpc>
              <a:buClr>
                <a:srgbClr val="33312E"/>
              </a:buClr>
              <a:buSzTx/>
            </a:pPr>
            <a:r>
              <a:rPr kumimoji="0" lang="en-US" sz="1400" b="1" i="0">
                <a:solidFill>
                  <a:srgbClr val="000000"/>
                </a:solidFill>
                <a:latin typeface="Arial"/>
                <a:ea typeface="Calibri"/>
                <a:cs typeface="Calibri"/>
              </a:rPr>
              <a:t>D-1</a:t>
            </a:r>
            <a:r>
              <a:rPr lang="en-US" sz="1400" b="1">
                <a:solidFill>
                  <a:srgbClr val="000000"/>
                </a:solidFill>
                <a:latin typeface="Arial"/>
                <a:ea typeface="Calibri"/>
                <a:cs typeface="Calibri"/>
              </a:rPr>
              <a:t>: 21st</a:t>
            </a:r>
            <a:r>
              <a:rPr kumimoji="0" lang="en-US" sz="1400" b="1" i="0">
                <a:solidFill>
                  <a:srgbClr val="000000"/>
                </a:solidFill>
                <a:latin typeface="Arial"/>
                <a:ea typeface="Calibri"/>
                <a:cs typeface="Calibri"/>
              </a:rPr>
              <a:t> CCLC Conference Attendance</a:t>
            </a:r>
            <a:endParaRPr lang="en-US" sz="1400" b="1">
              <a:latin typeface="Arial"/>
            </a:endParaRPr>
          </a:p>
          <a:p>
            <a:pPr marL="152400" indent="0">
              <a:lnSpc>
                <a:spcPct val="150000"/>
              </a:lnSpc>
              <a:buClr>
                <a:srgbClr val="33312E"/>
              </a:buClr>
              <a:buSzTx/>
            </a:pPr>
            <a:r>
              <a:rPr lang="en-US" sz="1400">
                <a:solidFill>
                  <a:srgbClr val="000000"/>
                </a:solidFill>
                <a:latin typeface="Arial"/>
                <a:ea typeface="Calibri"/>
                <a:cs typeface="Calibri"/>
              </a:rPr>
              <a:t>Documents Needed</a:t>
            </a:r>
            <a:endParaRPr lang="en-US" sz="1400">
              <a:latin typeface="Arial"/>
            </a:endParaRPr>
          </a:p>
          <a:p>
            <a:pPr marL="152400" indent="0">
              <a:lnSpc>
                <a:spcPct val="150000"/>
              </a:lnSpc>
              <a:buClr>
                <a:srgbClr val="33312E"/>
              </a:buClr>
              <a:buSzTx/>
            </a:pPr>
            <a:r>
              <a:rPr lang="en-US" sz="1400">
                <a:solidFill>
                  <a:srgbClr val="000000"/>
                </a:solidFill>
                <a:latin typeface="Arial"/>
              </a:rPr>
              <a:t>·</a:t>
            </a:r>
            <a:r>
              <a:rPr lang="en-US" sz="1400">
                <a:solidFill>
                  <a:srgbClr val="000000"/>
                </a:solidFill>
                <a:latin typeface="Arial"/>
                <a:cs typeface="Times New Roman"/>
              </a:rPr>
              <a:t>       </a:t>
            </a:r>
            <a:r>
              <a:rPr lang="en-US" sz="1400">
                <a:solidFill>
                  <a:srgbClr val="000000"/>
                </a:solidFill>
                <a:latin typeface="Arial"/>
                <a:cs typeface="Arial"/>
              </a:rPr>
              <a:t>Attendance certificates for Fall and Spring conferences.</a:t>
            </a:r>
            <a:endParaRPr lang="en-US" sz="1400">
              <a:latin typeface="Arial"/>
            </a:endParaRPr>
          </a:p>
          <a:p>
            <a:pPr marL="152400" lvl="0" indent="0" algn="l" defTabSz="914400">
              <a:lnSpc>
                <a:spcPct val="150000"/>
              </a:lnSpc>
              <a:buClr>
                <a:srgbClr val="33312E"/>
              </a:buClr>
              <a:buSzTx/>
              <a:tabLst/>
            </a:pPr>
            <a:r>
              <a:rPr kumimoji="0" lang="en-US" sz="1400" b="1" i="0">
                <a:solidFill>
                  <a:srgbClr val="000000"/>
                </a:solidFill>
                <a:latin typeface="Arial"/>
                <a:ea typeface="Calibri"/>
                <a:cs typeface="Calibri"/>
              </a:rPr>
              <a:t>D-2</a:t>
            </a:r>
            <a:r>
              <a:rPr lang="en-US" sz="1400" b="1">
                <a:solidFill>
                  <a:srgbClr val="000000"/>
                </a:solidFill>
                <a:latin typeface="Arial"/>
                <a:ea typeface="Calibri"/>
                <a:cs typeface="Calibri"/>
              </a:rPr>
              <a:t>:</a:t>
            </a:r>
            <a:r>
              <a:rPr kumimoji="0" lang="en-US" sz="1400" b="1" i="0">
                <a:solidFill>
                  <a:srgbClr val="000000"/>
                </a:solidFill>
                <a:latin typeface="Arial"/>
                <a:ea typeface="Calibri"/>
                <a:cs typeface="Calibri"/>
              </a:rPr>
              <a:t> Assessment &amp; Support of Staff</a:t>
            </a:r>
            <a:endParaRPr lang="en-US" sz="1400" b="1">
              <a:solidFill>
                <a:srgbClr val="000000"/>
              </a:solidFill>
              <a:latin typeface="Arial"/>
              <a:ea typeface="Calibri"/>
              <a:cs typeface="Calibri"/>
            </a:endParaRPr>
          </a:p>
          <a:p>
            <a:pPr marL="152400" indent="0">
              <a:lnSpc>
                <a:spcPct val="150000"/>
              </a:lnSpc>
              <a:buClr>
                <a:srgbClr val="33312E"/>
              </a:buClr>
              <a:buSzTx/>
            </a:pPr>
            <a:r>
              <a:rPr lang="en-US" sz="1400">
                <a:solidFill>
                  <a:srgbClr val="000000"/>
                </a:solidFill>
                <a:latin typeface="Arial"/>
                <a:ea typeface="Calibri"/>
                <a:cs typeface="Calibri"/>
              </a:rPr>
              <a:t>Documents Needed</a:t>
            </a:r>
            <a:endParaRPr lang="en-US" sz="1400">
              <a:latin typeface="Arial"/>
            </a:endParaRPr>
          </a:p>
          <a:p>
            <a:pPr marL="152400" indent="0">
              <a:lnSpc>
                <a:spcPct val="150000"/>
              </a:lnSpc>
              <a:buClr>
                <a:srgbClr val="33312E"/>
              </a:buClr>
              <a:buSzTx/>
            </a:pPr>
            <a:r>
              <a:rPr lang="en-US" sz="1400">
                <a:solidFill>
                  <a:srgbClr val="000000"/>
                </a:solidFill>
                <a:latin typeface="Arial"/>
              </a:rPr>
              <a:t>·</a:t>
            </a:r>
            <a:r>
              <a:rPr lang="en-US" sz="1400">
                <a:solidFill>
                  <a:srgbClr val="000000"/>
                </a:solidFill>
                <a:latin typeface="Arial"/>
                <a:cs typeface="Times New Roman"/>
              </a:rPr>
              <a:t>       C</a:t>
            </a:r>
            <a:r>
              <a:rPr lang="en-US" sz="1400">
                <a:solidFill>
                  <a:srgbClr val="000000"/>
                </a:solidFill>
                <a:latin typeface="Arial"/>
                <a:cs typeface="Arial"/>
              </a:rPr>
              <a:t>ompleted</a:t>
            </a:r>
            <a:r>
              <a:rPr kumimoji="0" lang="en-US" sz="1400" b="0" i="0" u="none" strike="noStrike" cap="none" normalizeH="0" baseline="0">
                <a:ln>
                  <a:noFill/>
                </a:ln>
                <a:solidFill>
                  <a:srgbClr val="000000"/>
                </a:solidFill>
                <a:effectLst/>
                <a:latin typeface="Arial"/>
                <a:cs typeface="Arial"/>
              </a:rPr>
              <a:t> staff observation forms (Program Activity Implementation Review or similar</a:t>
            </a:r>
            <a:r>
              <a:rPr lang="en-US" sz="1400">
                <a:solidFill>
                  <a:srgbClr val="000000"/>
                </a:solidFill>
                <a:latin typeface="Arial"/>
                <a:cs typeface="Arial"/>
              </a:rPr>
              <a:t>). </a:t>
            </a:r>
            <a:r>
              <a:rPr kumimoji="0" lang="en-US" sz="1400" b="0" i="0" u="none" strike="noStrike" cap="none" normalizeH="0" baseline="0">
                <a:ln>
                  <a:noFill/>
                </a:ln>
                <a:solidFill>
                  <a:srgbClr val="000000"/>
                </a:solidFill>
                <a:effectLst/>
                <a:latin typeface="Arial"/>
                <a:cs typeface="Arial"/>
              </a:rPr>
              <a:t>Fall observation forms</a:t>
            </a:r>
            <a:r>
              <a:rPr lang="en-US" sz="1400">
                <a:solidFill>
                  <a:srgbClr val="000000"/>
                </a:solidFill>
                <a:latin typeface="Arial"/>
                <a:cs typeface="Arial"/>
              </a:rPr>
              <a:t>, </a:t>
            </a:r>
            <a:r>
              <a:rPr kumimoji="0" lang="en-US" sz="1400" b="0" i="0" u="none" strike="noStrike" cap="none" normalizeH="0" baseline="0">
                <a:ln>
                  <a:noFill/>
                </a:ln>
                <a:solidFill>
                  <a:srgbClr val="000000"/>
                </a:solidFill>
                <a:effectLst/>
                <a:latin typeface="Arial"/>
                <a:cs typeface="Arial"/>
              </a:rPr>
              <a:t>Spring observation forms</a:t>
            </a:r>
            <a:r>
              <a:rPr lang="en-US" sz="1400">
                <a:solidFill>
                  <a:srgbClr val="000000"/>
                </a:solidFill>
                <a:latin typeface="Arial"/>
                <a:cs typeface="Arial"/>
              </a:rPr>
              <a:t>.</a:t>
            </a:r>
            <a:endParaRPr lang="en-US" sz="1400">
              <a:latin typeface="Arial"/>
            </a:endParaRPr>
          </a:p>
          <a:p>
            <a:pPr marL="152400" indent="0">
              <a:lnSpc>
                <a:spcPct val="150000"/>
              </a:lnSpc>
              <a:buClr>
                <a:srgbClr val="33312E"/>
              </a:buClr>
              <a:buSzTx/>
            </a:pPr>
            <a:r>
              <a:rPr kumimoji="0" lang="en-US" sz="1400" b="1" i="0">
                <a:solidFill>
                  <a:srgbClr val="000000"/>
                </a:solidFill>
                <a:latin typeface="Arial"/>
                <a:ea typeface="Calibri"/>
                <a:cs typeface="Calibri"/>
              </a:rPr>
              <a:t>D-3</a:t>
            </a:r>
            <a:r>
              <a:rPr lang="en-US" sz="1400" b="1">
                <a:solidFill>
                  <a:srgbClr val="000000"/>
                </a:solidFill>
                <a:latin typeface="Arial"/>
                <a:ea typeface="Calibri"/>
                <a:cs typeface="Calibri"/>
              </a:rPr>
              <a:t>:</a:t>
            </a:r>
            <a:r>
              <a:rPr kumimoji="0" lang="en-US" sz="1400" b="1" i="0">
                <a:solidFill>
                  <a:srgbClr val="000000"/>
                </a:solidFill>
                <a:latin typeface="Arial"/>
                <a:ea typeface="Calibri"/>
                <a:cs typeface="Calibri"/>
              </a:rPr>
              <a:t> Collaborative Planning Time</a:t>
            </a:r>
            <a:r>
              <a:rPr lang="en-US" sz="1400" b="1">
                <a:solidFill>
                  <a:srgbClr val="000000"/>
                </a:solidFill>
                <a:latin typeface="Arial"/>
                <a:ea typeface="Calibri"/>
                <a:cs typeface="Calibri"/>
              </a:rPr>
              <a:t> (CPT)</a:t>
            </a:r>
            <a:endParaRPr lang="en-US" sz="1400" b="1">
              <a:latin typeface="Arial"/>
            </a:endParaRPr>
          </a:p>
          <a:p>
            <a:pPr marL="152400" indent="0">
              <a:lnSpc>
                <a:spcPct val="150000"/>
              </a:lnSpc>
              <a:buClr>
                <a:srgbClr val="33312E"/>
              </a:buClr>
              <a:buSzTx/>
            </a:pPr>
            <a:r>
              <a:rPr lang="en-US" sz="1400">
                <a:solidFill>
                  <a:srgbClr val="000000"/>
                </a:solidFill>
                <a:latin typeface="Arial"/>
                <a:ea typeface="Calibri"/>
                <a:cs typeface="Calibri"/>
              </a:rPr>
              <a:t>Documents Needed</a:t>
            </a:r>
            <a:endParaRPr lang="en-US" sz="1400">
              <a:latin typeface="Arial"/>
            </a:endParaRPr>
          </a:p>
          <a:p>
            <a:pPr marL="152400" indent="0">
              <a:lnSpc>
                <a:spcPct val="150000"/>
              </a:lnSpc>
              <a:buClr>
                <a:srgbClr val="33312E"/>
              </a:buClr>
              <a:buSzTx/>
            </a:pPr>
            <a:r>
              <a:rPr lang="en-US" sz="1400">
                <a:solidFill>
                  <a:srgbClr val="000000"/>
                </a:solidFill>
                <a:latin typeface="Arial"/>
              </a:rPr>
              <a:t>·</a:t>
            </a:r>
            <a:r>
              <a:rPr lang="en-US" sz="1400">
                <a:solidFill>
                  <a:srgbClr val="000000"/>
                </a:solidFill>
                <a:latin typeface="Arial"/>
                <a:cs typeface="Times New Roman"/>
              </a:rPr>
              <a:t>       </a:t>
            </a:r>
            <a:r>
              <a:rPr lang="en-US" sz="1400">
                <a:solidFill>
                  <a:srgbClr val="000000"/>
                </a:solidFill>
                <a:latin typeface="Arial"/>
                <a:cs typeface="Arial"/>
              </a:rPr>
              <a:t>CPT agenda(s), </a:t>
            </a:r>
            <a:r>
              <a:rPr kumimoji="0" lang="en-US" sz="1400" b="0" i="0" u="none" strike="noStrike" cap="none" normalizeH="0" baseline="0">
                <a:ln>
                  <a:noFill/>
                </a:ln>
                <a:solidFill>
                  <a:srgbClr val="000000"/>
                </a:solidFill>
                <a:effectLst/>
                <a:latin typeface="Arial"/>
                <a:cs typeface="Arial"/>
              </a:rPr>
              <a:t>notes</a:t>
            </a:r>
            <a:r>
              <a:rPr lang="en-US" sz="1400">
                <a:solidFill>
                  <a:srgbClr val="000000"/>
                </a:solidFill>
                <a:latin typeface="Arial"/>
                <a:cs typeface="Arial"/>
              </a:rPr>
              <a:t>,</a:t>
            </a:r>
            <a:r>
              <a:rPr kumimoji="0" lang="en-US" sz="1400" b="0" i="0" u="none" strike="noStrike" cap="none" normalizeH="0" baseline="0">
                <a:ln>
                  <a:noFill/>
                </a:ln>
                <a:solidFill>
                  <a:srgbClr val="000000"/>
                </a:solidFill>
                <a:effectLst/>
                <a:latin typeface="Arial"/>
                <a:cs typeface="Arial"/>
              </a:rPr>
              <a:t> and </a:t>
            </a:r>
            <a:r>
              <a:rPr lang="en-US" sz="1400">
                <a:solidFill>
                  <a:srgbClr val="000000"/>
                </a:solidFill>
                <a:latin typeface="Arial"/>
                <a:cs typeface="Arial"/>
              </a:rPr>
              <a:t>attendance records.</a:t>
            </a:r>
            <a:endParaRPr lang="en-US" sz="1400">
              <a:latin typeface="Arial"/>
            </a:endParaRPr>
          </a:p>
          <a:p>
            <a:pPr marL="152400" indent="0">
              <a:lnSpc>
                <a:spcPct val="150000"/>
              </a:lnSpc>
              <a:buClr>
                <a:srgbClr val="33312E"/>
              </a:buClr>
              <a:buSzTx/>
            </a:pPr>
            <a:r>
              <a:rPr kumimoji="0" lang="en-US" sz="1400" b="1" i="0">
                <a:solidFill>
                  <a:srgbClr val="000000"/>
                </a:solidFill>
                <a:latin typeface="Arial"/>
                <a:ea typeface="Calibri"/>
                <a:cs typeface="Calibri"/>
              </a:rPr>
              <a:t>D-4</a:t>
            </a:r>
            <a:r>
              <a:rPr lang="en-US" sz="1400" b="1">
                <a:solidFill>
                  <a:srgbClr val="000000"/>
                </a:solidFill>
                <a:latin typeface="Arial"/>
                <a:ea typeface="Calibri"/>
                <a:cs typeface="Calibri"/>
              </a:rPr>
              <a:t>:</a:t>
            </a:r>
            <a:r>
              <a:rPr kumimoji="0" lang="en-US" sz="1400" b="1" i="0">
                <a:solidFill>
                  <a:srgbClr val="000000"/>
                </a:solidFill>
                <a:latin typeface="Arial"/>
                <a:ea typeface="Calibri"/>
                <a:cs typeface="Calibri"/>
              </a:rPr>
              <a:t> Professional Development </a:t>
            </a:r>
            <a:r>
              <a:rPr lang="en-US" sz="1400" b="1">
                <a:solidFill>
                  <a:srgbClr val="000000"/>
                </a:solidFill>
                <a:latin typeface="Arial"/>
                <a:ea typeface="Calibri"/>
                <a:cs typeface="Calibri"/>
              </a:rPr>
              <a:t>(PD) </a:t>
            </a:r>
            <a:r>
              <a:rPr kumimoji="0" lang="en-US" sz="1400" b="1" i="0">
                <a:solidFill>
                  <a:srgbClr val="000000"/>
                </a:solidFill>
                <a:latin typeface="Arial"/>
                <a:ea typeface="Calibri"/>
                <a:cs typeface="Calibri"/>
              </a:rPr>
              <a:t>of Personnel</a:t>
            </a:r>
            <a:endParaRPr lang="en-US" sz="1400" b="1">
              <a:solidFill>
                <a:srgbClr val="000000"/>
              </a:solidFill>
              <a:latin typeface="Arial"/>
              <a:ea typeface="Calibri"/>
              <a:cs typeface="Calibri"/>
            </a:endParaRPr>
          </a:p>
          <a:p>
            <a:pPr marL="152400" indent="0">
              <a:lnSpc>
                <a:spcPct val="150000"/>
              </a:lnSpc>
              <a:buClr>
                <a:srgbClr val="33312E"/>
              </a:buClr>
              <a:buSzTx/>
            </a:pPr>
            <a:r>
              <a:rPr lang="en-US" sz="1400">
                <a:solidFill>
                  <a:srgbClr val="000000"/>
                </a:solidFill>
                <a:latin typeface="Arial"/>
                <a:ea typeface="Calibri"/>
                <a:cs typeface="Calibri"/>
              </a:rPr>
              <a:t>Documents Needed</a:t>
            </a:r>
            <a:endParaRPr lang="en-US" sz="1400">
              <a:latin typeface="Arial"/>
            </a:endParaRPr>
          </a:p>
          <a:p>
            <a:pPr marL="152400" indent="0">
              <a:lnSpc>
                <a:spcPct val="150000"/>
              </a:lnSpc>
              <a:buClr>
                <a:srgbClr val="33312E"/>
              </a:buClr>
              <a:buSzTx/>
            </a:pPr>
            <a:r>
              <a:rPr lang="en-US" sz="1400">
                <a:solidFill>
                  <a:srgbClr val="000000"/>
                </a:solidFill>
                <a:latin typeface="Arial"/>
              </a:rPr>
              <a:t>·</a:t>
            </a:r>
            <a:r>
              <a:rPr lang="en-US" sz="1400">
                <a:solidFill>
                  <a:srgbClr val="000000"/>
                </a:solidFill>
                <a:latin typeface="Arial"/>
                <a:cs typeface="Times New Roman"/>
              </a:rPr>
              <a:t>       </a:t>
            </a:r>
            <a:r>
              <a:rPr kumimoji="0" lang="en-US" sz="1400" b="0" i="0" u="none" strike="noStrike" cap="none" normalizeH="0" baseline="0">
                <a:ln>
                  <a:noFill/>
                </a:ln>
                <a:solidFill>
                  <a:srgbClr val="000000"/>
                </a:solidFill>
                <a:effectLst/>
                <a:latin typeface="Arial"/>
                <a:cs typeface="Arial"/>
              </a:rPr>
              <a:t>PD </a:t>
            </a:r>
            <a:r>
              <a:rPr lang="en-US" sz="1400">
                <a:solidFill>
                  <a:srgbClr val="000000"/>
                </a:solidFill>
                <a:latin typeface="Arial"/>
                <a:cs typeface="Arial"/>
              </a:rPr>
              <a:t>agenda</a:t>
            </a:r>
            <a:r>
              <a:rPr kumimoji="0" lang="en-US" sz="1400" b="0" i="0" u="none" strike="noStrike" cap="none" normalizeH="0" baseline="0">
                <a:ln>
                  <a:noFill/>
                </a:ln>
                <a:solidFill>
                  <a:srgbClr val="000000"/>
                </a:solidFill>
                <a:effectLst/>
                <a:latin typeface="Arial"/>
                <a:cs typeface="Arial"/>
              </a:rPr>
              <a:t>(</a:t>
            </a:r>
            <a:r>
              <a:rPr lang="en-US" sz="1400">
                <a:solidFill>
                  <a:srgbClr val="000000"/>
                </a:solidFill>
                <a:latin typeface="Arial"/>
                <a:cs typeface="Arial"/>
              </a:rPr>
              <a:t>s) </a:t>
            </a:r>
            <a:r>
              <a:rPr kumimoji="0" lang="en-US" sz="1400" b="0" i="0" u="none" strike="noStrike" cap="none" normalizeH="0" baseline="0">
                <a:ln>
                  <a:noFill/>
                </a:ln>
                <a:solidFill>
                  <a:srgbClr val="000000"/>
                </a:solidFill>
                <a:effectLst/>
                <a:latin typeface="Arial"/>
                <a:cs typeface="Arial"/>
              </a:rPr>
              <a:t>with learning objectives</a:t>
            </a:r>
            <a:r>
              <a:rPr lang="en-US" sz="1400">
                <a:solidFill>
                  <a:srgbClr val="000000"/>
                </a:solidFill>
                <a:latin typeface="Arial"/>
                <a:cs typeface="Arial"/>
              </a:rPr>
              <a:t> and attendance records.</a:t>
            </a:r>
            <a:endParaRPr lang="en-US" sz="1400">
              <a:latin typeface="Arial"/>
            </a:endParaRPr>
          </a:p>
          <a:p>
            <a:pPr marL="152400" indent="0">
              <a:lnSpc>
                <a:spcPct val="150000"/>
              </a:lnSpc>
              <a:buClr>
                <a:srgbClr val="33312E"/>
              </a:buClr>
              <a:buSzTx/>
            </a:pPr>
            <a:endParaRPr lang="en-US" sz="1400">
              <a:solidFill>
                <a:srgbClr val="000000"/>
              </a:solidFill>
              <a:latin typeface="Arial"/>
              <a:cs typeface="Arial"/>
            </a:endParaRPr>
          </a:p>
          <a:p>
            <a:pPr marL="0" marR="0" lvl="0" indent="0" algn="l" defTabSz="914400">
              <a:lnSpc>
                <a:spcPct val="100000"/>
              </a:lnSpc>
              <a:spcBef>
                <a:spcPct val="0"/>
              </a:spcBef>
              <a:spcAft>
                <a:spcPct val="0"/>
              </a:spcAft>
              <a:buClr>
                <a:srgbClr val="33312E"/>
              </a:buClr>
              <a:buSzTx/>
              <a:buFont typeface="Arial"/>
              <a:buChar char="•"/>
              <a:tabLst/>
            </a:pPr>
            <a:endParaRPr lang="en-US"/>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2" name="Picture 1" descr="A person with a mustache&#10;&#10;Description automatically generated">
            <a:extLst>
              <a:ext uri="{FF2B5EF4-FFF2-40B4-BE49-F238E27FC236}">
                <a16:creationId xmlns:a16="http://schemas.microsoft.com/office/drawing/2014/main" id="{E8B3C450-FE7E-463F-B1CF-51A5C48E82E8}"/>
              </a:ext>
            </a:extLst>
          </p:cNvPr>
          <p:cNvPicPr>
            <a:picLocks noChangeAspect="1"/>
          </p:cNvPicPr>
          <p:nvPr/>
        </p:nvPicPr>
        <p:blipFill>
          <a:blip r:embed="rId3"/>
          <a:stretch>
            <a:fillRect/>
          </a:stretch>
        </p:blipFill>
        <p:spPr>
          <a:xfrm>
            <a:off x="6155938" y="2571284"/>
            <a:ext cx="2077845" cy="207784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38"/>
          <p:cNvSpPr txBox="1">
            <a:spLocks noGrp="1"/>
          </p:cNvSpPr>
          <p:nvPr>
            <p:ph type="title"/>
          </p:nvPr>
        </p:nvSpPr>
        <p:spPr>
          <a:xfrm>
            <a:off x="6164675" y="988535"/>
            <a:ext cx="3096431" cy="3113622"/>
          </a:xfrm>
          <a:prstGeom prst="rect">
            <a:avLst/>
          </a:prstGeom>
        </p:spPr>
        <p:txBody>
          <a:bodyPr spcFirstLastPara="1" wrap="square" lIns="91425" tIns="91425" rIns="91425" bIns="91425" anchor="b" anchorCtr="0">
            <a:noAutofit/>
          </a:bodyPr>
          <a:lstStyle/>
          <a:p>
            <a:r>
              <a:rPr lang="en-US" sz="2400" b="1"/>
              <a:t>Section E: Programming &amp; Activities</a:t>
            </a:r>
            <a:endParaRPr sz="2400" b="1"/>
          </a:p>
        </p:txBody>
      </p:sp>
      <p:pic>
        <p:nvPicPr>
          <p:cNvPr id="295" name="Google Shape;295;p38"/>
          <p:cNvPicPr preferRelativeResize="0">
            <a:picLocks noGrp="1"/>
          </p:cNvPicPr>
          <p:nvPr>
            <p:ph type="pic" idx="2"/>
          </p:nvPr>
        </p:nvPicPr>
        <p:blipFill rotWithShape="1">
          <a:blip r:embed="rId3">
            <a:alphaModFix/>
          </a:blip>
          <a:srcRect l="29598" r="26084" b="6768"/>
          <a:stretch/>
        </p:blipFill>
        <p:spPr>
          <a:xfrm>
            <a:off x="713225" y="539500"/>
            <a:ext cx="2576100" cy="4064400"/>
          </a:xfrm>
          <a:prstGeom prst="roundRect">
            <a:avLst>
              <a:gd name="adj" fmla="val 16667"/>
            </a:avLst>
          </a:prstGeom>
        </p:spPr>
      </p:pic>
      <p:pic>
        <p:nvPicPr>
          <p:cNvPr id="297" name="Google Shape;297;p38"/>
          <p:cNvPicPr preferRelativeResize="0">
            <a:picLocks noGrp="1"/>
          </p:cNvPicPr>
          <p:nvPr>
            <p:ph type="pic" idx="4"/>
          </p:nvPr>
        </p:nvPicPr>
        <p:blipFill rotWithShape="1">
          <a:blip r:embed="rId4">
            <a:alphaModFix/>
          </a:blip>
          <a:srcRect l="9184" r="2163" b="6768"/>
          <a:stretch/>
        </p:blipFill>
        <p:spPr>
          <a:xfrm>
            <a:off x="3438950" y="539500"/>
            <a:ext cx="2576100" cy="4064400"/>
          </a:xfrm>
          <a:prstGeom prst="roundRect">
            <a:avLst>
              <a:gd name="adj" fmla="val 16667"/>
            </a:avLst>
          </a:prstGeom>
        </p:spPr>
      </p:pic>
      <p:grpSp>
        <p:nvGrpSpPr>
          <p:cNvPr id="298" name="Google Shape;298;p38"/>
          <p:cNvGrpSpPr/>
          <p:nvPr/>
        </p:nvGrpSpPr>
        <p:grpSpPr>
          <a:xfrm>
            <a:off x="-754350" y="2826250"/>
            <a:ext cx="3565642" cy="4395439"/>
            <a:chOff x="7563475" y="-530450"/>
            <a:chExt cx="3565642" cy="4395439"/>
          </a:xfrm>
        </p:grpSpPr>
        <p:sp>
          <p:nvSpPr>
            <p:cNvPr id="299" name="Google Shape;299;p38"/>
            <p:cNvSpPr/>
            <p:nvPr/>
          </p:nvSpPr>
          <p:spPr>
            <a:xfrm rot="-1730391" flipH="1">
              <a:off x="8987636" y="303570"/>
              <a:ext cx="1399361" cy="3437036"/>
            </a:xfrm>
            <a:prstGeom prst="roundRect">
              <a:avLst>
                <a:gd name="adj" fmla="val 50000"/>
              </a:avLst>
            </a:prstGeom>
            <a:solidFill>
              <a:schemeClr val="dk2"/>
            </a:solidFill>
            <a:ln>
              <a:noFill/>
            </a:ln>
            <a:effectLst>
              <a:outerShdw blurRad="185738" dist="76200" dir="9000000" algn="bl" rotWithShape="0">
                <a:schemeClr val="dk1">
                  <a:alpha val="75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ybody"/>
                <a:ea typeface="Anybody"/>
                <a:cs typeface="Anybody"/>
                <a:sym typeface="Anybody"/>
              </a:endParaRPr>
            </a:p>
          </p:txBody>
        </p:sp>
        <p:sp>
          <p:nvSpPr>
            <p:cNvPr id="300" name="Google Shape;300;p38"/>
            <p:cNvSpPr/>
            <p:nvPr/>
          </p:nvSpPr>
          <p:spPr>
            <a:xfrm>
              <a:off x="7563475" y="-530450"/>
              <a:ext cx="1942800" cy="1942800"/>
            </a:xfrm>
            <a:prstGeom prst="donut">
              <a:avLst>
                <a:gd name="adj" fmla="val 25000"/>
              </a:avLst>
            </a:prstGeom>
            <a:solidFill>
              <a:schemeClr val="accent2"/>
            </a:solidFill>
            <a:ln>
              <a:noFill/>
            </a:ln>
            <a:effectLst>
              <a:outerShdw blurRad="185738" dist="76200" dir="9000000" algn="bl" rotWithShape="0">
                <a:schemeClr val="dk1">
                  <a:alpha val="75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ybody"/>
                <a:ea typeface="Anybody"/>
                <a:cs typeface="Anybody"/>
                <a:sym typeface="Anybody"/>
              </a:endParaRPr>
            </a:p>
          </p:txBody>
        </p:sp>
      </p:grpSp>
    </p:spTree>
    <p:extLst>
      <p:ext uri="{BB962C8B-B14F-4D97-AF65-F5344CB8AC3E}">
        <p14:creationId xmlns:p14="http://schemas.microsoft.com/office/powerpoint/2010/main" val="1166788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3"/>
          <p:cNvSpPr txBox="1">
            <a:spLocks noGrp="1"/>
          </p:cNvSpPr>
          <p:nvPr>
            <p:ph type="title"/>
          </p:nvPr>
        </p:nvSpPr>
        <p:spPr>
          <a:xfrm>
            <a:off x="1504001" y="1735765"/>
            <a:ext cx="4545300" cy="572700"/>
          </a:xfrm>
          <a:prstGeom prst="rect">
            <a:avLst/>
          </a:prstGeom>
        </p:spPr>
        <p:txBody>
          <a:bodyPr spcFirstLastPara="1" wrap="square" lIns="91425" tIns="91425" rIns="91425" bIns="91425" anchor="b" anchorCtr="0">
            <a:noAutofit/>
          </a:bodyPr>
          <a:lstStyle/>
          <a:p>
            <a:r>
              <a:rPr lang="en-US" sz="3000"/>
              <a:t>Role of Technical Assistance Resource Centers (</a:t>
            </a:r>
            <a:r>
              <a:rPr lang="en-US"/>
              <a:t>NYC TARC</a:t>
            </a:r>
            <a:r>
              <a:rPr lang="en-US" sz="3000"/>
              <a:t>)</a:t>
            </a:r>
            <a:endParaRPr/>
          </a:p>
        </p:txBody>
      </p:sp>
      <p:sp>
        <p:nvSpPr>
          <p:cNvPr id="218" name="Google Shape;218;p33"/>
          <p:cNvSpPr txBox="1">
            <a:spLocks noGrp="1"/>
          </p:cNvSpPr>
          <p:nvPr>
            <p:ph type="subTitle" idx="1"/>
          </p:nvPr>
        </p:nvSpPr>
        <p:spPr>
          <a:xfrm>
            <a:off x="4307074" y="2233129"/>
            <a:ext cx="4545300" cy="2674500"/>
          </a:xfrm>
          <a:prstGeom prst="rect">
            <a:avLst/>
          </a:prstGeom>
        </p:spPr>
        <p:txBody>
          <a:bodyPr spcFirstLastPara="1" wrap="square" lIns="91425" tIns="91425" rIns="91425" bIns="91425" anchor="t" anchorCtr="0">
            <a:noAutofit/>
          </a:bodyPr>
          <a:lstStyle/>
          <a:p>
            <a:r>
              <a:rPr lang="en-US" sz="1400"/>
              <a:t>Responsibilities: In relation to the SMV process.</a:t>
            </a:r>
          </a:p>
          <a:p>
            <a:endParaRPr lang="en-US" sz="1400"/>
          </a:p>
          <a:p>
            <a:pPr marL="0" indent="0">
              <a:buNone/>
            </a:pPr>
            <a:r>
              <a:rPr lang="en-US" sz="1400"/>
              <a:t>  - Review SMV documents</a:t>
            </a:r>
          </a:p>
          <a:p>
            <a:pPr marL="0" indent="0">
              <a:buNone/>
            </a:pPr>
            <a:r>
              <a:rPr lang="en-US" sz="1400"/>
              <a:t>        - Conduct Targeted Technical Assistance (SMV PREP)</a:t>
            </a:r>
          </a:p>
          <a:p>
            <a:pPr marL="0" indent="0">
              <a:buNone/>
            </a:pPr>
            <a:r>
              <a:rPr lang="en-US" sz="1400"/>
              <a:t>  - Facilitate SMV visits</a:t>
            </a:r>
            <a:endParaRPr lang="en-US" sz="1400">
              <a:ea typeface="Calibri"/>
              <a:cs typeface="Calibri"/>
            </a:endParaRPr>
          </a:p>
          <a:p>
            <a:pPr marL="0" indent="0">
              <a:buNone/>
            </a:pPr>
            <a:r>
              <a:rPr lang="en-US" sz="1400"/>
              <a:t>  - Submit reports to NYSED</a:t>
            </a:r>
            <a:endParaRPr lang="en-US" sz="1400">
              <a:ea typeface="Calibri"/>
              <a:cs typeface="Calibri"/>
            </a:endParaRPr>
          </a:p>
          <a:p>
            <a:pPr marL="0" indent="0">
              <a:buNone/>
            </a:pPr>
            <a:r>
              <a:rPr lang="en-US" sz="1400"/>
              <a:t>  - Monitor and support action plans</a:t>
            </a:r>
          </a:p>
          <a:p>
            <a:pPr marL="0" indent="0">
              <a:buNone/>
            </a:pPr>
            <a:r>
              <a:rPr lang="en-US" sz="1400">
                <a:ea typeface="Calibri"/>
                <a:cs typeface="Calibri"/>
              </a:rPr>
              <a:t>        - Provide Monthly check in (or as needed)</a:t>
            </a:r>
          </a:p>
        </p:txBody>
      </p:sp>
      <p:grpSp>
        <p:nvGrpSpPr>
          <p:cNvPr id="220" name="Google Shape;220;p33"/>
          <p:cNvGrpSpPr/>
          <p:nvPr/>
        </p:nvGrpSpPr>
        <p:grpSpPr>
          <a:xfrm rot="10800000" flipH="1">
            <a:off x="-1517675" y="-2060750"/>
            <a:ext cx="3120506" cy="5111576"/>
            <a:chOff x="-1720025" y="-1095575"/>
            <a:chExt cx="3120506" cy="5111576"/>
          </a:xfrm>
        </p:grpSpPr>
        <p:sp>
          <p:nvSpPr>
            <p:cNvPr id="221" name="Google Shape;221;p33"/>
            <p:cNvSpPr/>
            <p:nvPr/>
          </p:nvSpPr>
          <p:spPr>
            <a:xfrm rot="1730391">
              <a:off x="-741000" y="454583"/>
              <a:ext cx="1399361" cy="3437036"/>
            </a:xfrm>
            <a:prstGeom prst="roundRect">
              <a:avLst>
                <a:gd name="adj" fmla="val 50000"/>
              </a:avLst>
            </a:prstGeom>
            <a:solidFill>
              <a:schemeClr val="accent2"/>
            </a:solidFill>
            <a:ln>
              <a:noFill/>
            </a:ln>
            <a:effectLst>
              <a:outerShdw blurRad="185738" dist="76200" dir="9000000" algn="bl" rotWithShape="0">
                <a:schemeClr val="dk1">
                  <a:alpha val="75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ybody"/>
                <a:ea typeface="Anybody"/>
                <a:cs typeface="Anybody"/>
                <a:sym typeface="Anybody"/>
              </a:endParaRPr>
            </a:p>
          </p:txBody>
        </p:sp>
        <p:sp>
          <p:nvSpPr>
            <p:cNvPr id="222" name="Google Shape;222;p33"/>
            <p:cNvSpPr/>
            <p:nvPr/>
          </p:nvSpPr>
          <p:spPr>
            <a:xfrm>
              <a:off x="-1720025" y="-1095575"/>
              <a:ext cx="2585700" cy="2585700"/>
            </a:xfrm>
            <a:prstGeom prst="donut">
              <a:avLst>
                <a:gd name="adj" fmla="val 25000"/>
              </a:avLst>
            </a:prstGeom>
            <a:solidFill>
              <a:schemeClr val="accent3"/>
            </a:solidFill>
            <a:ln>
              <a:noFill/>
            </a:ln>
            <a:effectLst>
              <a:outerShdw blurRad="185738" dist="76200" dir="9000000" algn="bl" rotWithShape="0">
                <a:schemeClr val="dk1">
                  <a:alpha val="75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ybody"/>
                <a:ea typeface="Anybody"/>
                <a:cs typeface="Anybody"/>
                <a:sym typeface="Anybody"/>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53D1F-0F33-1EAE-3226-2C535AB05E49}"/>
              </a:ext>
            </a:extLst>
          </p:cNvPr>
          <p:cNvSpPr>
            <a:spLocks noGrp="1"/>
          </p:cNvSpPr>
          <p:nvPr>
            <p:ph type="title"/>
          </p:nvPr>
        </p:nvSpPr>
        <p:spPr/>
        <p:txBody>
          <a:bodyPr/>
          <a:lstStyle/>
          <a:p>
            <a:r>
              <a:rPr lang="en-US" b="1" i="1"/>
              <a:t>Do you need to stretch? </a:t>
            </a:r>
          </a:p>
        </p:txBody>
      </p:sp>
      <p:sp>
        <p:nvSpPr>
          <p:cNvPr id="4" name="Subtitle 3">
            <a:extLst>
              <a:ext uri="{FF2B5EF4-FFF2-40B4-BE49-F238E27FC236}">
                <a16:creationId xmlns:a16="http://schemas.microsoft.com/office/drawing/2014/main" id="{0A027A93-0A34-A72A-5460-110F4111D1A4}"/>
              </a:ext>
            </a:extLst>
          </p:cNvPr>
          <p:cNvSpPr>
            <a:spLocks noGrp="1"/>
          </p:cNvSpPr>
          <p:nvPr>
            <p:ph type="subTitle" idx="2"/>
          </p:nvPr>
        </p:nvSpPr>
        <p:spPr>
          <a:xfrm>
            <a:off x="2377864" y="1695382"/>
            <a:ext cx="2861700" cy="1755600"/>
          </a:xfrm>
        </p:spPr>
        <p:txBody>
          <a:bodyPr/>
          <a:lstStyle/>
          <a:p>
            <a:r>
              <a:rPr lang="en-US" sz="2400" b="1"/>
              <a:t>Me too</a:t>
            </a:r>
          </a:p>
          <a:p>
            <a:endParaRPr lang="en-US" sz="2400" b="1"/>
          </a:p>
          <a:p>
            <a:endParaRPr lang="en-US" sz="2400" b="1"/>
          </a:p>
          <a:p>
            <a:r>
              <a:rPr lang="en-US" sz="2400" b="1"/>
              <a:t>       :) </a:t>
            </a:r>
          </a:p>
          <a:p>
            <a:endParaRPr lang="en-US"/>
          </a:p>
        </p:txBody>
      </p:sp>
    </p:spTree>
    <p:extLst>
      <p:ext uri="{BB962C8B-B14F-4D97-AF65-F5344CB8AC3E}">
        <p14:creationId xmlns:p14="http://schemas.microsoft.com/office/powerpoint/2010/main" val="37349812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40" name="Google Shape;340;p42"/>
          <p:cNvSpPr txBox="1">
            <a:spLocks noGrp="1"/>
          </p:cNvSpPr>
          <p:nvPr>
            <p:ph type="subTitle" idx="5"/>
          </p:nvPr>
        </p:nvSpPr>
        <p:spPr>
          <a:xfrm>
            <a:off x="2069390" y="551738"/>
            <a:ext cx="6021312" cy="414900"/>
          </a:xfrm>
          <a:prstGeom prst="rect">
            <a:avLst/>
          </a:prstGeom>
        </p:spPr>
        <p:txBody>
          <a:bodyPr spcFirstLastPara="1" wrap="square" lIns="91425" tIns="91425" rIns="91425" bIns="91425" anchor="t" anchorCtr="0">
            <a:noAutofit/>
          </a:bodyPr>
          <a:lstStyle/>
          <a:p>
            <a:pPr lvl="1" algn="l">
              <a:lnSpc>
                <a:spcPct val="150000"/>
              </a:lnSpc>
            </a:pPr>
            <a:r>
              <a:rPr lang="en-US"/>
              <a:t>E: Programming &amp; Activities</a:t>
            </a:r>
          </a:p>
          <a:p>
            <a:pPr lvl="1" algn="l">
              <a:lnSpc>
                <a:spcPct val="150000"/>
              </a:lnSpc>
            </a:pPr>
            <a:r>
              <a:rPr lang="en-US" b="1"/>
              <a:t>E-1: Support for Students of Special Populations</a:t>
            </a:r>
          </a:p>
          <a:p>
            <a:pPr marL="742950" lvl="1" indent="-285750" algn="l">
              <a:lnSpc>
                <a:spcPct val="150000"/>
              </a:lnSpc>
              <a:buFont typeface="Arial"/>
              <a:buChar char="•"/>
            </a:pPr>
            <a:r>
              <a:rPr lang="en-US" sz="1400">
                <a:solidFill>
                  <a:srgbClr val="000000"/>
                </a:solidFill>
                <a:ea typeface="Calibri"/>
                <a:cs typeface="Calibri"/>
              </a:rPr>
              <a:t>The program must provide reasonable accommodations for students with special</a:t>
            </a:r>
            <a:r>
              <a:rPr lang="en-US" sz="1400">
                <a:solidFill>
                  <a:srgbClr val="000000"/>
                </a:solidFill>
              </a:rPr>
              <a:t> needs.</a:t>
            </a:r>
            <a:endParaRPr lang="en-US"/>
          </a:p>
          <a:p>
            <a:pPr marL="742950" lvl="1" indent="-285750" algn="l">
              <a:lnSpc>
                <a:spcPct val="150000"/>
              </a:lnSpc>
              <a:buFont typeface="Arial"/>
              <a:buChar char="•"/>
            </a:pPr>
            <a:r>
              <a:rPr lang="en-US" sz="1400">
                <a:solidFill>
                  <a:srgbClr val="000000"/>
                </a:solidFill>
              </a:rPr>
              <a:t>Evidence to demonstrate compliance:</a:t>
            </a:r>
            <a:endParaRPr lang="en-US"/>
          </a:p>
          <a:p>
            <a:pPr marL="1657350" lvl="2" indent="-285750" algn="l">
              <a:lnSpc>
                <a:spcPct val="150000"/>
              </a:lnSpc>
              <a:buFont typeface="Wingdings"/>
              <a:buChar char="§"/>
            </a:pPr>
            <a:r>
              <a:rPr lang="en-US" sz="1400">
                <a:solidFill>
                  <a:srgbClr val="000000"/>
                </a:solidFill>
              </a:rPr>
              <a:t>Supplies or equipment used to support these students.</a:t>
            </a:r>
            <a:endParaRPr lang="en-US"/>
          </a:p>
          <a:p>
            <a:pPr marL="1657350" lvl="2" indent="-285750" algn="l">
              <a:lnSpc>
                <a:spcPct val="150000"/>
              </a:lnSpc>
              <a:buFont typeface="Wingdings"/>
              <a:buChar char="§"/>
            </a:pPr>
            <a:r>
              <a:rPr lang="en-US" sz="1400">
                <a:solidFill>
                  <a:srgbClr val="000000"/>
                </a:solidFill>
              </a:rPr>
              <a:t>Observations of how the program supports students of special populations.</a:t>
            </a:r>
            <a:endParaRPr lang="en-US"/>
          </a:p>
          <a:p>
            <a:endParaRPr lang="en-US" sz="1400">
              <a:solidFill>
                <a:srgbClr val="000000"/>
              </a:solidFill>
              <a:latin typeface="Arial"/>
              <a:ea typeface="Calibri"/>
              <a:cs typeface="Calibri"/>
            </a:endParaRPr>
          </a:p>
          <a:p>
            <a:pPr marL="0" indent="0"/>
            <a:r>
              <a:rPr lang="en-US" sz="1400" b="1">
                <a:solidFill>
                  <a:srgbClr val="000000"/>
                </a:solidFill>
                <a:latin typeface="Arial"/>
                <a:ea typeface="Calibri"/>
                <a:cs typeface="Calibri"/>
              </a:rPr>
              <a:t>                   </a:t>
            </a:r>
            <a:endParaRPr lang="en-US" sz="1400" b="1">
              <a:solidFill>
                <a:srgbClr val="33312E"/>
              </a:solidFill>
              <a:latin typeface="Arial"/>
              <a:ea typeface="Calibri"/>
              <a:cs typeface="Calibri"/>
            </a:endParaRPr>
          </a:p>
          <a:p>
            <a:pPr marL="0" indent="0"/>
            <a:endParaRPr lang="en-US" sz="1400" b="1">
              <a:solidFill>
                <a:srgbClr val="000000"/>
              </a:solidFill>
              <a:latin typeface="Arial"/>
              <a:ea typeface="Calibri"/>
              <a:cs typeface="Calibri"/>
            </a:endParaRPr>
          </a:p>
          <a:p>
            <a:pPr marL="0" indent="0"/>
            <a:endParaRPr lang="en-US" sz="1400" b="1">
              <a:solidFill>
                <a:srgbClr val="000000"/>
              </a:solidFill>
              <a:latin typeface="Arial"/>
              <a:ea typeface="Calibri"/>
              <a:cs typeface="Calibri"/>
            </a:endParaRPr>
          </a:p>
        </p:txBody>
      </p:sp>
      <p:grpSp>
        <p:nvGrpSpPr>
          <p:cNvPr id="343" name="Google Shape;343;p42"/>
          <p:cNvGrpSpPr/>
          <p:nvPr/>
        </p:nvGrpSpPr>
        <p:grpSpPr>
          <a:xfrm flipH="1">
            <a:off x="-1374850" y="1208225"/>
            <a:ext cx="3355701" cy="4060800"/>
            <a:chOff x="7254000" y="1140775"/>
            <a:chExt cx="3355701" cy="4060800"/>
          </a:xfrm>
        </p:grpSpPr>
        <p:sp>
          <p:nvSpPr>
            <p:cNvPr id="344" name="Google Shape;344;p42"/>
            <p:cNvSpPr/>
            <p:nvPr/>
          </p:nvSpPr>
          <p:spPr>
            <a:xfrm rot="-1730391" flipH="1">
              <a:off x="8365020" y="1238633"/>
              <a:ext cx="1399361" cy="3865085"/>
            </a:xfrm>
            <a:prstGeom prst="roundRect">
              <a:avLst>
                <a:gd name="adj" fmla="val 50000"/>
              </a:avLst>
            </a:prstGeom>
            <a:solidFill>
              <a:schemeClr val="lt2"/>
            </a:solidFill>
            <a:ln>
              <a:noFill/>
            </a:ln>
            <a:effectLst>
              <a:outerShdw blurRad="185738" dist="76200" dir="9000000" algn="bl" rotWithShape="0">
                <a:schemeClr val="dk1">
                  <a:alpha val="75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ybody"/>
                <a:ea typeface="Anybody"/>
                <a:cs typeface="Anybody"/>
                <a:sym typeface="Anybody"/>
              </a:endParaRPr>
            </a:p>
          </p:txBody>
        </p:sp>
        <p:sp>
          <p:nvSpPr>
            <p:cNvPr id="345" name="Google Shape;345;p42"/>
            <p:cNvSpPr/>
            <p:nvPr/>
          </p:nvSpPr>
          <p:spPr>
            <a:xfrm flipH="1">
              <a:off x="7254000" y="2259075"/>
              <a:ext cx="1313700" cy="1313700"/>
            </a:xfrm>
            <a:prstGeom prst="ellipse">
              <a:avLst/>
            </a:prstGeom>
            <a:solidFill>
              <a:schemeClr val="dk2"/>
            </a:solidFill>
            <a:ln>
              <a:noFill/>
            </a:ln>
            <a:effectLst>
              <a:outerShdw blurRad="185738" dist="76200" dir="9000000" algn="bl" rotWithShape="0">
                <a:schemeClr val="dk1">
                  <a:alpha val="75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ybody"/>
                <a:ea typeface="Anybody"/>
                <a:cs typeface="Anybody"/>
                <a:sym typeface="Anybody"/>
              </a:endParaRPr>
            </a:p>
          </p:txBody>
        </p:sp>
      </p:grpSp>
      <p:sp>
        <p:nvSpPr>
          <p:cNvPr id="10" name="Rectangle 1">
            <a:extLst>
              <a:ext uri="{FF2B5EF4-FFF2-40B4-BE49-F238E27FC236}">
                <a16:creationId xmlns:a16="http://schemas.microsoft.com/office/drawing/2014/main" id="{58F4A09B-2842-87A5-B0F0-B7A4A937E013}"/>
              </a:ext>
            </a:extLst>
          </p:cNvPr>
          <p:cNvSpPr>
            <a:spLocks noChangeArrowheads="1"/>
          </p:cNvSpPr>
          <p:nvPr/>
        </p:nvSpPr>
        <p:spPr bwMode="auto">
          <a:xfrm>
            <a:off x="3407844" y="2673114"/>
            <a:ext cx="26003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sz="2000" b="0" i="0" u="none" strike="noStrike" cap="none" normalizeH="0" baseline="0">
              <a:ln>
                <a:noFill/>
              </a:ln>
              <a:solidFill>
                <a:schemeClr val="tx1"/>
              </a:solidFill>
              <a:effectLs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9B122-A6B8-9AA0-58B4-2D1B547D05C7}"/>
              </a:ext>
            </a:extLst>
          </p:cNvPr>
          <p:cNvSpPr>
            <a:spLocks noGrp="1"/>
          </p:cNvSpPr>
          <p:nvPr>
            <p:ph type="title"/>
          </p:nvPr>
        </p:nvSpPr>
        <p:spPr>
          <a:xfrm>
            <a:off x="2286265" y="223239"/>
            <a:ext cx="3770700" cy="759600"/>
          </a:xfrm>
        </p:spPr>
        <p:txBody>
          <a:bodyPr/>
          <a:lstStyle/>
          <a:p>
            <a:r>
              <a:rPr lang="en-US" b="1"/>
              <a:t>E-2: Academic Enrichment and Additional Services</a:t>
            </a:r>
          </a:p>
        </p:txBody>
      </p:sp>
      <p:sp>
        <p:nvSpPr>
          <p:cNvPr id="3" name="Text Placeholder 2">
            <a:extLst>
              <a:ext uri="{FF2B5EF4-FFF2-40B4-BE49-F238E27FC236}">
                <a16:creationId xmlns:a16="http://schemas.microsoft.com/office/drawing/2014/main" id="{90308A81-720E-8E81-E60C-DB5D3FA51ECC}"/>
              </a:ext>
            </a:extLst>
          </p:cNvPr>
          <p:cNvSpPr>
            <a:spLocks noGrp="1"/>
          </p:cNvSpPr>
          <p:nvPr>
            <p:ph type="body" idx="4294967295"/>
          </p:nvPr>
        </p:nvSpPr>
        <p:spPr>
          <a:xfrm>
            <a:off x="0" y="1582738"/>
            <a:ext cx="7704138" cy="2119312"/>
          </a:xfrm>
        </p:spPr>
        <p:txBody>
          <a:bodyPr/>
          <a:lstStyle/>
          <a:p>
            <a:endParaRPr lang="en-US"/>
          </a:p>
          <a:p>
            <a:endParaRPr lang="en-US"/>
          </a:p>
        </p:txBody>
      </p:sp>
      <p:sp>
        <p:nvSpPr>
          <p:cNvPr id="4" name="TextBox 3">
            <a:extLst>
              <a:ext uri="{FF2B5EF4-FFF2-40B4-BE49-F238E27FC236}">
                <a16:creationId xmlns:a16="http://schemas.microsoft.com/office/drawing/2014/main" id="{96BEA70B-1549-9E28-7A7B-D87FCDB0C251}"/>
              </a:ext>
            </a:extLst>
          </p:cNvPr>
          <p:cNvSpPr txBox="1"/>
          <p:nvPr/>
        </p:nvSpPr>
        <p:spPr>
          <a:xfrm>
            <a:off x="1318410" y="1278802"/>
            <a:ext cx="6771991" cy="38625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Char char="•"/>
            </a:pPr>
            <a:r>
              <a:rPr lang="en-US"/>
              <a:t>Activities must include academic enrichment and additional services promoting both academic and social-emotional development.</a:t>
            </a:r>
          </a:p>
          <a:p>
            <a:pPr marL="285750" indent="-285750">
              <a:lnSpc>
                <a:spcPct val="150000"/>
              </a:lnSpc>
              <a:buChar char="•"/>
            </a:pPr>
            <a:r>
              <a:rPr lang="en-US"/>
              <a:t>Examples include active learning methods such as:</a:t>
            </a:r>
          </a:p>
          <a:p>
            <a:pPr marL="285750" indent="-285750">
              <a:lnSpc>
                <a:spcPct val="150000"/>
              </a:lnSpc>
              <a:buChar char="•"/>
            </a:pPr>
            <a:r>
              <a:rPr lang="en-US"/>
              <a:t>Hands-on learning, experiential learning, project-based learning, and service learning.</a:t>
            </a:r>
          </a:p>
          <a:p>
            <a:pPr marL="285750" indent="-285750">
              <a:lnSpc>
                <a:spcPct val="150000"/>
              </a:lnSpc>
              <a:buChar char="•"/>
            </a:pPr>
            <a:r>
              <a:rPr lang="en-US"/>
              <a:t>Evidence to demonstrate compliance:</a:t>
            </a:r>
          </a:p>
          <a:p>
            <a:pPr marL="285750" indent="-285750">
              <a:lnSpc>
                <a:spcPct val="150000"/>
              </a:lnSpc>
              <a:buChar char="•"/>
            </a:pPr>
            <a:r>
              <a:rPr lang="en-US"/>
              <a:t>Lesson plans must include learning objectives, alignment with NYS Learning Standards, and Social Emotional Learning (SEL) benchmarks.</a:t>
            </a:r>
          </a:p>
          <a:p>
            <a:pPr marL="285750" indent="-285750">
              <a:lnSpc>
                <a:spcPct val="150000"/>
              </a:lnSpc>
              <a:buChar char="•"/>
            </a:pPr>
            <a:r>
              <a:rPr lang="en-US"/>
              <a:t>Observations and lesson plans must show academic enrichment and active learning.</a:t>
            </a:r>
          </a:p>
          <a:p>
            <a:pPr marL="285750" indent="-285750">
              <a:lnSpc>
                <a:spcPct val="150000"/>
              </a:lnSpc>
              <a:buChar char="•"/>
            </a:pPr>
            <a:r>
              <a:rPr lang="en-US"/>
              <a:t>Observations must show the effective delivery of these activities.</a:t>
            </a:r>
          </a:p>
          <a:p>
            <a:pPr algn="l"/>
            <a:endParaRPr lang="en-US"/>
          </a:p>
        </p:txBody>
      </p:sp>
    </p:spTree>
    <p:extLst>
      <p:ext uri="{BB962C8B-B14F-4D97-AF65-F5344CB8AC3E}">
        <p14:creationId xmlns:p14="http://schemas.microsoft.com/office/powerpoint/2010/main" val="9609629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3911A-3BCF-8455-035F-F5C426EB3D3E}"/>
              </a:ext>
            </a:extLst>
          </p:cNvPr>
          <p:cNvSpPr>
            <a:spLocks noGrp="1"/>
          </p:cNvSpPr>
          <p:nvPr>
            <p:ph type="title"/>
          </p:nvPr>
        </p:nvSpPr>
        <p:spPr/>
        <p:txBody>
          <a:bodyPr/>
          <a:lstStyle/>
          <a:p>
            <a:r>
              <a:rPr lang="en-US"/>
              <a:t>E-3: Culturally Responsive-Sustaining (CR-S) Education</a:t>
            </a:r>
          </a:p>
        </p:txBody>
      </p:sp>
      <p:sp>
        <p:nvSpPr>
          <p:cNvPr id="3" name="Text Placeholder 2">
            <a:extLst>
              <a:ext uri="{FF2B5EF4-FFF2-40B4-BE49-F238E27FC236}">
                <a16:creationId xmlns:a16="http://schemas.microsoft.com/office/drawing/2014/main" id="{EC7EF135-44FB-E410-4148-2F63A99E2237}"/>
              </a:ext>
            </a:extLst>
          </p:cNvPr>
          <p:cNvSpPr>
            <a:spLocks noGrp="1"/>
          </p:cNvSpPr>
          <p:nvPr>
            <p:ph type="body" idx="1"/>
          </p:nvPr>
        </p:nvSpPr>
        <p:spPr>
          <a:xfrm>
            <a:off x="552731" y="1773311"/>
            <a:ext cx="8107991" cy="2119200"/>
          </a:xfrm>
        </p:spPr>
        <p:txBody>
          <a:bodyPr/>
          <a:lstStyle/>
          <a:p>
            <a:pPr marL="285750" indent="-285750">
              <a:lnSpc>
                <a:spcPct val="150000"/>
              </a:lnSpc>
            </a:pPr>
            <a:r>
              <a:rPr lang="en-US"/>
              <a:t>Activities should be designed around student voice and choice and incorporate principles of CR-S education.</a:t>
            </a:r>
          </a:p>
          <a:p>
            <a:pPr marL="285750" indent="-285750">
              <a:lnSpc>
                <a:spcPct val="150000"/>
              </a:lnSpc>
            </a:pPr>
            <a:r>
              <a:rPr lang="en-US"/>
              <a:t>This includes:</a:t>
            </a:r>
          </a:p>
          <a:p>
            <a:pPr marL="285750" indent="-285750">
              <a:lnSpc>
                <a:spcPct val="150000"/>
              </a:lnSpc>
            </a:pPr>
            <a:r>
              <a:rPr lang="en-US"/>
              <a:t>Welcoming environments, high expectations, inclusive curriculum, and ongoing professional learning.</a:t>
            </a:r>
          </a:p>
          <a:p>
            <a:pPr marL="285750" indent="-285750">
              <a:lnSpc>
                <a:spcPct val="150000"/>
              </a:lnSpc>
            </a:pPr>
            <a:r>
              <a:rPr lang="en-US"/>
              <a:t>Evidence to demonstrate compliance:</a:t>
            </a:r>
          </a:p>
          <a:p>
            <a:pPr marL="285750" indent="-285750">
              <a:lnSpc>
                <a:spcPct val="150000"/>
              </a:lnSpc>
            </a:pPr>
            <a:r>
              <a:rPr lang="en-US"/>
              <a:t>Observations of staff using CR-S practices.</a:t>
            </a:r>
          </a:p>
          <a:p>
            <a:pPr marL="285750" indent="-285750">
              <a:lnSpc>
                <a:spcPct val="150000"/>
              </a:lnSpc>
            </a:pPr>
            <a:r>
              <a:rPr lang="en-US"/>
              <a:t>Lesson plans that adhere to CR-S education principles.</a:t>
            </a:r>
          </a:p>
          <a:p>
            <a:pPr marL="285750" indent="-285750">
              <a:lnSpc>
                <a:spcPct val="150000"/>
              </a:lnSpc>
            </a:pPr>
            <a:r>
              <a:rPr lang="en-US"/>
              <a:t>Family outreach materials that reflect CR-S education.</a:t>
            </a:r>
          </a:p>
          <a:p>
            <a:pPr marL="152400" indent="0">
              <a:lnSpc>
                <a:spcPct val="150000"/>
              </a:lnSpc>
              <a:buNone/>
            </a:pPr>
            <a:endParaRPr lang="en-US"/>
          </a:p>
          <a:p>
            <a:pPr>
              <a:lnSpc>
                <a:spcPct val="150000"/>
              </a:lnSpc>
            </a:pPr>
            <a:endParaRPr lang="en-US"/>
          </a:p>
        </p:txBody>
      </p:sp>
      <p:sp>
        <p:nvSpPr>
          <p:cNvPr id="4" name="TextBox 3">
            <a:extLst>
              <a:ext uri="{FF2B5EF4-FFF2-40B4-BE49-F238E27FC236}">
                <a16:creationId xmlns:a16="http://schemas.microsoft.com/office/drawing/2014/main" id="{E40C84E3-8D84-7CE5-C3AA-0889A3DC0F86}"/>
              </a:ext>
            </a:extLst>
          </p:cNvPr>
          <p:cNvSpPr txBox="1"/>
          <p:nvPr/>
        </p:nvSpPr>
        <p:spPr>
          <a:xfrm>
            <a:off x="1708841" y="4651217"/>
            <a:ext cx="384659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hlinkClick r:id="rId2"/>
              </a:rPr>
              <a:t>https://www.nysed.gov/crs/framework</a:t>
            </a:r>
            <a:endParaRPr lang="en-US"/>
          </a:p>
        </p:txBody>
      </p:sp>
    </p:spTree>
    <p:extLst>
      <p:ext uri="{BB962C8B-B14F-4D97-AF65-F5344CB8AC3E}">
        <p14:creationId xmlns:p14="http://schemas.microsoft.com/office/powerpoint/2010/main" val="28061660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A633C-E0F2-FE9F-5FCA-66FA747E8872}"/>
              </a:ext>
            </a:extLst>
          </p:cNvPr>
          <p:cNvSpPr>
            <a:spLocks noGrp="1"/>
          </p:cNvSpPr>
          <p:nvPr>
            <p:ph type="title" idx="4294967295"/>
          </p:nvPr>
        </p:nvSpPr>
        <p:spPr>
          <a:xfrm>
            <a:off x="0" y="444500"/>
            <a:ext cx="7702550" cy="573088"/>
          </a:xfrm>
        </p:spPr>
        <p:txBody>
          <a:bodyPr/>
          <a:lstStyle/>
          <a:p>
            <a:r>
              <a:rPr lang="en-US"/>
              <a:t>E-5: Communication of Expectations to Students and Families</a:t>
            </a:r>
          </a:p>
        </p:txBody>
      </p:sp>
      <p:sp>
        <p:nvSpPr>
          <p:cNvPr id="3" name="Text Placeholder 2">
            <a:extLst>
              <a:ext uri="{FF2B5EF4-FFF2-40B4-BE49-F238E27FC236}">
                <a16:creationId xmlns:a16="http://schemas.microsoft.com/office/drawing/2014/main" id="{DC88AF64-9B4A-4B07-1208-3D6571F8C45D}"/>
              </a:ext>
            </a:extLst>
          </p:cNvPr>
          <p:cNvSpPr>
            <a:spLocks noGrp="1"/>
          </p:cNvSpPr>
          <p:nvPr>
            <p:ph type="body" idx="4294967295"/>
          </p:nvPr>
        </p:nvSpPr>
        <p:spPr>
          <a:xfrm>
            <a:off x="0" y="1814513"/>
            <a:ext cx="7704138" cy="2695575"/>
          </a:xfrm>
        </p:spPr>
        <p:txBody>
          <a:bodyPr/>
          <a:lstStyle/>
          <a:p>
            <a:pPr>
              <a:lnSpc>
                <a:spcPct val="150000"/>
              </a:lnSpc>
            </a:pPr>
            <a:r>
              <a:rPr lang="en-US"/>
              <a:t>The program must clearly communicate participation expectations and family involvement opportunities.</a:t>
            </a:r>
          </a:p>
          <a:p>
            <a:pPr>
              <a:lnSpc>
                <a:spcPct val="150000"/>
              </a:lnSpc>
            </a:pPr>
            <a:r>
              <a:rPr lang="en-US"/>
              <a:t>Evidence to demonstrate compliance:</a:t>
            </a:r>
          </a:p>
          <a:p>
            <a:pPr>
              <a:lnSpc>
                <a:spcPct val="150000"/>
              </a:lnSpc>
            </a:pPr>
            <a:r>
              <a:rPr lang="en-US"/>
              <a:t>The 21st CCLC Student and Family Handbook must be shared with families within 30 days of the program's start.</a:t>
            </a:r>
          </a:p>
          <a:p>
            <a:pPr>
              <a:lnSpc>
                <a:spcPct val="150000"/>
              </a:lnSpc>
            </a:pPr>
            <a:r>
              <a:rPr lang="en-US"/>
              <a:t>Ongoing communication with families should be documented.</a:t>
            </a:r>
          </a:p>
          <a:p>
            <a:endParaRPr lang="en-US"/>
          </a:p>
          <a:p>
            <a:endParaRPr lang="en-US"/>
          </a:p>
        </p:txBody>
      </p:sp>
      <p:sp>
        <p:nvSpPr>
          <p:cNvPr id="5" name="Google Shape;475;p50">
            <a:extLst>
              <a:ext uri="{FF2B5EF4-FFF2-40B4-BE49-F238E27FC236}">
                <a16:creationId xmlns:a16="http://schemas.microsoft.com/office/drawing/2014/main" id="{84416628-BE2A-C3A3-BBDB-4BA0F0EB4C2D}"/>
              </a:ext>
            </a:extLst>
          </p:cNvPr>
          <p:cNvSpPr/>
          <p:nvPr/>
        </p:nvSpPr>
        <p:spPr>
          <a:xfrm rot="20940000">
            <a:off x="-56031" y="3530735"/>
            <a:ext cx="1608000" cy="1608000"/>
          </a:xfrm>
          <a:prstGeom prst="chord">
            <a:avLst>
              <a:gd name="adj1" fmla="val 5184675"/>
              <a:gd name="adj2" fmla="val 13421135"/>
            </a:avLst>
          </a:prstGeom>
          <a:solidFill>
            <a:schemeClr val="accent1"/>
          </a:solidFill>
          <a:ln>
            <a:noFill/>
          </a:ln>
          <a:effectLst>
            <a:outerShdw blurRad="128588" dist="66675" dir="5400000" algn="bl" rotWithShape="0">
              <a:schemeClr val="dk1">
                <a:alpha val="75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ybody"/>
              <a:ea typeface="Anybody"/>
              <a:cs typeface="Anybody"/>
              <a:sym typeface="Anybody"/>
            </a:endParaRPr>
          </a:p>
        </p:txBody>
      </p:sp>
    </p:spTree>
    <p:extLst>
      <p:ext uri="{BB962C8B-B14F-4D97-AF65-F5344CB8AC3E}">
        <p14:creationId xmlns:p14="http://schemas.microsoft.com/office/powerpoint/2010/main" val="12164137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A69F6-3B49-5D61-77B9-39D87D9ED486}"/>
              </a:ext>
            </a:extLst>
          </p:cNvPr>
          <p:cNvSpPr>
            <a:spLocks noGrp="1"/>
          </p:cNvSpPr>
          <p:nvPr>
            <p:ph type="title"/>
          </p:nvPr>
        </p:nvSpPr>
        <p:spPr/>
        <p:txBody>
          <a:bodyPr/>
          <a:lstStyle/>
          <a:p>
            <a:r>
              <a:rPr lang="en-US"/>
              <a:t>E-6: Adherence to Program’s Grant Proposal</a:t>
            </a:r>
          </a:p>
        </p:txBody>
      </p:sp>
      <p:sp>
        <p:nvSpPr>
          <p:cNvPr id="3" name="Text Placeholder 2">
            <a:extLst>
              <a:ext uri="{FF2B5EF4-FFF2-40B4-BE49-F238E27FC236}">
                <a16:creationId xmlns:a16="http://schemas.microsoft.com/office/drawing/2014/main" id="{497EE01E-AED8-112D-DB0D-EC296830D857}"/>
              </a:ext>
            </a:extLst>
          </p:cNvPr>
          <p:cNvSpPr>
            <a:spLocks noGrp="1"/>
          </p:cNvSpPr>
          <p:nvPr>
            <p:ph type="body" idx="4294967295"/>
          </p:nvPr>
        </p:nvSpPr>
        <p:spPr>
          <a:xfrm>
            <a:off x="158436" y="1960123"/>
            <a:ext cx="7702550" cy="2119312"/>
          </a:xfrm>
        </p:spPr>
        <p:txBody>
          <a:bodyPr/>
          <a:lstStyle/>
          <a:p>
            <a:pPr>
              <a:lnSpc>
                <a:spcPct val="150000"/>
              </a:lnSpc>
            </a:pPr>
            <a:r>
              <a:rPr lang="en-US"/>
              <a:t>The program’s activities should align with the goals and objectives outlined in the program’s grant proposal.</a:t>
            </a:r>
          </a:p>
          <a:p>
            <a:pPr>
              <a:lnSpc>
                <a:spcPct val="150000"/>
              </a:lnSpc>
            </a:pPr>
            <a:r>
              <a:rPr lang="en-US"/>
              <a:t>Evidence to demonstrate compliance:</a:t>
            </a:r>
          </a:p>
          <a:p>
            <a:pPr>
              <a:lnSpc>
                <a:spcPct val="150000"/>
              </a:lnSpc>
            </a:pPr>
            <a:r>
              <a:rPr lang="en-US"/>
              <a:t>Conversations about program modification requests if necessary.</a:t>
            </a:r>
          </a:p>
          <a:p>
            <a:pPr marL="152400" indent="0">
              <a:lnSpc>
                <a:spcPct val="150000"/>
              </a:lnSpc>
              <a:buNone/>
            </a:pPr>
            <a:endParaRPr lang="en-US" b="1"/>
          </a:p>
        </p:txBody>
      </p:sp>
      <p:sp>
        <p:nvSpPr>
          <p:cNvPr id="6" name="Google Shape;475;p50">
            <a:extLst>
              <a:ext uri="{FF2B5EF4-FFF2-40B4-BE49-F238E27FC236}">
                <a16:creationId xmlns:a16="http://schemas.microsoft.com/office/drawing/2014/main" id="{1426F8F3-FE91-AE9E-D5A4-8D2790847798}"/>
              </a:ext>
            </a:extLst>
          </p:cNvPr>
          <p:cNvSpPr/>
          <p:nvPr/>
        </p:nvSpPr>
        <p:spPr>
          <a:xfrm rot="10140000">
            <a:off x="6779334" y="214904"/>
            <a:ext cx="1608000" cy="1608000"/>
          </a:xfrm>
          <a:prstGeom prst="chord">
            <a:avLst>
              <a:gd name="adj1" fmla="val 5184675"/>
              <a:gd name="adj2" fmla="val 13421135"/>
            </a:avLst>
          </a:prstGeom>
          <a:solidFill>
            <a:schemeClr val="accent1"/>
          </a:solidFill>
          <a:ln>
            <a:noFill/>
          </a:ln>
          <a:effectLst>
            <a:outerShdw blurRad="128588" dist="66675" dir="5400000" algn="bl" rotWithShape="0">
              <a:schemeClr val="dk1">
                <a:alpha val="75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ybody"/>
              <a:ea typeface="Anybody"/>
              <a:cs typeface="Anybody"/>
              <a:sym typeface="Anybody"/>
            </a:endParaRPr>
          </a:p>
        </p:txBody>
      </p:sp>
    </p:spTree>
    <p:extLst>
      <p:ext uri="{BB962C8B-B14F-4D97-AF65-F5344CB8AC3E}">
        <p14:creationId xmlns:p14="http://schemas.microsoft.com/office/powerpoint/2010/main" val="15410195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4A25C-1F41-555F-17E6-713C5AD50029}"/>
              </a:ext>
            </a:extLst>
          </p:cNvPr>
          <p:cNvSpPr>
            <a:spLocks noGrp="1"/>
          </p:cNvSpPr>
          <p:nvPr>
            <p:ph type="title"/>
          </p:nvPr>
        </p:nvSpPr>
        <p:spPr>
          <a:xfrm>
            <a:off x="720000" y="445025"/>
            <a:ext cx="5706579" cy="572700"/>
          </a:xfrm>
        </p:spPr>
        <p:txBody>
          <a:bodyPr/>
          <a:lstStyle/>
          <a:p>
            <a:r>
              <a:rPr lang="en-US" sz="1400" b="1"/>
              <a:t>Role of the Education Liaison in the 21st CCLC Program</a:t>
            </a:r>
          </a:p>
          <a:p>
            <a:br>
              <a:rPr lang="en-US" sz="1200" b="1"/>
            </a:br>
            <a:br>
              <a:rPr lang="en-US" sz="1200" b="1"/>
            </a:br>
            <a:br>
              <a:rPr lang="en-US" sz="1200" b="1"/>
            </a:br>
            <a:br>
              <a:rPr lang="en-US" sz="1200" b="1"/>
            </a:br>
            <a:r>
              <a:rPr lang="en-US" sz="1200" b="1"/>
              <a:t>Align the Program to the School Day:</a:t>
            </a:r>
            <a:endParaRPr lang="en-US" sz="1200"/>
          </a:p>
          <a:p>
            <a:br>
              <a:rPr lang="en-US" sz="1200"/>
            </a:br>
            <a:r>
              <a:rPr lang="en-US" sz="1200"/>
              <a:t>Meet regularly with teachers and administrators to align 21st CCLC activities with school lessons and units by grade level.</a:t>
            </a:r>
          </a:p>
          <a:p>
            <a:br>
              <a:rPr lang="en-US" sz="1200" b="1"/>
            </a:br>
            <a:r>
              <a:rPr lang="en-US" sz="1200" b="1"/>
              <a:t>Professional Development:</a:t>
            </a:r>
            <a:endParaRPr lang="en-US" sz="1200"/>
          </a:p>
          <a:p>
            <a:br>
              <a:rPr lang="en-US" sz="1200"/>
            </a:br>
            <a:r>
              <a:rPr lang="en-US" sz="1200"/>
              <a:t>Provide workshops, coaching, and modeling for program staff, bringing expertise in instructional practices and youth development.</a:t>
            </a:r>
          </a:p>
          <a:p>
            <a:br>
              <a:rPr lang="en-US" sz="1200" b="1"/>
            </a:br>
            <a:r>
              <a:rPr lang="en-US" sz="1200" b="1"/>
              <a:t>Review Activity Plans:</a:t>
            </a:r>
            <a:endParaRPr lang="en-US" sz="1200"/>
          </a:p>
          <a:p>
            <a:br>
              <a:rPr lang="en-US" sz="1200"/>
            </a:br>
            <a:r>
              <a:rPr lang="en-US" sz="1200"/>
              <a:t>Collect, review, and provide feedback on activity and lesson plans to ensure alignment with learning and SEL standards and program goals.</a:t>
            </a:r>
          </a:p>
          <a:p>
            <a:pPr marL="285750" indent="-285750">
              <a:buFont typeface="Arial"/>
              <a:buChar char="•"/>
            </a:pPr>
            <a:endParaRPr lang="en-US" sz="1200"/>
          </a:p>
        </p:txBody>
      </p:sp>
    </p:spTree>
    <p:extLst>
      <p:ext uri="{BB962C8B-B14F-4D97-AF65-F5344CB8AC3E}">
        <p14:creationId xmlns:p14="http://schemas.microsoft.com/office/powerpoint/2010/main" val="12661030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0D1D9-12CA-2162-E66F-4AF59D74EF7D}"/>
              </a:ext>
            </a:extLst>
          </p:cNvPr>
          <p:cNvSpPr>
            <a:spLocks noGrp="1"/>
          </p:cNvSpPr>
          <p:nvPr>
            <p:ph type="title"/>
          </p:nvPr>
        </p:nvSpPr>
        <p:spPr/>
        <p:txBody>
          <a:bodyPr/>
          <a:lstStyle/>
          <a:p>
            <a:r>
              <a:rPr lang="en-US" sz="1200" b="1">
                <a:latin typeface="Segoe UI"/>
                <a:cs typeface="Segoe UI"/>
              </a:rPr>
              <a:t>Observe Activities and Provide Feedback:</a:t>
            </a:r>
            <a:endParaRPr lang="en-US" sz="1200">
              <a:latin typeface="Segoe UI"/>
              <a:cs typeface="Segoe UI"/>
            </a:endParaRPr>
          </a:p>
          <a:p>
            <a:r>
              <a:rPr lang="en-US" sz="1200">
                <a:latin typeface="Arial"/>
                <a:cs typeface="Arial"/>
              </a:rPr>
              <a:t> </a:t>
            </a:r>
            <a:br>
              <a:rPr lang="en-US" sz="1200">
                <a:latin typeface="Arial"/>
                <a:cs typeface="Arial"/>
              </a:rPr>
            </a:br>
            <a:r>
              <a:rPr lang="en-US" sz="1200">
                <a:latin typeface="Arial"/>
                <a:cs typeface="Arial"/>
              </a:rPr>
              <a:t>Develop a schedule to observe activities and provide feedback on instructional practices and activity design.</a:t>
            </a:r>
          </a:p>
          <a:p>
            <a:br>
              <a:rPr lang="en-US" sz="1200" b="1">
                <a:latin typeface="Segoe UI"/>
                <a:cs typeface="Segoe UI"/>
              </a:rPr>
            </a:br>
            <a:r>
              <a:rPr lang="en-US" sz="1200" b="1">
                <a:latin typeface="Segoe UI"/>
                <a:cs typeface="Segoe UI"/>
              </a:rPr>
              <a:t>Review and Analyze Data:</a:t>
            </a:r>
            <a:endParaRPr lang="en-US" sz="1200">
              <a:latin typeface="Segoe UI"/>
              <a:cs typeface="Segoe UI"/>
            </a:endParaRPr>
          </a:p>
          <a:p>
            <a:br>
              <a:rPr lang="en-US" sz="1200">
                <a:latin typeface="Arial"/>
                <a:cs typeface="Arial"/>
              </a:rPr>
            </a:br>
            <a:r>
              <a:rPr lang="en-US" sz="1200">
                <a:latin typeface="Arial"/>
                <a:cs typeface="Arial"/>
              </a:rPr>
              <a:t> Support data analysis to identify trends in student successes and needs, informing program design and implementation.</a:t>
            </a:r>
          </a:p>
          <a:p>
            <a:br>
              <a:rPr lang="en-US" sz="1200" b="1">
                <a:latin typeface="Segoe UI"/>
                <a:cs typeface="Segoe UI"/>
              </a:rPr>
            </a:br>
            <a:r>
              <a:rPr lang="en-US" sz="1200" b="1">
                <a:latin typeface="Segoe UI"/>
                <a:cs typeface="Segoe UI"/>
              </a:rPr>
              <a:t>Program Self-Assessment:</a:t>
            </a:r>
            <a:endParaRPr lang="en-US" sz="1200">
              <a:latin typeface="Segoe UI"/>
              <a:cs typeface="Segoe UI"/>
            </a:endParaRPr>
          </a:p>
          <a:p>
            <a:br>
              <a:rPr lang="en-US" sz="1200">
                <a:latin typeface="Arial"/>
                <a:cs typeface="Arial"/>
              </a:rPr>
            </a:br>
            <a:r>
              <a:rPr lang="en-US" sz="1200">
                <a:latin typeface="Arial"/>
                <a:cs typeface="Arial"/>
              </a:rPr>
              <a:t> Collaborate with the Program Director, Site Coordinator, and other stakeholders to complete the Quality Self-Assessment (QSA) Tool, offering insights particularly related to Programming &amp; Activities and Links to the School Day.</a:t>
            </a:r>
          </a:p>
          <a:p>
            <a:br>
              <a:rPr lang="en-US" sz="1200" b="1">
                <a:latin typeface="Segoe UI"/>
                <a:cs typeface="Segoe UI"/>
              </a:rPr>
            </a:br>
            <a:r>
              <a:rPr lang="en-US" sz="1200" b="1">
                <a:latin typeface="Segoe UI"/>
                <a:cs typeface="Segoe UI"/>
              </a:rPr>
              <a:t>Support the Site Monitoring Visit:</a:t>
            </a:r>
            <a:endParaRPr lang="en-US" sz="1200">
              <a:latin typeface="Segoe UI"/>
              <a:cs typeface="Segoe UI"/>
            </a:endParaRPr>
          </a:p>
          <a:p>
            <a:br>
              <a:rPr lang="en-US" sz="1200">
                <a:latin typeface="Arial"/>
                <a:cs typeface="Arial"/>
              </a:rPr>
            </a:br>
            <a:r>
              <a:rPr lang="en-US" sz="1200">
                <a:latin typeface="Arial"/>
                <a:cs typeface="Arial"/>
              </a:rPr>
              <a:t> Help the Program Director prepare documentation and contribute to the program walk-through, sharing observations on alignment with school initiatives and partners.</a:t>
            </a:r>
          </a:p>
          <a:p>
            <a:endParaRPr lang="en-US" sz="1200">
              <a:latin typeface="Segoe UI"/>
              <a:cs typeface="Segoe UI"/>
            </a:endParaRPr>
          </a:p>
          <a:p>
            <a:endParaRPr lang="en-US"/>
          </a:p>
        </p:txBody>
      </p:sp>
    </p:spTree>
    <p:extLst>
      <p:ext uri="{BB962C8B-B14F-4D97-AF65-F5344CB8AC3E}">
        <p14:creationId xmlns:p14="http://schemas.microsoft.com/office/powerpoint/2010/main" val="27498335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F478D-5C67-81E3-E1DA-A9B1DD901C3F}"/>
              </a:ext>
            </a:extLst>
          </p:cNvPr>
          <p:cNvSpPr>
            <a:spLocks noGrp="1"/>
          </p:cNvSpPr>
          <p:nvPr>
            <p:ph type="title"/>
          </p:nvPr>
        </p:nvSpPr>
        <p:spPr>
          <a:xfrm>
            <a:off x="250720" y="445025"/>
            <a:ext cx="8173280" cy="572700"/>
          </a:xfrm>
        </p:spPr>
        <p:txBody>
          <a:bodyPr/>
          <a:lstStyle/>
          <a:p>
            <a:r>
              <a:rPr lang="en-US"/>
              <a:t>Section F: Establishes Strong Links to the School Day</a:t>
            </a:r>
          </a:p>
        </p:txBody>
      </p:sp>
      <p:sp>
        <p:nvSpPr>
          <p:cNvPr id="9" name="Subtitle 5">
            <a:extLst>
              <a:ext uri="{FF2B5EF4-FFF2-40B4-BE49-F238E27FC236}">
                <a16:creationId xmlns:a16="http://schemas.microsoft.com/office/drawing/2014/main" id="{8484DB47-D498-57D3-BD9A-5463CC3D3F82}"/>
              </a:ext>
            </a:extLst>
          </p:cNvPr>
          <p:cNvSpPr>
            <a:spLocks noGrp="1"/>
          </p:cNvSpPr>
          <p:nvPr>
            <p:ph type="subTitle" idx="4"/>
          </p:nvPr>
        </p:nvSpPr>
        <p:spPr>
          <a:xfrm>
            <a:off x="250697" y="2654477"/>
            <a:ext cx="8002851" cy="2978078"/>
          </a:xfrm>
        </p:spPr>
        <p:txBody>
          <a:bodyPr/>
          <a:lstStyle/>
          <a:p>
            <a:pPr>
              <a:lnSpc>
                <a:spcPct val="150000"/>
              </a:lnSpc>
            </a:pPr>
            <a:r>
              <a:rPr lang="en-US" sz="1600" b="1"/>
              <a:t>F-1 Communication regarding alignment with school day programming and student progress</a:t>
            </a:r>
            <a:endParaRPr lang="en-US" sz="1600"/>
          </a:p>
          <a:p>
            <a:pPr>
              <a:lnSpc>
                <a:spcPct val="150000"/>
              </a:lnSpc>
              <a:buFont typeface="Arial"/>
              <a:buChar char="•"/>
            </a:pPr>
            <a:r>
              <a:rPr lang="en-US" sz="1600"/>
              <a:t>The Educational Liaison should communicate regularly with school staff to ensure the program aligns with school lessons and to stay informed about students' academic and behavioral progress.</a:t>
            </a:r>
          </a:p>
          <a:p>
            <a:pPr>
              <a:lnSpc>
                <a:spcPct val="150000"/>
              </a:lnSpc>
              <a:buFont typeface="Arial"/>
              <a:buChar char="•"/>
            </a:pPr>
            <a:r>
              <a:rPr lang="en-US" sz="1600"/>
              <a:t>Evidence to demonstrate compliance:</a:t>
            </a:r>
            <a:endParaRPr lang="en-US"/>
          </a:p>
          <a:p>
            <a:pPr>
              <a:lnSpc>
                <a:spcPct val="150000"/>
              </a:lnSpc>
              <a:buFont typeface="Arial"/>
              <a:buChar char="•"/>
            </a:pPr>
            <a:r>
              <a:rPr lang="en-US" sz="1600"/>
              <a:t>Correspondence records between the Educational Liaison and school staff (e.g., meeting agendas, minutes, planning notes).</a:t>
            </a:r>
            <a:endParaRPr lang="en-US"/>
          </a:p>
          <a:p>
            <a:pPr>
              <a:lnSpc>
                <a:spcPct val="150000"/>
              </a:lnSpc>
              <a:buFont typeface="Arial"/>
              <a:buChar char="•"/>
            </a:pPr>
            <a:r>
              <a:rPr lang="en-US" sz="1600"/>
              <a:t>Evidence that the program is aligned with the school day curriculum.</a:t>
            </a:r>
            <a:endParaRPr lang="en-US"/>
          </a:p>
          <a:p>
            <a:pPr marL="285750" indent="-285750">
              <a:buFont typeface="Arial"/>
              <a:buChar char="•"/>
            </a:pPr>
            <a:endParaRPr lang="en-US" sz="1600"/>
          </a:p>
          <a:p>
            <a:pPr marL="0" indent="0"/>
            <a:endParaRPr lang="en-US" sz="1400" b="1"/>
          </a:p>
          <a:p>
            <a:endParaRPr lang="en-US"/>
          </a:p>
        </p:txBody>
      </p:sp>
    </p:spTree>
    <p:extLst>
      <p:ext uri="{BB962C8B-B14F-4D97-AF65-F5344CB8AC3E}">
        <p14:creationId xmlns:p14="http://schemas.microsoft.com/office/powerpoint/2010/main" val="13586014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4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r>
              <a:rPr lang="en"/>
              <a:t>Section G: Participation, Engagement, &amp; Partnerships</a:t>
            </a:r>
            <a:endParaRPr lang="en-US"/>
          </a:p>
        </p:txBody>
      </p:sp>
      <p:sp>
        <p:nvSpPr>
          <p:cNvPr id="25" name="Subtitle 24">
            <a:extLst>
              <a:ext uri="{FF2B5EF4-FFF2-40B4-BE49-F238E27FC236}">
                <a16:creationId xmlns:a16="http://schemas.microsoft.com/office/drawing/2014/main" id="{6CF61F77-6409-38FE-0268-6550EE289311}"/>
              </a:ext>
            </a:extLst>
          </p:cNvPr>
          <p:cNvSpPr>
            <a:spLocks noGrp="1"/>
          </p:cNvSpPr>
          <p:nvPr>
            <p:ph type="subTitle" idx="7"/>
          </p:nvPr>
        </p:nvSpPr>
        <p:spPr>
          <a:xfrm>
            <a:off x="2097" y="900502"/>
            <a:ext cx="8950946" cy="3152941"/>
          </a:xfrm>
        </p:spPr>
        <p:txBody>
          <a:bodyPr/>
          <a:lstStyle/>
          <a:p>
            <a:r>
              <a:rPr lang="en-US" b="1"/>
              <a:t>G-1: Surveying Students About Program Offerings</a:t>
            </a:r>
            <a:endParaRPr lang="en-US"/>
          </a:p>
          <a:p>
            <a:endParaRPr lang="en-US" b="1"/>
          </a:p>
          <a:p>
            <a:pPr marL="285750" indent="-285750">
              <a:buFont typeface="Arial"/>
              <a:buChar char="•"/>
            </a:pPr>
            <a:r>
              <a:rPr lang="en-US" sz="1400"/>
              <a:t>Programs must regularly seek input from students to align programming with their needs and interests.</a:t>
            </a:r>
            <a:endParaRPr lang="en-US"/>
          </a:p>
          <a:p>
            <a:pPr marL="285750" indent="-285750">
              <a:buFont typeface="Arial"/>
              <a:buChar char="•"/>
            </a:pPr>
            <a:r>
              <a:rPr lang="en-US" sz="1400"/>
              <a:t>Evidence to demonstrate compliance:</a:t>
            </a:r>
            <a:endParaRPr lang="en-US"/>
          </a:p>
          <a:p>
            <a:pPr marL="1200150" lvl="1" indent="-285750" algn="l">
              <a:buFont typeface="Arial"/>
              <a:buChar char="•"/>
            </a:pPr>
            <a:r>
              <a:rPr lang="en-US" sz="1400"/>
              <a:t>A sample of student interest surveys that show the results about program offerings.</a:t>
            </a:r>
            <a:endParaRPr lang="en-US"/>
          </a:p>
          <a:p>
            <a:pPr marL="1200150" lvl="1" indent="-285750" algn="l">
              <a:buFont typeface="Arial"/>
              <a:buChar char="•"/>
            </a:pPr>
            <a:r>
              <a:rPr lang="en-US" sz="1400"/>
              <a:t>Focus group protocols and notes documenting findings and recommendations for program design and activity offerings</a:t>
            </a:r>
            <a:endParaRPr lang="en-US"/>
          </a:p>
          <a:p>
            <a:endParaRPr lang="en-US" sz="1400" b="1"/>
          </a:p>
          <a:p>
            <a:endParaRPr lang="en-US"/>
          </a:p>
        </p:txBody>
      </p:sp>
      <p:pic>
        <p:nvPicPr>
          <p:cNvPr id="2" name="Picture 1" descr="Survey GIF - Survey - Discover &amp; Share GIFs">
            <a:extLst>
              <a:ext uri="{FF2B5EF4-FFF2-40B4-BE49-F238E27FC236}">
                <a16:creationId xmlns:a16="http://schemas.microsoft.com/office/drawing/2014/main" id="{9A9DB979-5A41-E461-198C-7E8CE209C262}"/>
              </a:ext>
            </a:extLst>
          </p:cNvPr>
          <p:cNvPicPr>
            <a:picLocks noChangeAspect="1"/>
          </p:cNvPicPr>
          <p:nvPr/>
        </p:nvPicPr>
        <p:blipFill>
          <a:blip r:embed="rId3"/>
          <a:stretch>
            <a:fillRect/>
          </a:stretch>
        </p:blipFill>
        <p:spPr>
          <a:xfrm>
            <a:off x="6149486" y="3481825"/>
            <a:ext cx="2095500" cy="142875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200"/>
              <a:t>Role of Subgrantees</a:t>
            </a:r>
            <a:endParaRPr/>
          </a:p>
        </p:txBody>
      </p:sp>
      <p:sp>
        <p:nvSpPr>
          <p:cNvPr id="230" name="Google Shape;230;p34"/>
          <p:cNvSpPr txBox="1">
            <a:spLocks noGrp="1"/>
          </p:cNvSpPr>
          <p:nvPr>
            <p:ph type="subTitle" idx="1"/>
          </p:nvPr>
        </p:nvSpPr>
        <p:spPr>
          <a:xfrm>
            <a:off x="799549" y="1820458"/>
            <a:ext cx="2078700" cy="150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Create SMV Binder</a:t>
            </a:r>
          </a:p>
          <a:p>
            <a:pPr marL="0" lvl="0" indent="0" algn="l" rtl="0">
              <a:spcBef>
                <a:spcPts val="0"/>
              </a:spcBef>
              <a:spcAft>
                <a:spcPts val="0"/>
              </a:spcAft>
              <a:buNone/>
            </a:pPr>
            <a:r>
              <a:rPr lang="en-US"/>
              <a:t>Either Physical or digital</a:t>
            </a:r>
          </a:p>
          <a:p>
            <a:pPr marL="0" lvl="0" indent="0" algn="l" rtl="0">
              <a:spcBef>
                <a:spcPts val="0"/>
              </a:spcBef>
              <a:spcAft>
                <a:spcPts val="0"/>
              </a:spcAft>
              <a:buNone/>
            </a:pPr>
            <a:endParaRPr lang="en-US"/>
          </a:p>
          <a:p>
            <a:pPr marL="0" lvl="0" indent="0" algn="l" rtl="0">
              <a:spcBef>
                <a:spcPts val="0"/>
              </a:spcBef>
              <a:spcAft>
                <a:spcPts val="0"/>
              </a:spcAft>
              <a:buNone/>
            </a:pPr>
            <a:r>
              <a:rPr lang="en-US"/>
              <a:t>Organize and submit documentation</a:t>
            </a:r>
          </a:p>
          <a:p>
            <a:pPr marL="0" indent="0"/>
            <a:endParaRPr lang="en-US"/>
          </a:p>
          <a:p>
            <a:pPr marL="0" indent="0"/>
            <a:r>
              <a:rPr lang="en-US"/>
              <a:t>Work collaboratively with stakeholders</a:t>
            </a:r>
          </a:p>
        </p:txBody>
      </p:sp>
      <p:sp>
        <p:nvSpPr>
          <p:cNvPr id="231" name="Google Shape;231;p34"/>
          <p:cNvSpPr txBox="1">
            <a:spLocks noGrp="1"/>
          </p:cNvSpPr>
          <p:nvPr>
            <p:ph type="subTitle" idx="2"/>
          </p:nvPr>
        </p:nvSpPr>
        <p:spPr>
          <a:xfrm>
            <a:off x="3286394" y="1820458"/>
            <a:ext cx="2078700" cy="150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Develop action plans</a:t>
            </a:r>
          </a:p>
          <a:p>
            <a:pPr marL="0" lvl="0" indent="0" algn="l" rtl="0">
              <a:spcBef>
                <a:spcPts val="0"/>
              </a:spcBef>
              <a:spcAft>
                <a:spcPts val="0"/>
              </a:spcAft>
              <a:buNone/>
            </a:pPr>
            <a:endParaRPr lang="en-US"/>
          </a:p>
          <a:p>
            <a:pPr marL="0" lvl="0" indent="0" algn="l" rtl="0">
              <a:spcBef>
                <a:spcPts val="0"/>
              </a:spcBef>
              <a:spcAft>
                <a:spcPts val="0"/>
              </a:spcAft>
              <a:buNone/>
            </a:pPr>
            <a:r>
              <a:rPr lang="en-US" sz="1200"/>
              <a:t>Implement recommendations</a:t>
            </a:r>
          </a:p>
          <a:p>
            <a:pPr marL="0" indent="0"/>
            <a:endParaRPr lang="en-US"/>
          </a:p>
          <a:p>
            <a:pPr marL="0" indent="0"/>
            <a:r>
              <a:rPr lang="en-US"/>
              <a:t>Connect with your Evaluator</a:t>
            </a:r>
          </a:p>
        </p:txBody>
      </p:sp>
      <p:sp>
        <p:nvSpPr>
          <p:cNvPr id="232" name="Google Shape;232;p34"/>
          <p:cNvSpPr txBox="1">
            <a:spLocks noGrp="1"/>
          </p:cNvSpPr>
          <p:nvPr>
            <p:ph type="subTitle" idx="3"/>
          </p:nvPr>
        </p:nvSpPr>
        <p:spPr>
          <a:xfrm>
            <a:off x="5750007" y="1820460"/>
            <a:ext cx="2078700" cy="1501800"/>
          </a:xfrm>
          <a:prstGeom prst="rect">
            <a:avLst/>
          </a:prstGeom>
        </p:spPr>
        <p:txBody>
          <a:bodyPr spcFirstLastPara="1" wrap="square" lIns="91425" tIns="91425" rIns="91425" bIns="91425" anchor="t" anchorCtr="0">
            <a:noAutofit/>
          </a:bodyPr>
          <a:lstStyle/>
          <a:p>
            <a:pPr marL="0" indent="0"/>
            <a:r>
              <a:rPr lang="en-US"/>
              <a:t>Check in with TARC about items on the action plan as they get completed.</a:t>
            </a:r>
          </a:p>
          <a:p>
            <a:pPr marL="0" lvl="0" indent="0" algn="l" rtl="0">
              <a:spcBef>
                <a:spcPts val="0"/>
              </a:spcBef>
              <a:spcAft>
                <a:spcPts val="0"/>
              </a:spcAft>
              <a:buNone/>
            </a:pPr>
            <a:endParaRPr lang="en-US"/>
          </a:p>
          <a:p>
            <a:pPr marL="0" lvl="0" indent="0" algn="l" rtl="0">
              <a:spcBef>
                <a:spcPts val="0"/>
              </a:spcBef>
              <a:spcAft>
                <a:spcPts val="0"/>
              </a:spcAft>
              <a:buNone/>
            </a:pPr>
            <a:endParaRPr lang="en-US"/>
          </a:p>
          <a:p>
            <a:pPr marL="0" lvl="0" indent="0" algn="l" rtl="0">
              <a:spcBef>
                <a:spcPts val="0"/>
              </a:spcBef>
              <a:spcAft>
                <a:spcPts val="0"/>
              </a:spcAft>
              <a:buNone/>
            </a:pPr>
            <a:endParaRPr lang="en-US"/>
          </a:p>
          <a:p>
            <a:pPr marL="0" lvl="0" indent="0" algn="l" rtl="0">
              <a:spcBef>
                <a:spcPts val="0"/>
              </a:spcBef>
              <a:spcAft>
                <a:spcPts val="0"/>
              </a:spcAft>
              <a:buNone/>
            </a:pPr>
            <a:endParaRPr lang="en-US"/>
          </a:p>
        </p:txBody>
      </p:sp>
      <p:sp>
        <p:nvSpPr>
          <p:cNvPr id="2" name="TextBox 1">
            <a:extLst>
              <a:ext uri="{FF2B5EF4-FFF2-40B4-BE49-F238E27FC236}">
                <a16:creationId xmlns:a16="http://schemas.microsoft.com/office/drawing/2014/main" id="{88AE1B14-8694-3C30-2957-D7CB81F86F17}"/>
              </a:ext>
            </a:extLst>
          </p:cNvPr>
          <p:cNvSpPr txBox="1"/>
          <p:nvPr/>
        </p:nvSpPr>
        <p:spPr>
          <a:xfrm>
            <a:off x="2010103" y="1014905"/>
            <a:ext cx="463506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nybody"/>
              </a:rPr>
              <a:t>Responsibilities: In relation to the SMV process.</a:t>
            </a:r>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4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r>
              <a:rPr lang="en"/>
              <a:t>G-2 </a:t>
            </a:r>
            <a:r>
              <a:rPr lang="en" sz="2400" b="1">
                <a:solidFill>
                  <a:srgbClr val="000000"/>
                </a:solidFill>
                <a:latin typeface="Arial"/>
                <a:cs typeface="Arial"/>
              </a:rPr>
              <a:t>Advisory Board Membership, Attendance, and Schedule </a:t>
            </a:r>
            <a:endParaRPr lang="en-US" sz="2400"/>
          </a:p>
          <a:p>
            <a:endParaRPr lang="en-US"/>
          </a:p>
        </p:txBody>
      </p:sp>
      <p:sp>
        <p:nvSpPr>
          <p:cNvPr id="25" name="Subtitle 24">
            <a:extLst>
              <a:ext uri="{FF2B5EF4-FFF2-40B4-BE49-F238E27FC236}">
                <a16:creationId xmlns:a16="http://schemas.microsoft.com/office/drawing/2014/main" id="{6CF61F77-6409-38FE-0268-6550EE289311}"/>
              </a:ext>
            </a:extLst>
          </p:cNvPr>
          <p:cNvSpPr>
            <a:spLocks noGrp="1"/>
          </p:cNvSpPr>
          <p:nvPr>
            <p:ph type="subTitle" idx="7"/>
          </p:nvPr>
        </p:nvSpPr>
        <p:spPr>
          <a:xfrm>
            <a:off x="191217" y="2979517"/>
            <a:ext cx="8950946" cy="2377002"/>
          </a:xfrm>
        </p:spPr>
        <p:txBody>
          <a:bodyPr/>
          <a:lstStyle/>
          <a:p>
            <a:pPr>
              <a:buFont typeface="Arial"/>
              <a:buChar char="•"/>
            </a:pPr>
            <a:r>
              <a:rPr lang="en-US"/>
              <a:t>Advisory Board members must regularly attend meetings and actively participate.</a:t>
            </a:r>
          </a:p>
          <a:p>
            <a:pPr>
              <a:buFont typeface="Arial"/>
              <a:buChar char="•"/>
            </a:pPr>
            <a:r>
              <a:rPr lang="en-US"/>
              <a:t>Advisory Board meetings should be scheduled at least four times per year.</a:t>
            </a:r>
          </a:p>
          <a:p>
            <a:pPr>
              <a:buFont typeface="Arial"/>
              <a:buChar char="•"/>
            </a:pPr>
            <a:r>
              <a:rPr lang="en-US"/>
              <a:t>Evidence to demonstrate compliance:</a:t>
            </a:r>
          </a:p>
          <a:p>
            <a:pPr>
              <a:buFont typeface="Arial"/>
              <a:buChar char="•"/>
            </a:pPr>
            <a:r>
              <a:rPr lang="en-US"/>
              <a:t>A member roster including school administration, lead agency representation, partners, families, evaluators, and age-appropriate students.</a:t>
            </a:r>
          </a:p>
          <a:p>
            <a:pPr>
              <a:buFont typeface="Arial"/>
              <a:buChar char="•"/>
            </a:pPr>
            <a:r>
              <a:rPr lang="en-US"/>
              <a:t>Attendance records with names and roles of attendees.</a:t>
            </a:r>
          </a:p>
          <a:p>
            <a:pPr>
              <a:buFont typeface="Arial"/>
              <a:buChar char="•"/>
            </a:pPr>
            <a:r>
              <a:rPr lang="en-US"/>
              <a:t>A meeting schedule with dates for each quarterly meeting (July-Sept, Nov-Dec, Feb-Mar, May-June).</a:t>
            </a:r>
          </a:p>
          <a:p>
            <a:pPr>
              <a:buFont typeface="Arial"/>
              <a:buChar char="•"/>
            </a:pPr>
            <a:r>
              <a:rPr lang="en-US">
                <a:highlight>
                  <a:srgbClr val="FFFF00"/>
                </a:highlight>
              </a:rPr>
              <a:t>Advisory Board agendas and minutes from each meeting.</a:t>
            </a:r>
          </a:p>
          <a:p>
            <a:pPr marL="285750" indent="-285750">
              <a:buFont typeface="Arial"/>
              <a:buChar char="•"/>
            </a:pPr>
            <a:endParaRPr lang="en-US"/>
          </a:p>
        </p:txBody>
      </p:sp>
    </p:spTree>
    <p:extLst>
      <p:ext uri="{BB962C8B-B14F-4D97-AF65-F5344CB8AC3E}">
        <p14:creationId xmlns:p14="http://schemas.microsoft.com/office/powerpoint/2010/main" val="13211902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9C641-D4C0-61FC-EC32-B72F90A52054}"/>
              </a:ext>
            </a:extLst>
          </p:cNvPr>
          <p:cNvSpPr>
            <a:spLocks noGrp="1"/>
          </p:cNvSpPr>
          <p:nvPr>
            <p:ph type="title"/>
          </p:nvPr>
        </p:nvSpPr>
        <p:spPr/>
        <p:txBody>
          <a:bodyPr/>
          <a:lstStyle/>
          <a:p>
            <a:r>
              <a:rPr lang="en-US"/>
              <a:t>G-3: Gathering Family Members’ Input About Program Offerings</a:t>
            </a:r>
          </a:p>
        </p:txBody>
      </p:sp>
      <p:sp>
        <p:nvSpPr>
          <p:cNvPr id="15" name="TextBox 14">
            <a:extLst>
              <a:ext uri="{FF2B5EF4-FFF2-40B4-BE49-F238E27FC236}">
                <a16:creationId xmlns:a16="http://schemas.microsoft.com/office/drawing/2014/main" id="{3238B2A9-C973-A3E3-071F-E7F34C06F4A3}"/>
              </a:ext>
            </a:extLst>
          </p:cNvPr>
          <p:cNvSpPr txBox="1"/>
          <p:nvPr/>
        </p:nvSpPr>
        <p:spPr>
          <a:xfrm>
            <a:off x="718927" y="1612029"/>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16" name="TextBox 15">
            <a:extLst>
              <a:ext uri="{FF2B5EF4-FFF2-40B4-BE49-F238E27FC236}">
                <a16:creationId xmlns:a16="http://schemas.microsoft.com/office/drawing/2014/main" id="{3D1976DE-37A0-D24D-75BF-E12991B0FB1F}"/>
              </a:ext>
            </a:extLst>
          </p:cNvPr>
          <p:cNvSpPr txBox="1"/>
          <p:nvPr/>
        </p:nvSpPr>
        <p:spPr>
          <a:xfrm>
            <a:off x="2093493" y="1916016"/>
            <a:ext cx="5105589"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endParaRPr lang="en-US" sz="1600"/>
          </a:p>
          <a:p>
            <a:pPr>
              <a:lnSpc>
                <a:spcPct val="150000"/>
              </a:lnSpc>
              <a:buChar char="•"/>
            </a:pPr>
            <a:r>
              <a:rPr lang="en-US" sz="1600"/>
              <a:t>The program must regularly gather input from families to inform decision-making and planning.</a:t>
            </a:r>
          </a:p>
          <a:p>
            <a:pPr>
              <a:lnSpc>
                <a:spcPct val="150000"/>
              </a:lnSpc>
              <a:buChar char="•"/>
            </a:pPr>
            <a:r>
              <a:rPr lang="en-US" sz="1600"/>
              <a:t>Evidence to demonstrate compliance:</a:t>
            </a:r>
            <a:endParaRPr lang="en-US"/>
          </a:p>
          <a:p>
            <a:pPr>
              <a:lnSpc>
                <a:spcPct val="150000"/>
              </a:lnSpc>
              <a:buChar char="•"/>
            </a:pPr>
            <a:r>
              <a:rPr lang="en-US" sz="1600"/>
              <a:t>Parent/guardian/family surveys that gather input about program design and activity offerings.</a:t>
            </a:r>
            <a:endParaRPr lang="en-US"/>
          </a:p>
          <a:p>
            <a:pPr>
              <a:lnSpc>
                <a:spcPct val="150000"/>
              </a:lnSpc>
              <a:buChar char="•"/>
            </a:pPr>
            <a:r>
              <a:rPr lang="en-US" sz="1600"/>
              <a:t>A summary of findings from these surveys.</a:t>
            </a:r>
            <a:endParaRPr lang="en-US"/>
          </a:p>
          <a:p>
            <a:pPr marL="285750" indent="-285750">
              <a:buChar char="•"/>
            </a:pPr>
            <a:endParaRPr lang="en-US" sz="1600"/>
          </a:p>
          <a:p>
            <a:pPr algn="l"/>
            <a:endParaRPr lang="en-US"/>
          </a:p>
        </p:txBody>
      </p:sp>
    </p:spTree>
    <p:extLst>
      <p:ext uri="{BB962C8B-B14F-4D97-AF65-F5344CB8AC3E}">
        <p14:creationId xmlns:p14="http://schemas.microsoft.com/office/powerpoint/2010/main" val="16691276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62FDC-E39A-8FAB-E092-9A33144D4DCF}"/>
              </a:ext>
            </a:extLst>
          </p:cNvPr>
          <p:cNvSpPr>
            <a:spLocks noGrp="1"/>
          </p:cNvSpPr>
          <p:nvPr>
            <p:ph type="title"/>
          </p:nvPr>
        </p:nvSpPr>
        <p:spPr/>
        <p:txBody>
          <a:bodyPr/>
          <a:lstStyle/>
          <a:p>
            <a:r>
              <a:rPr lang="en-US"/>
              <a:t>G-4  Needs Assessment</a:t>
            </a:r>
          </a:p>
        </p:txBody>
      </p:sp>
      <p:sp>
        <p:nvSpPr>
          <p:cNvPr id="3" name="Subtitle 2">
            <a:extLst>
              <a:ext uri="{FF2B5EF4-FFF2-40B4-BE49-F238E27FC236}">
                <a16:creationId xmlns:a16="http://schemas.microsoft.com/office/drawing/2014/main" id="{809FD251-B795-62D8-5496-DFFEA6930D19}"/>
              </a:ext>
            </a:extLst>
          </p:cNvPr>
          <p:cNvSpPr>
            <a:spLocks noGrp="1"/>
          </p:cNvSpPr>
          <p:nvPr>
            <p:ph type="subTitle" idx="1"/>
          </p:nvPr>
        </p:nvSpPr>
        <p:spPr>
          <a:xfrm>
            <a:off x="982987" y="1514189"/>
            <a:ext cx="6265693" cy="1059300"/>
          </a:xfrm>
        </p:spPr>
        <p:txBody>
          <a:bodyPr/>
          <a:lstStyle/>
          <a:p>
            <a:pPr marL="285750" indent="-285750">
              <a:lnSpc>
                <a:spcPct val="150000"/>
              </a:lnSpc>
              <a:buFont typeface="Arial"/>
              <a:buChar char="•"/>
            </a:pPr>
            <a:r>
              <a:rPr lang="en-US" sz="1400"/>
              <a:t>An annual needs assessment must be conducted at all sites to ensure the program aligns with the needs of the target population.</a:t>
            </a:r>
            <a:endParaRPr lang="en-US"/>
          </a:p>
          <a:p>
            <a:pPr marL="285750" indent="-285750">
              <a:lnSpc>
                <a:spcPct val="150000"/>
              </a:lnSpc>
              <a:buFont typeface="Arial"/>
              <a:buChar char="•"/>
            </a:pPr>
            <a:r>
              <a:rPr lang="en-US" sz="1400"/>
              <a:t>Evidence to demonstrate compliance:</a:t>
            </a:r>
            <a:endParaRPr lang="en-US"/>
          </a:p>
          <a:p>
            <a:pPr marL="285750" indent="-285750">
              <a:lnSpc>
                <a:spcPct val="150000"/>
              </a:lnSpc>
              <a:buFont typeface="Arial"/>
              <a:buChar char="•"/>
            </a:pPr>
            <a:r>
              <a:rPr lang="en-US" sz="1400"/>
              <a:t>The needs assessment should involve methods like household surveys, interviews, or focus groups to understand families’ needs and interests.</a:t>
            </a:r>
            <a:endParaRPr lang="en-US"/>
          </a:p>
          <a:p>
            <a:pPr marL="285750" indent="-285750">
              <a:lnSpc>
                <a:spcPct val="150000"/>
              </a:lnSpc>
              <a:buFont typeface="Arial"/>
              <a:buChar char="•"/>
            </a:pPr>
            <a:r>
              <a:rPr lang="en-US" sz="1400"/>
              <a:t>A summary of the findings from the needs assessment.</a:t>
            </a:r>
            <a:endParaRPr lang="en-US"/>
          </a:p>
          <a:p>
            <a:endParaRPr lang="en-US" sz="1400"/>
          </a:p>
        </p:txBody>
      </p:sp>
      <p:sp>
        <p:nvSpPr>
          <p:cNvPr id="6" name="TextBox 5">
            <a:extLst>
              <a:ext uri="{FF2B5EF4-FFF2-40B4-BE49-F238E27FC236}">
                <a16:creationId xmlns:a16="http://schemas.microsoft.com/office/drawing/2014/main" id="{59DB3987-3788-9BD1-C219-CAB3FDFD231A}"/>
              </a:ext>
            </a:extLst>
          </p:cNvPr>
          <p:cNvSpPr txBox="1"/>
          <p:nvPr/>
        </p:nvSpPr>
        <p:spPr>
          <a:xfrm>
            <a:off x="5682409" y="430264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FF0000"/>
                </a:solidFill>
              </a:rPr>
              <a:t>Note: This is not the same as a parent survey</a:t>
            </a:r>
          </a:p>
        </p:txBody>
      </p:sp>
    </p:spTree>
    <p:extLst>
      <p:ext uri="{BB962C8B-B14F-4D97-AF65-F5344CB8AC3E}">
        <p14:creationId xmlns:p14="http://schemas.microsoft.com/office/powerpoint/2010/main" val="33434430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30AC3-D2F2-1286-6C35-0C939D3DA737}"/>
              </a:ext>
            </a:extLst>
          </p:cNvPr>
          <p:cNvSpPr>
            <a:spLocks noGrp="1"/>
          </p:cNvSpPr>
          <p:nvPr>
            <p:ph type="title"/>
          </p:nvPr>
        </p:nvSpPr>
        <p:spPr/>
        <p:txBody>
          <a:bodyPr/>
          <a:lstStyle/>
          <a:p>
            <a:r>
              <a:rPr lang="en-US"/>
              <a:t>G-5 Adult Learning Opportunities</a:t>
            </a:r>
          </a:p>
        </p:txBody>
      </p:sp>
      <p:sp>
        <p:nvSpPr>
          <p:cNvPr id="3" name="Subtitle 2">
            <a:extLst>
              <a:ext uri="{FF2B5EF4-FFF2-40B4-BE49-F238E27FC236}">
                <a16:creationId xmlns:a16="http://schemas.microsoft.com/office/drawing/2014/main" id="{9FA9F4CB-583A-3159-6EFB-D31EC2B0D210}"/>
              </a:ext>
            </a:extLst>
          </p:cNvPr>
          <p:cNvSpPr>
            <a:spLocks noGrp="1"/>
          </p:cNvSpPr>
          <p:nvPr>
            <p:ph type="subTitle" idx="1"/>
          </p:nvPr>
        </p:nvSpPr>
        <p:spPr>
          <a:xfrm>
            <a:off x="1312672" y="1364038"/>
            <a:ext cx="6521010" cy="2718043"/>
          </a:xfrm>
        </p:spPr>
        <p:txBody>
          <a:bodyPr/>
          <a:lstStyle/>
          <a:p>
            <a:pPr marL="285750" indent="-285750">
              <a:lnSpc>
                <a:spcPct val="150000"/>
              </a:lnSpc>
              <a:buFont typeface="Arial"/>
              <a:buChar char="•"/>
            </a:pPr>
            <a:r>
              <a:rPr lang="en-US" sz="1600"/>
              <a:t>The program should offer opportunities for families, such as family literacy, parenting skills, English as a Second Language (ESL), résumé building, financial literacy, and computer literacy.</a:t>
            </a:r>
            <a:endParaRPr lang="en-US"/>
          </a:p>
          <a:p>
            <a:pPr marL="285750" indent="-285750">
              <a:lnSpc>
                <a:spcPct val="150000"/>
              </a:lnSpc>
              <a:buFont typeface="Arial"/>
              <a:buChar char="•"/>
            </a:pPr>
            <a:r>
              <a:rPr lang="en-US" sz="1600"/>
              <a:t>Evidence to demonstrate compliance:</a:t>
            </a:r>
            <a:endParaRPr lang="en-US"/>
          </a:p>
          <a:p>
            <a:pPr marL="285750" indent="-285750">
              <a:lnSpc>
                <a:spcPct val="150000"/>
              </a:lnSpc>
              <a:buFont typeface="Arial"/>
              <a:buChar char="•"/>
            </a:pPr>
            <a:r>
              <a:rPr lang="en-US" sz="1600"/>
              <a:t>A schedule of family educational programming based on the needs assessment.</a:t>
            </a:r>
            <a:endParaRPr lang="en-US"/>
          </a:p>
          <a:p>
            <a:pPr marL="285750" indent="-285750">
              <a:lnSpc>
                <a:spcPct val="150000"/>
              </a:lnSpc>
              <a:buFont typeface="Arial"/>
              <a:buChar char="•"/>
            </a:pPr>
            <a:r>
              <a:rPr lang="en-US" sz="1600"/>
              <a:t>Attendance records from family events.</a:t>
            </a:r>
            <a:endParaRPr lang="en-US"/>
          </a:p>
          <a:p>
            <a:pPr marL="285750" indent="-285750">
              <a:lnSpc>
                <a:spcPct val="150000"/>
              </a:lnSpc>
              <a:buFont typeface="Arial"/>
              <a:buChar char="•"/>
            </a:pPr>
            <a:r>
              <a:rPr lang="en-US" sz="1600"/>
              <a:t>Resources or materials used for adult education sessions.</a:t>
            </a:r>
            <a:endParaRPr lang="en-US"/>
          </a:p>
          <a:p>
            <a:endParaRPr lang="en-US" sz="1600"/>
          </a:p>
        </p:txBody>
      </p:sp>
    </p:spTree>
    <p:extLst>
      <p:ext uri="{BB962C8B-B14F-4D97-AF65-F5344CB8AC3E}">
        <p14:creationId xmlns:p14="http://schemas.microsoft.com/office/powerpoint/2010/main" val="24876151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44"/>
          <p:cNvSpPr txBox="1">
            <a:spLocks noGrp="1"/>
          </p:cNvSpPr>
          <p:nvPr>
            <p:ph type="title"/>
          </p:nvPr>
        </p:nvSpPr>
        <p:spPr>
          <a:xfrm>
            <a:off x="2704346" y="2066487"/>
            <a:ext cx="3971473" cy="923400"/>
          </a:xfrm>
          <a:prstGeom prst="rect">
            <a:avLst/>
          </a:prstGeom>
        </p:spPr>
        <p:txBody>
          <a:bodyPr spcFirstLastPara="1" wrap="square" lIns="91425" tIns="91425" rIns="91425" bIns="91425" anchor="b" anchorCtr="0">
            <a:noAutofit/>
          </a:bodyPr>
          <a:lstStyle/>
          <a:p>
            <a:r>
              <a:rPr lang="en" sz="1600" b="1">
                <a:solidFill>
                  <a:srgbClr val="1F3864"/>
                </a:solidFill>
                <a:latin typeface="Arial"/>
                <a:cs typeface="Arial"/>
              </a:rPr>
              <a:t>Measuring Outcomes, Evaluation, and Program Sustainabilit</a:t>
            </a:r>
            <a:r>
              <a:rPr lang="en" sz="1100" b="1">
                <a:solidFill>
                  <a:srgbClr val="1F3864"/>
                </a:solidFill>
                <a:latin typeface="Arial"/>
                <a:cs typeface="Arial"/>
              </a:rPr>
              <a:t>y</a:t>
            </a:r>
            <a:br>
              <a:rPr lang="en" sz="1400"/>
            </a:br>
            <a:endParaRPr lang="en" sz="1400"/>
          </a:p>
          <a:p>
            <a:endParaRPr lang="en" sz="1400"/>
          </a:p>
          <a:p>
            <a:pPr marL="0" lvl="0" indent="0" algn="l">
              <a:spcBef>
                <a:spcPts val="0"/>
              </a:spcBef>
              <a:spcAft>
                <a:spcPts val="0"/>
              </a:spcAft>
              <a:buNone/>
            </a:pPr>
            <a:endParaRPr lang="en" sz="1400"/>
          </a:p>
        </p:txBody>
      </p:sp>
      <p:grpSp>
        <p:nvGrpSpPr>
          <p:cNvPr id="369" name="Google Shape;369;p44"/>
          <p:cNvGrpSpPr/>
          <p:nvPr/>
        </p:nvGrpSpPr>
        <p:grpSpPr>
          <a:xfrm>
            <a:off x="6374836" y="2064325"/>
            <a:ext cx="2640939" cy="4750472"/>
            <a:chOff x="-812714" y="-1305450"/>
            <a:chExt cx="2640939" cy="4750472"/>
          </a:xfrm>
        </p:grpSpPr>
        <p:sp>
          <p:nvSpPr>
            <p:cNvPr id="370" name="Google Shape;370;p44"/>
            <p:cNvSpPr/>
            <p:nvPr/>
          </p:nvSpPr>
          <p:spPr>
            <a:xfrm>
              <a:off x="-812714" y="7922"/>
              <a:ext cx="1399500" cy="3437100"/>
            </a:xfrm>
            <a:prstGeom prst="roundRect">
              <a:avLst>
                <a:gd name="adj" fmla="val 50000"/>
              </a:avLst>
            </a:prstGeom>
            <a:solidFill>
              <a:schemeClr val="dk2"/>
            </a:solidFill>
            <a:ln>
              <a:noFill/>
            </a:ln>
            <a:effectLst>
              <a:outerShdw blurRad="185738" dist="76200" dir="9000000" algn="bl" rotWithShape="0">
                <a:schemeClr val="dk1">
                  <a:alpha val="75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ybody"/>
                <a:ea typeface="Anybody"/>
                <a:cs typeface="Anybody"/>
                <a:sym typeface="Anybody"/>
              </a:endParaRPr>
            </a:p>
          </p:txBody>
        </p:sp>
        <p:sp>
          <p:nvSpPr>
            <p:cNvPr id="371" name="Google Shape;371;p44"/>
            <p:cNvSpPr/>
            <p:nvPr/>
          </p:nvSpPr>
          <p:spPr>
            <a:xfrm>
              <a:off x="-757475" y="-1305450"/>
              <a:ext cx="2585700" cy="2585700"/>
            </a:xfrm>
            <a:prstGeom prst="donut">
              <a:avLst>
                <a:gd name="adj" fmla="val 25000"/>
              </a:avLst>
            </a:prstGeom>
            <a:solidFill>
              <a:schemeClr val="lt2"/>
            </a:solidFill>
            <a:ln>
              <a:noFill/>
            </a:ln>
            <a:effectLst>
              <a:outerShdw blurRad="185738" dist="76200" dir="9000000" algn="bl" rotWithShape="0">
                <a:schemeClr val="dk1">
                  <a:alpha val="75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ybody"/>
                <a:ea typeface="Anybody"/>
                <a:cs typeface="Anybody"/>
                <a:sym typeface="Anybody"/>
              </a:endParaRPr>
            </a:p>
          </p:txBody>
        </p:sp>
      </p:grpSp>
      <p:grpSp>
        <p:nvGrpSpPr>
          <p:cNvPr id="372" name="Google Shape;372;p44"/>
          <p:cNvGrpSpPr/>
          <p:nvPr/>
        </p:nvGrpSpPr>
        <p:grpSpPr>
          <a:xfrm flipH="1">
            <a:off x="466067" y="-1632524"/>
            <a:ext cx="2883600" cy="4037199"/>
            <a:chOff x="6351092" y="-2053799"/>
            <a:chExt cx="2883600" cy="4037199"/>
          </a:xfrm>
        </p:grpSpPr>
        <p:sp>
          <p:nvSpPr>
            <p:cNvPr id="373" name="Google Shape;373;p44"/>
            <p:cNvSpPr/>
            <p:nvPr/>
          </p:nvSpPr>
          <p:spPr>
            <a:xfrm rot="-1730391" flipH="1">
              <a:off x="7093211" y="-1929417"/>
              <a:ext cx="1399361" cy="3437036"/>
            </a:xfrm>
            <a:prstGeom prst="roundRect">
              <a:avLst>
                <a:gd name="adj" fmla="val 50000"/>
              </a:avLst>
            </a:prstGeom>
            <a:solidFill>
              <a:schemeClr val="accent3"/>
            </a:solidFill>
            <a:ln>
              <a:noFill/>
            </a:ln>
            <a:effectLst>
              <a:outerShdw blurRad="185738" dist="76200" dir="9000000" algn="bl" rotWithShape="0">
                <a:schemeClr val="dk1">
                  <a:alpha val="75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ybody"/>
                <a:ea typeface="Anybody"/>
                <a:cs typeface="Anybody"/>
                <a:sym typeface="Anybody"/>
              </a:endParaRPr>
            </a:p>
          </p:txBody>
        </p:sp>
        <p:sp>
          <p:nvSpPr>
            <p:cNvPr id="374" name="Google Shape;374;p44"/>
            <p:cNvSpPr/>
            <p:nvPr/>
          </p:nvSpPr>
          <p:spPr>
            <a:xfrm flipH="1">
              <a:off x="7307450" y="727300"/>
              <a:ext cx="1256100" cy="1256100"/>
            </a:xfrm>
            <a:prstGeom prst="ellipse">
              <a:avLst/>
            </a:prstGeom>
            <a:solidFill>
              <a:schemeClr val="accent1"/>
            </a:solidFill>
            <a:ln>
              <a:noFill/>
            </a:ln>
            <a:effectLst>
              <a:outerShdw blurRad="185738" dist="76200" dir="9000000" algn="bl" rotWithShape="0">
                <a:schemeClr val="dk1">
                  <a:alpha val="75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ybody"/>
                <a:ea typeface="Anybody"/>
                <a:cs typeface="Anybody"/>
                <a:sym typeface="Anybody"/>
              </a:endParaRPr>
            </a:p>
          </p:txBody>
        </p:sp>
      </p:grpSp>
      <p:sp>
        <p:nvSpPr>
          <p:cNvPr id="4" name="TextBox 3">
            <a:extLst>
              <a:ext uri="{FF2B5EF4-FFF2-40B4-BE49-F238E27FC236}">
                <a16:creationId xmlns:a16="http://schemas.microsoft.com/office/drawing/2014/main" id="{DC66797B-9E03-874F-379C-A9698FB5F029}"/>
              </a:ext>
            </a:extLst>
          </p:cNvPr>
          <p:cNvSpPr txBox="1"/>
          <p:nvPr/>
        </p:nvSpPr>
        <p:spPr>
          <a:xfrm>
            <a:off x="2704171" y="2684204"/>
            <a:ext cx="274320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1"/>
              <a:t>Joint Responsibility – Local Evaluator AND Program Administration</a:t>
            </a:r>
            <a:endParaRPr lang="en-US"/>
          </a:p>
        </p:txBody>
      </p:sp>
      <p:sp>
        <p:nvSpPr>
          <p:cNvPr id="9" name="TextBox 8">
            <a:extLst>
              <a:ext uri="{FF2B5EF4-FFF2-40B4-BE49-F238E27FC236}">
                <a16:creationId xmlns:a16="http://schemas.microsoft.com/office/drawing/2014/main" id="{1702E7D3-8BAA-F291-CD96-6979A73A6433}"/>
              </a:ext>
            </a:extLst>
          </p:cNvPr>
          <p:cNvSpPr txBox="1"/>
          <p:nvPr/>
        </p:nvSpPr>
        <p:spPr>
          <a:xfrm>
            <a:off x="2702537" y="3768183"/>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1"/>
              <a:t>Program’s Responsibility regarding Evaluation</a:t>
            </a:r>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80" name="Google Shape;380;p4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r>
              <a:rPr lang="en"/>
              <a:t>H-1 Evaluation Reports &amp; Visits</a:t>
            </a:r>
            <a:endParaRPr lang="en-US"/>
          </a:p>
        </p:txBody>
      </p:sp>
      <p:sp>
        <p:nvSpPr>
          <p:cNvPr id="388" name="Google Shape;388;p45"/>
          <p:cNvSpPr txBox="1"/>
          <p:nvPr/>
        </p:nvSpPr>
        <p:spPr>
          <a:xfrm>
            <a:off x="720583" y="4847231"/>
            <a:ext cx="7371357" cy="358800"/>
          </a:xfrm>
          <a:prstGeom prst="rect">
            <a:avLst/>
          </a:prstGeom>
          <a:noFill/>
          <a:ln>
            <a:noFill/>
          </a:ln>
        </p:spPr>
        <p:txBody>
          <a:bodyPr spcFirstLastPara="1" wrap="square" lIns="91425" tIns="91425" rIns="91425" bIns="91425" anchor="b" anchorCtr="0">
            <a:noAutofit/>
          </a:bodyPr>
          <a:lstStyle/>
          <a:p>
            <a:pPr>
              <a:lnSpc>
                <a:spcPct val="150000"/>
              </a:lnSpc>
            </a:pPr>
            <a:r>
              <a:rPr lang="en" b="1">
                <a:sym typeface="Anybody"/>
              </a:rPr>
              <a:t>H-1: Annual Evaluation Report</a:t>
            </a:r>
            <a:endParaRPr lang="en-US"/>
          </a:p>
          <a:p>
            <a:pPr marL="285750" indent="-285750">
              <a:lnSpc>
                <a:spcPct val="150000"/>
              </a:lnSpc>
              <a:buChar char="•"/>
            </a:pPr>
            <a:r>
              <a:rPr lang="en" sz="1600">
                <a:solidFill>
                  <a:schemeClr val="dk1"/>
                </a:solidFill>
                <a:sym typeface="Anybody"/>
              </a:rPr>
              <a:t>The program must submit an Annual Evaluation Report (AER) meeting all required elements based on the Local Evaluation Framework and Timeline.</a:t>
            </a:r>
            <a:endParaRPr lang="en">
              <a:solidFill>
                <a:schemeClr val="dk1"/>
              </a:solidFill>
            </a:endParaRPr>
          </a:p>
          <a:p>
            <a:pPr marL="285750" indent="-285750">
              <a:lnSpc>
                <a:spcPct val="150000"/>
              </a:lnSpc>
              <a:buChar char="•"/>
            </a:pPr>
            <a:r>
              <a:rPr lang="en" sz="1600">
                <a:solidFill>
                  <a:schemeClr val="dk1"/>
                </a:solidFill>
                <a:sym typeface="Anybody"/>
              </a:rPr>
              <a:t>Evidence to demonstrate compliance:</a:t>
            </a:r>
            <a:endParaRPr lang="en">
              <a:solidFill>
                <a:schemeClr val="dk1"/>
              </a:solidFill>
            </a:endParaRPr>
          </a:p>
          <a:p>
            <a:pPr marL="285750" lvl="1" indent="-285750">
              <a:lnSpc>
                <a:spcPct val="150000"/>
              </a:lnSpc>
              <a:buChar char="•"/>
            </a:pPr>
            <a:r>
              <a:rPr lang="en" sz="1600">
                <a:solidFill>
                  <a:schemeClr val="dk1"/>
                </a:solidFill>
                <a:sym typeface="Anybody"/>
              </a:rPr>
              <a:t>Proof of timely submission of the Annual Evaluation Report (due by September 30).</a:t>
            </a:r>
            <a:endParaRPr lang="en">
              <a:solidFill>
                <a:schemeClr val="dk1"/>
              </a:solidFill>
            </a:endParaRPr>
          </a:p>
          <a:p>
            <a:pPr marL="285750" lvl="1" indent="-285750">
              <a:lnSpc>
                <a:spcPct val="150000"/>
              </a:lnSpc>
              <a:buChar char="•"/>
            </a:pPr>
            <a:r>
              <a:rPr lang="en" sz="1600">
                <a:solidFill>
                  <a:schemeClr val="dk1"/>
                </a:solidFill>
                <a:sym typeface="Anybody"/>
              </a:rPr>
              <a:t>Evidence of two visits per site each program year, including observation notes, protocols used, and activities observed.</a:t>
            </a:r>
            <a:endParaRPr lang="en">
              <a:solidFill>
                <a:schemeClr val="dk1"/>
              </a:solidFill>
            </a:endParaRPr>
          </a:p>
          <a:p>
            <a:pPr marL="285750" lvl="1" indent="-285750">
              <a:lnSpc>
                <a:spcPct val="150000"/>
              </a:lnSpc>
              <a:buChar char="•"/>
            </a:pPr>
            <a:r>
              <a:rPr lang="en" sz="1600">
                <a:solidFill>
                  <a:schemeClr val="dk1"/>
                </a:solidFill>
                <a:sym typeface="Anybody"/>
              </a:rPr>
              <a:t>Evaluation Plan and Results Tables, measuring implementation and outcome indicators according to the awarded grant components.</a:t>
            </a:r>
            <a:endParaRPr lang="en">
              <a:solidFill>
                <a:schemeClr val="dk1"/>
              </a:solidFill>
            </a:endParaRPr>
          </a:p>
          <a:p>
            <a:pPr>
              <a:lnSpc>
                <a:spcPct val="150000"/>
              </a:lnSpc>
            </a:pPr>
            <a:endParaRPr lang="en" sz="1600">
              <a:solidFill>
                <a:schemeClr val="dk1"/>
              </a:solidFill>
            </a:endParaRPr>
          </a:p>
        </p:txBody>
      </p:sp>
      <p:sp>
        <p:nvSpPr>
          <p:cNvPr id="390" name="Google Shape;390;p45"/>
          <p:cNvSpPr/>
          <p:nvPr/>
        </p:nvSpPr>
        <p:spPr>
          <a:xfrm>
            <a:off x="278403" y="2391273"/>
            <a:ext cx="358800" cy="358800"/>
          </a:xfrm>
          <a:prstGeom prst="ellipse">
            <a:avLst/>
          </a:pr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ybody"/>
              <a:ea typeface="Anybody"/>
              <a:cs typeface="Anybody"/>
              <a:sym typeface="Anybody"/>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80" name="Google Shape;380;p45"/>
          <p:cNvSpPr txBox="1">
            <a:spLocks noGrp="1"/>
          </p:cNvSpPr>
          <p:nvPr>
            <p:ph type="title"/>
          </p:nvPr>
        </p:nvSpPr>
        <p:spPr>
          <a:xfrm>
            <a:off x="720000" y="207651"/>
            <a:ext cx="7704000" cy="572700"/>
          </a:xfrm>
          <a:prstGeom prst="rect">
            <a:avLst/>
          </a:prstGeom>
        </p:spPr>
        <p:txBody>
          <a:bodyPr spcFirstLastPara="1" wrap="square" lIns="91425" tIns="91425" rIns="91425" bIns="91425" anchor="t" anchorCtr="0">
            <a:noAutofit/>
          </a:bodyPr>
          <a:lstStyle/>
          <a:p>
            <a:r>
              <a:rPr lang="en" sz="2000" b="1"/>
              <a:t>H-2: Additional Evaluation Requirements</a:t>
            </a:r>
            <a:endParaRPr lang="en-US" b="1"/>
          </a:p>
        </p:txBody>
      </p:sp>
      <p:sp>
        <p:nvSpPr>
          <p:cNvPr id="388" name="Google Shape;388;p45"/>
          <p:cNvSpPr txBox="1"/>
          <p:nvPr/>
        </p:nvSpPr>
        <p:spPr>
          <a:xfrm>
            <a:off x="1531706" y="4733000"/>
            <a:ext cx="6080014" cy="240849"/>
          </a:xfrm>
          <a:prstGeom prst="rect">
            <a:avLst/>
          </a:prstGeom>
          <a:noFill/>
          <a:ln>
            <a:noFill/>
          </a:ln>
        </p:spPr>
        <p:txBody>
          <a:bodyPr spcFirstLastPara="1" wrap="square" lIns="91425" tIns="91425" rIns="91425" bIns="91425" anchor="b" anchorCtr="0">
            <a:noAutofit/>
          </a:bodyPr>
          <a:lstStyle/>
          <a:p>
            <a:pPr>
              <a:lnSpc>
                <a:spcPct val="150000"/>
              </a:lnSpc>
              <a:buChar char="•"/>
            </a:pPr>
            <a:r>
              <a:rPr lang="en" sz="1600">
                <a:solidFill>
                  <a:schemeClr val="dk1"/>
                </a:solidFill>
                <a:sym typeface="Anybody"/>
              </a:rPr>
              <a:t>Ongoing communication between evaluators and stakeholders must take place, addressing both formative and summative findings to support program improvement.</a:t>
            </a:r>
            <a:endParaRPr lang="en-US">
              <a:solidFill>
                <a:schemeClr val="dk1"/>
              </a:solidFill>
            </a:endParaRPr>
          </a:p>
          <a:p>
            <a:pPr>
              <a:lnSpc>
                <a:spcPct val="150000"/>
              </a:lnSpc>
              <a:buChar char="•"/>
            </a:pPr>
            <a:r>
              <a:rPr lang="en" sz="1600">
                <a:solidFill>
                  <a:schemeClr val="dk1"/>
                </a:solidFill>
                <a:sym typeface="Anybody"/>
              </a:rPr>
              <a:t>Evidence to demonstrate compliance:</a:t>
            </a:r>
            <a:endParaRPr lang="en">
              <a:solidFill>
                <a:schemeClr val="dk1"/>
              </a:solidFill>
            </a:endParaRPr>
          </a:p>
          <a:p>
            <a:pPr>
              <a:lnSpc>
                <a:spcPct val="150000"/>
              </a:lnSpc>
              <a:buChar char="•"/>
            </a:pPr>
            <a:r>
              <a:rPr lang="en" sz="1600">
                <a:solidFill>
                  <a:schemeClr val="dk1"/>
                </a:solidFill>
                <a:sym typeface="Anybody"/>
              </a:rPr>
              <a:t>Evidence of improvement activities informed by AER recommendations.</a:t>
            </a:r>
            <a:endParaRPr lang="en"/>
          </a:p>
          <a:p>
            <a:pPr>
              <a:lnSpc>
                <a:spcPct val="150000"/>
              </a:lnSpc>
              <a:buChar char="•"/>
            </a:pPr>
            <a:r>
              <a:rPr lang="en" sz="1600">
                <a:solidFill>
                  <a:schemeClr val="dk1"/>
                </a:solidFill>
                <a:sym typeface="Anybody"/>
              </a:rPr>
              <a:t>Proof of timely submission of an Interim Evaluation Report (recommended February/March annually).</a:t>
            </a:r>
            <a:endParaRPr lang="en"/>
          </a:p>
          <a:p>
            <a:pPr>
              <a:lnSpc>
                <a:spcPct val="150000"/>
              </a:lnSpc>
              <a:buChar char="•"/>
            </a:pPr>
            <a:r>
              <a:rPr lang="en" sz="1600">
                <a:solidFill>
                  <a:schemeClr val="dk1"/>
                </a:solidFill>
                <a:sym typeface="Anybody"/>
              </a:rPr>
              <a:t>Correspondence records between the program director and evaluator.</a:t>
            </a:r>
            <a:endParaRPr lang="en"/>
          </a:p>
          <a:p>
            <a:pPr marL="285750" indent="-285750">
              <a:lnSpc>
                <a:spcPct val="150000"/>
              </a:lnSpc>
              <a:buChar char="•"/>
            </a:pPr>
            <a:endParaRPr lang="en" sz="1600">
              <a:solidFill>
                <a:schemeClr val="dk1"/>
              </a:solidFill>
            </a:endParaRPr>
          </a:p>
        </p:txBody>
      </p:sp>
      <p:sp>
        <p:nvSpPr>
          <p:cNvPr id="390" name="Google Shape;390;p45"/>
          <p:cNvSpPr/>
          <p:nvPr/>
        </p:nvSpPr>
        <p:spPr>
          <a:xfrm>
            <a:off x="8786418" y="1498186"/>
            <a:ext cx="358800" cy="358800"/>
          </a:xfrm>
          <a:prstGeom prst="ellipse">
            <a:avLst/>
          </a:pr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ybody"/>
              <a:ea typeface="Anybody"/>
              <a:cs typeface="Anybody"/>
              <a:sym typeface="Anybody"/>
            </a:endParaRPr>
          </a:p>
        </p:txBody>
      </p:sp>
    </p:spTree>
    <p:extLst>
      <p:ext uri="{BB962C8B-B14F-4D97-AF65-F5344CB8AC3E}">
        <p14:creationId xmlns:p14="http://schemas.microsoft.com/office/powerpoint/2010/main" val="22811020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80" name="Google Shape;380;p45"/>
          <p:cNvSpPr txBox="1">
            <a:spLocks noGrp="1"/>
          </p:cNvSpPr>
          <p:nvPr>
            <p:ph type="title"/>
          </p:nvPr>
        </p:nvSpPr>
        <p:spPr>
          <a:xfrm>
            <a:off x="720000" y="779687"/>
            <a:ext cx="7704000" cy="572700"/>
          </a:xfrm>
          <a:prstGeom prst="rect">
            <a:avLst/>
          </a:prstGeom>
        </p:spPr>
        <p:txBody>
          <a:bodyPr spcFirstLastPara="1" wrap="square" lIns="91425" tIns="91425" rIns="91425" bIns="91425" anchor="t" anchorCtr="0">
            <a:noAutofit/>
          </a:bodyPr>
          <a:lstStyle/>
          <a:p>
            <a:r>
              <a:rPr lang="en" sz="2000" b="1"/>
              <a:t>H-3: Evaluability and Program Fidelity</a:t>
            </a:r>
            <a:endParaRPr lang="en-US" b="1"/>
          </a:p>
        </p:txBody>
      </p:sp>
      <p:sp>
        <p:nvSpPr>
          <p:cNvPr id="388" name="Google Shape;388;p45"/>
          <p:cNvSpPr txBox="1"/>
          <p:nvPr/>
        </p:nvSpPr>
        <p:spPr>
          <a:xfrm>
            <a:off x="1736956" y="3690365"/>
            <a:ext cx="5095450" cy="188895"/>
          </a:xfrm>
          <a:prstGeom prst="rect">
            <a:avLst/>
          </a:prstGeom>
          <a:noFill/>
          <a:ln>
            <a:noFill/>
          </a:ln>
        </p:spPr>
        <p:txBody>
          <a:bodyPr spcFirstLastPara="1" wrap="square" lIns="91425" tIns="91425" rIns="91425" bIns="91425" anchor="b" anchorCtr="0">
            <a:noAutofit/>
          </a:bodyPr>
          <a:lstStyle/>
          <a:p>
            <a:pPr>
              <a:buChar char="•"/>
            </a:pPr>
            <a:r>
              <a:rPr lang="en" sz="1600">
                <a:solidFill>
                  <a:schemeClr val="dk1"/>
                </a:solidFill>
                <a:sym typeface="Anybody"/>
              </a:rPr>
              <a:t>The program should maintain fidelity to the original plan described in the NYSED-approved grant application and any program modifications.</a:t>
            </a:r>
            <a:endParaRPr lang="en-US">
              <a:solidFill>
                <a:schemeClr val="dk1"/>
              </a:solidFill>
              <a:sym typeface="Anybody"/>
            </a:endParaRPr>
          </a:p>
          <a:p>
            <a:pPr>
              <a:buChar char="•"/>
            </a:pPr>
            <a:r>
              <a:rPr lang="en" sz="1600">
                <a:solidFill>
                  <a:schemeClr val="dk1"/>
                </a:solidFill>
                <a:sym typeface="Anybody"/>
              </a:rPr>
              <a:t>Evidence to demonstrate compliance:</a:t>
            </a:r>
            <a:endParaRPr lang="en">
              <a:solidFill>
                <a:schemeClr val="dk1"/>
              </a:solidFill>
              <a:sym typeface="Anybody"/>
            </a:endParaRPr>
          </a:p>
          <a:p>
            <a:pPr>
              <a:buChar char="•"/>
            </a:pPr>
            <a:r>
              <a:rPr lang="en" sz="1600">
                <a:solidFill>
                  <a:schemeClr val="dk1"/>
                </a:solidFill>
                <a:sym typeface="Anybody"/>
              </a:rPr>
              <a:t>Evaluability checklist (for the first year of program operation).</a:t>
            </a:r>
            <a:endParaRPr lang="en">
              <a:solidFill>
                <a:schemeClr val="dk1"/>
              </a:solidFill>
              <a:sym typeface="Anybody"/>
            </a:endParaRPr>
          </a:p>
          <a:p>
            <a:pPr>
              <a:buChar char="•"/>
            </a:pPr>
            <a:r>
              <a:rPr lang="en" sz="1600">
                <a:solidFill>
                  <a:schemeClr val="dk1"/>
                </a:solidFill>
                <a:sym typeface="Anybody"/>
              </a:rPr>
              <a:t>Up-to-date and annually reviewed Program Logic Model (for Years 2-5).</a:t>
            </a:r>
            <a:endParaRPr lang="en">
              <a:solidFill>
                <a:schemeClr val="dk1"/>
              </a:solidFill>
              <a:sym typeface="Anybody"/>
            </a:endParaRPr>
          </a:p>
          <a:p>
            <a:pPr marL="285750" indent="-285750">
              <a:buChar char="•"/>
            </a:pPr>
            <a:endParaRPr lang="en" sz="1600">
              <a:solidFill>
                <a:schemeClr val="dk1"/>
              </a:solidFill>
            </a:endParaRPr>
          </a:p>
        </p:txBody>
      </p:sp>
      <p:sp>
        <p:nvSpPr>
          <p:cNvPr id="390" name="Google Shape;390;p45"/>
          <p:cNvSpPr/>
          <p:nvPr/>
        </p:nvSpPr>
        <p:spPr>
          <a:xfrm>
            <a:off x="870294" y="1944921"/>
            <a:ext cx="358800" cy="358800"/>
          </a:xfrm>
          <a:prstGeom prst="ellipse">
            <a:avLst/>
          </a:pr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ybody"/>
              <a:ea typeface="Anybody"/>
              <a:cs typeface="Anybody"/>
              <a:sym typeface="Anybody"/>
            </a:endParaRPr>
          </a:p>
        </p:txBody>
      </p:sp>
      <p:sp>
        <p:nvSpPr>
          <p:cNvPr id="3" name="Google Shape;474;p50">
            <a:extLst>
              <a:ext uri="{FF2B5EF4-FFF2-40B4-BE49-F238E27FC236}">
                <a16:creationId xmlns:a16="http://schemas.microsoft.com/office/drawing/2014/main" id="{BEBDDEEB-010B-09C2-DFF4-7D9F90862CA3}"/>
              </a:ext>
            </a:extLst>
          </p:cNvPr>
          <p:cNvSpPr/>
          <p:nvPr/>
        </p:nvSpPr>
        <p:spPr>
          <a:xfrm>
            <a:off x="101577" y="2697207"/>
            <a:ext cx="996900" cy="996900"/>
          </a:xfrm>
          <a:prstGeom prst="donut">
            <a:avLst>
              <a:gd name="adj" fmla="val 34988"/>
            </a:avLst>
          </a:prstGeom>
          <a:solidFill>
            <a:schemeClr val="dk2"/>
          </a:solidFill>
          <a:ln>
            <a:noFill/>
          </a:ln>
          <a:effectLst>
            <a:outerShdw blurRad="128588" dist="66675" dir="5400000" algn="bl" rotWithShape="0">
              <a:schemeClr val="dk1">
                <a:alpha val="75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ybody"/>
              <a:ea typeface="Anybody"/>
              <a:cs typeface="Anybody"/>
              <a:sym typeface="Anybody"/>
            </a:endParaRPr>
          </a:p>
        </p:txBody>
      </p:sp>
    </p:spTree>
    <p:extLst>
      <p:ext uri="{BB962C8B-B14F-4D97-AF65-F5344CB8AC3E}">
        <p14:creationId xmlns:p14="http://schemas.microsoft.com/office/powerpoint/2010/main" val="40662212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F657C-9EA9-8DC0-469F-69A7F9750E83}"/>
              </a:ext>
            </a:extLst>
          </p:cNvPr>
          <p:cNvSpPr>
            <a:spLocks noGrp="1"/>
          </p:cNvSpPr>
          <p:nvPr>
            <p:ph type="title"/>
          </p:nvPr>
        </p:nvSpPr>
        <p:spPr/>
        <p:txBody>
          <a:bodyPr/>
          <a:lstStyle/>
          <a:p>
            <a:r>
              <a:rPr lang="en-US" sz="1600" b="1"/>
              <a:t>H-4: Surveying Students' Satisfaction and Perception of Program Impact</a:t>
            </a:r>
            <a:endParaRPr lang="en-US" b="1"/>
          </a:p>
        </p:txBody>
      </p:sp>
      <p:sp>
        <p:nvSpPr>
          <p:cNvPr id="4" name="TextBox 3">
            <a:extLst>
              <a:ext uri="{FF2B5EF4-FFF2-40B4-BE49-F238E27FC236}">
                <a16:creationId xmlns:a16="http://schemas.microsoft.com/office/drawing/2014/main" id="{B0583D81-3599-4807-55DA-95BFF4B5A555}"/>
              </a:ext>
            </a:extLst>
          </p:cNvPr>
          <p:cNvSpPr txBox="1"/>
          <p:nvPr/>
        </p:nvSpPr>
        <p:spPr>
          <a:xfrm>
            <a:off x="818635" y="1487959"/>
            <a:ext cx="7207077"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har char="•"/>
            </a:pPr>
            <a:r>
              <a:rPr lang="en-US"/>
              <a:t>The program must assess student satisfaction and the perceived impact of the program for all participants in grades 4 and above at each site.</a:t>
            </a:r>
          </a:p>
          <a:p>
            <a:pPr marL="285750" indent="-285750">
              <a:buChar char="•"/>
            </a:pPr>
            <a:r>
              <a:rPr lang="en-US"/>
              <a:t>Evidence to demonstrate compliance:</a:t>
            </a:r>
          </a:p>
          <a:p>
            <a:pPr marL="285750" indent="-285750">
              <a:buChar char="•"/>
            </a:pPr>
            <a:r>
              <a:rPr lang="en-US"/>
              <a:t>A sample of student surveys or other feedback methods (e.g., interviews, focus groups) that assess:</a:t>
            </a:r>
          </a:p>
          <a:p>
            <a:pPr marL="285750" lvl="1" indent="-285750">
              <a:buChar char="•"/>
            </a:pPr>
            <a:r>
              <a:rPr lang="en-US"/>
              <a:t>Satisfaction with the services provided (quality of implementation).</a:t>
            </a:r>
          </a:p>
          <a:p>
            <a:pPr marL="285750" lvl="1" indent="-285750">
              <a:buChar char="•"/>
            </a:pPr>
            <a:r>
              <a:rPr lang="en-US"/>
              <a:t>Perceived impact of the program (changes in attitudes, behavior, confidence, problem-solving, etc.).</a:t>
            </a:r>
          </a:p>
          <a:p>
            <a:pPr algn="l"/>
            <a:endParaRPr lang="en-US" b="1"/>
          </a:p>
        </p:txBody>
      </p:sp>
    </p:spTree>
    <p:extLst>
      <p:ext uri="{BB962C8B-B14F-4D97-AF65-F5344CB8AC3E}">
        <p14:creationId xmlns:p14="http://schemas.microsoft.com/office/powerpoint/2010/main" val="24456367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FBEB2-7EA7-31A9-5003-98315E07774F}"/>
              </a:ext>
            </a:extLst>
          </p:cNvPr>
          <p:cNvSpPr>
            <a:spLocks noGrp="1"/>
          </p:cNvSpPr>
          <p:nvPr>
            <p:ph type="title"/>
          </p:nvPr>
        </p:nvSpPr>
        <p:spPr/>
        <p:txBody>
          <a:bodyPr/>
          <a:lstStyle/>
          <a:p>
            <a:r>
              <a:rPr lang="en-US" sz="2800" b="1"/>
              <a:t>Program’s Responsibility regarding Evaluation</a:t>
            </a:r>
            <a:br>
              <a:rPr lang="en-US" sz="2800" b="1"/>
            </a:br>
            <a:endParaRPr lang="en-US" sz="2800"/>
          </a:p>
          <a:p>
            <a:endParaRPr lang="en-US" sz="2800" b="1"/>
          </a:p>
          <a:p>
            <a:endParaRPr lang="en-US" sz="2800"/>
          </a:p>
        </p:txBody>
      </p:sp>
    </p:spTree>
    <p:extLst>
      <p:ext uri="{BB962C8B-B14F-4D97-AF65-F5344CB8AC3E}">
        <p14:creationId xmlns:p14="http://schemas.microsoft.com/office/powerpoint/2010/main" val="11464466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6"/>
          <p:cNvSpPr txBox="1">
            <a:spLocks noGrp="1"/>
          </p:cNvSpPr>
          <p:nvPr>
            <p:ph type="title"/>
          </p:nvPr>
        </p:nvSpPr>
        <p:spPr>
          <a:xfrm>
            <a:off x="1092434" y="655393"/>
            <a:ext cx="2894100" cy="48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a:t>Compliance Ratings</a:t>
            </a:r>
            <a:endParaRPr/>
          </a:p>
        </p:txBody>
      </p:sp>
      <p:sp>
        <p:nvSpPr>
          <p:cNvPr id="2" name="TextBox 1">
            <a:extLst>
              <a:ext uri="{FF2B5EF4-FFF2-40B4-BE49-F238E27FC236}">
                <a16:creationId xmlns:a16="http://schemas.microsoft.com/office/drawing/2014/main" id="{050C304D-184C-2B1A-F2A8-1BD7ACFADDE6}"/>
              </a:ext>
            </a:extLst>
          </p:cNvPr>
          <p:cNvSpPr txBox="1"/>
          <p:nvPr/>
        </p:nvSpPr>
        <p:spPr>
          <a:xfrm>
            <a:off x="5177117" y="898071"/>
            <a:ext cx="2743200" cy="38810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a:t>Compliance Definitions and Implications:</a:t>
            </a:r>
            <a:endParaRPr lang="en-US"/>
          </a:p>
          <a:p>
            <a:pPr marL="285750" indent="-285750">
              <a:buChar char="•"/>
            </a:pPr>
            <a:r>
              <a:rPr lang="en-US" sz="1800" b="1"/>
              <a:t>Full Compliance:</a:t>
            </a:r>
            <a:r>
              <a:rPr lang="en-US" sz="1800"/>
              <a:t> All criteria met, meets guidelines.</a:t>
            </a:r>
            <a:endParaRPr lang="en-US"/>
          </a:p>
          <a:p>
            <a:pPr marL="285750" indent="-285750">
              <a:buChar char="•"/>
            </a:pPr>
            <a:r>
              <a:rPr lang="en-US" sz="1800" b="1"/>
              <a:t>Partial Compliance:</a:t>
            </a:r>
            <a:r>
              <a:rPr lang="en-US" sz="1800"/>
              <a:t> Some criteria met, requires an action plan.</a:t>
            </a:r>
            <a:endParaRPr lang="en-US"/>
          </a:p>
          <a:p>
            <a:pPr marL="285750" indent="-285750">
              <a:buChar char="•"/>
            </a:pPr>
            <a:r>
              <a:rPr lang="en-US" sz="1800" b="1"/>
              <a:t>Non-Compliance:</a:t>
            </a:r>
            <a:r>
              <a:rPr lang="en-US" sz="1800"/>
              <a:t> No criteria met, action needed.</a:t>
            </a:r>
            <a:endParaRPr lang="en-US"/>
          </a:p>
          <a:p>
            <a:pPr>
              <a:lnSpc>
                <a:spcPct val="90000"/>
              </a:lnSpc>
            </a:pPr>
            <a:endParaRPr lang="en-US" sz="1800" b="1">
              <a:solidFill>
                <a:schemeClr val="tx1">
                  <a:alpha val="55000"/>
                </a:schemeClr>
              </a:solidFill>
            </a:endParaRPr>
          </a:p>
          <a:p>
            <a:pPr algn="l"/>
            <a:endParaRPr 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46"/>
          <p:cNvSpPr txBox="1">
            <a:spLocks noGrp="1"/>
          </p:cNvSpPr>
          <p:nvPr>
            <p:ph type="title"/>
          </p:nvPr>
        </p:nvSpPr>
        <p:spPr>
          <a:prstGeom prst="rect">
            <a:avLst/>
          </a:prstGeom>
        </p:spPr>
        <p:txBody>
          <a:bodyPr spcFirstLastPara="1" wrap="square" lIns="91425" tIns="91425" rIns="91425" bIns="91425" anchor="t" anchorCtr="0">
            <a:noAutofit/>
          </a:bodyPr>
          <a:lstStyle/>
          <a:p>
            <a:r>
              <a:rPr lang="en" sz="2000" b="1"/>
              <a:t>H-5: Program Self-Assessment Tools</a:t>
            </a:r>
            <a:endParaRPr lang="en-US" b="1"/>
          </a:p>
        </p:txBody>
      </p:sp>
      <p:sp>
        <p:nvSpPr>
          <p:cNvPr id="14" name="TextBox 13">
            <a:extLst>
              <a:ext uri="{FF2B5EF4-FFF2-40B4-BE49-F238E27FC236}">
                <a16:creationId xmlns:a16="http://schemas.microsoft.com/office/drawing/2014/main" id="{01B3AC3E-DED9-303A-7BF4-333D5F666808}"/>
              </a:ext>
            </a:extLst>
          </p:cNvPr>
          <p:cNvSpPr txBox="1"/>
          <p:nvPr/>
        </p:nvSpPr>
        <p:spPr>
          <a:xfrm>
            <a:off x="817003" y="1288232"/>
            <a:ext cx="6013763" cy="28931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buChar char="•"/>
            </a:pPr>
            <a:r>
              <a:rPr lang="en-US"/>
              <a:t>Programs must complete self-assessment tools (such as the Mid-Year Report and QSA Tool) twice a year for continuous improvement.</a:t>
            </a:r>
          </a:p>
          <a:p>
            <a:pPr>
              <a:lnSpc>
                <a:spcPct val="150000"/>
              </a:lnSpc>
              <a:buChar char="•"/>
            </a:pPr>
            <a:r>
              <a:rPr lang="en-US"/>
              <a:t>Evidence to demonstrate compliance:</a:t>
            </a:r>
          </a:p>
          <a:p>
            <a:pPr>
              <a:lnSpc>
                <a:spcPct val="150000"/>
              </a:lnSpc>
              <a:buChar char="•"/>
            </a:pPr>
            <a:r>
              <a:rPr lang="en-US"/>
              <a:t>Sample of completed QSAs (Fall and Spring).</a:t>
            </a:r>
          </a:p>
          <a:p>
            <a:pPr>
              <a:lnSpc>
                <a:spcPct val="150000"/>
              </a:lnSpc>
              <a:buChar char="•"/>
            </a:pPr>
            <a:r>
              <a:rPr lang="en-US"/>
              <a:t>Evidence of at least two meetings discussing QSA results.</a:t>
            </a:r>
          </a:p>
          <a:p>
            <a:pPr>
              <a:lnSpc>
                <a:spcPct val="150000"/>
              </a:lnSpc>
              <a:buChar char="•"/>
            </a:pPr>
            <a:r>
              <a:rPr lang="en-US"/>
              <a:t>QSA Action Plans or evidence of improvement activities informed by the QSA findings.</a:t>
            </a:r>
          </a:p>
          <a:p>
            <a:pPr>
              <a:lnSpc>
                <a:spcPct val="150000"/>
              </a:lnSpc>
              <a:buChar char="•"/>
            </a:pPr>
            <a:r>
              <a:rPr lang="en-US"/>
              <a:t>Mid-Year Report (due annually in February).</a:t>
            </a:r>
          </a:p>
          <a:p>
            <a:pPr marL="285750" indent="-285750" algn="l">
              <a:buChar char="•"/>
            </a:pPr>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4FEC8-592A-40D1-8789-4F30F9DC6B89}"/>
              </a:ext>
            </a:extLst>
          </p:cNvPr>
          <p:cNvSpPr>
            <a:spLocks noGrp="1"/>
          </p:cNvSpPr>
          <p:nvPr>
            <p:ph type="title"/>
          </p:nvPr>
        </p:nvSpPr>
        <p:spPr>
          <a:xfrm>
            <a:off x="295619" y="575169"/>
            <a:ext cx="10091851" cy="572700"/>
          </a:xfrm>
        </p:spPr>
        <p:txBody>
          <a:bodyPr/>
          <a:lstStyle/>
          <a:p>
            <a:r>
              <a:rPr lang="en-US"/>
              <a:t>H-6 Communication of Evaluation Findings</a:t>
            </a:r>
          </a:p>
        </p:txBody>
      </p:sp>
      <p:sp>
        <p:nvSpPr>
          <p:cNvPr id="16" name="TextBox 15">
            <a:extLst>
              <a:ext uri="{FF2B5EF4-FFF2-40B4-BE49-F238E27FC236}">
                <a16:creationId xmlns:a16="http://schemas.microsoft.com/office/drawing/2014/main" id="{7E6A74DD-7082-2D82-7B49-6C55A51BB9C3}"/>
              </a:ext>
            </a:extLst>
          </p:cNvPr>
          <p:cNvSpPr txBox="1"/>
          <p:nvPr/>
        </p:nvSpPr>
        <p:spPr>
          <a:xfrm>
            <a:off x="1325242" y="1449675"/>
            <a:ext cx="5600698" cy="27853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buChar char="•"/>
            </a:pPr>
            <a:r>
              <a:rPr lang="en-US"/>
              <a:t>Evaluation findings must be communicated to families and community stakeholders, ensuring the results are accessible and available to the public upon request.</a:t>
            </a:r>
          </a:p>
          <a:p>
            <a:pPr>
              <a:lnSpc>
                <a:spcPct val="150000"/>
              </a:lnSpc>
              <a:buChar char="•"/>
            </a:pPr>
            <a:r>
              <a:rPr lang="en-US"/>
              <a:t>Evidence to demonstrate compliance:</a:t>
            </a:r>
          </a:p>
          <a:p>
            <a:pPr>
              <a:lnSpc>
                <a:spcPct val="150000"/>
              </a:lnSpc>
              <a:buChar char="•"/>
            </a:pPr>
            <a:r>
              <a:rPr lang="en-US"/>
              <a:t>Evidence that the evaluation report or summaries are shared using at least one method (e.g., website, e-blasts, bulletin boards, media platforms, stakeholder meeting agendas).</a:t>
            </a:r>
          </a:p>
          <a:p>
            <a:pPr marL="285750" indent="-285750">
              <a:buChar char="•"/>
            </a:pPr>
            <a:endParaRPr lang="en-US"/>
          </a:p>
          <a:p>
            <a:pPr algn="l"/>
            <a:endParaRPr lang="en-US"/>
          </a:p>
        </p:txBody>
      </p:sp>
    </p:spTree>
    <p:extLst>
      <p:ext uri="{BB962C8B-B14F-4D97-AF65-F5344CB8AC3E}">
        <p14:creationId xmlns:p14="http://schemas.microsoft.com/office/powerpoint/2010/main" val="31347000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4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r>
              <a:rPr lang="en" b="1"/>
              <a:t>H-7 Sustainability Plan</a:t>
            </a:r>
            <a:endParaRPr lang="en-US" b="1"/>
          </a:p>
        </p:txBody>
      </p:sp>
      <p:sp>
        <p:nvSpPr>
          <p:cNvPr id="2" name="TextBox 1">
            <a:extLst>
              <a:ext uri="{FF2B5EF4-FFF2-40B4-BE49-F238E27FC236}">
                <a16:creationId xmlns:a16="http://schemas.microsoft.com/office/drawing/2014/main" id="{6C2518DF-9A33-19AF-8120-067030CC0208}"/>
              </a:ext>
            </a:extLst>
          </p:cNvPr>
          <p:cNvSpPr txBox="1"/>
          <p:nvPr/>
        </p:nvSpPr>
        <p:spPr>
          <a:xfrm>
            <a:off x="670699" y="1213908"/>
            <a:ext cx="6385930" cy="39303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Char char="•"/>
            </a:pPr>
            <a:r>
              <a:rPr lang="en-US"/>
              <a:t>The program must have a preliminary or long-term plan for sustainability, including a multi-year funding plan with diversified funding sources.</a:t>
            </a:r>
          </a:p>
          <a:p>
            <a:pPr marL="285750" indent="-285750">
              <a:lnSpc>
                <a:spcPct val="150000"/>
              </a:lnSpc>
              <a:buChar char="•"/>
            </a:pPr>
            <a:r>
              <a:rPr lang="en-US"/>
              <a:t>Evidence to demonstrate compliance:</a:t>
            </a:r>
          </a:p>
          <a:p>
            <a:pPr marL="285750" indent="-285750">
              <a:lnSpc>
                <a:spcPct val="150000"/>
              </a:lnSpc>
              <a:buChar char="•"/>
            </a:pPr>
            <a:r>
              <a:rPr lang="en-US"/>
              <a:t>A written Sustainability Plan, including the date of the last annual update.</a:t>
            </a:r>
          </a:p>
          <a:p>
            <a:pPr marL="285750" indent="-285750">
              <a:lnSpc>
                <a:spcPct val="150000"/>
              </a:lnSpc>
              <a:buChar char="•"/>
            </a:pPr>
            <a:r>
              <a:rPr lang="en-US"/>
              <a:t>Verbal discussion of contingency efforts in case of turnover in key staff positions.</a:t>
            </a:r>
          </a:p>
          <a:p>
            <a:pPr marL="285750" indent="-285750">
              <a:lnSpc>
                <a:spcPct val="150000"/>
              </a:lnSpc>
              <a:buChar char="•"/>
            </a:pPr>
            <a:r>
              <a:rPr lang="en-US"/>
              <a:t>A list of current partners and service-providing vendors, summarizing their roles.</a:t>
            </a:r>
          </a:p>
          <a:p>
            <a:pPr marL="285750" indent="-285750">
              <a:lnSpc>
                <a:spcPct val="150000"/>
              </a:lnSpc>
              <a:buChar char="•"/>
            </a:pPr>
            <a:r>
              <a:rPr lang="en-US"/>
              <a:t>A list of prospective funding efforts and coordination with other federal, state, and local programs.</a:t>
            </a:r>
          </a:p>
          <a:p>
            <a:pPr marL="285750" indent="-285750">
              <a:lnSpc>
                <a:spcPct val="150000"/>
              </a:lnSpc>
              <a:buChar char="•"/>
            </a:pPr>
            <a:r>
              <a:rPr lang="en-US"/>
              <a:t>A list of prospective community assets or resources.</a:t>
            </a:r>
          </a:p>
          <a:p>
            <a:pPr>
              <a:lnSpc>
                <a:spcPct val="150000"/>
              </a:lnSpc>
            </a:pPr>
            <a:endParaRPr 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fur cape holding a sword">
            <a:extLst>
              <a:ext uri="{FF2B5EF4-FFF2-40B4-BE49-F238E27FC236}">
                <a16:creationId xmlns:a16="http://schemas.microsoft.com/office/drawing/2014/main" id="{ABB8D007-333E-DD6F-090E-DD712427AE5E}"/>
              </a:ext>
            </a:extLst>
          </p:cNvPr>
          <p:cNvPicPr>
            <a:picLocks noChangeAspect="1"/>
          </p:cNvPicPr>
          <p:nvPr/>
        </p:nvPicPr>
        <p:blipFill>
          <a:blip r:embed="rId2"/>
          <a:stretch>
            <a:fillRect/>
          </a:stretch>
        </p:blipFill>
        <p:spPr>
          <a:xfrm>
            <a:off x="2576194" y="0"/>
            <a:ext cx="3991612" cy="5143500"/>
          </a:xfrm>
          <a:prstGeom prst="rect">
            <a:avLst/>
          </a:prstGeom>
        </p:spPr>
      </p:pic>
    </p:spTree>
    <p:extLst>
      <p:ext uri="{BB962C8B-B14F-4D97-AF65-F5344CB8AC3E}">
        <p14:creationId xmlns:p14="http://schemas.microsoft.com/office/powerpoint/2010/main" val="17436440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48"/>
          <p:cNvSpPr txBox="1">
            <a:spLocks noGrp="1"/>
          </p:cNvSpPr>
          <p:nvPr>
            <p:ph type="title"/>
          </p:nvPr>
        </p:nvSpPr>
        <p:spPr>
          <a:xfrm>
            <a:off x="482774" y="186233"/>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800" b="1"/>
              <a:t>Q&amp;A</a:t>
            </a:r>
            <a:endParaRPr sz="4800" b="1"/>
          </a:p>
        </p:txBody>
      </p:sp>
      <p:pic>
        <p:nvPicPr>
          <p:cNvPr id="5" name="Picture 4" descr="A qr code with a blue circle and a white circle with black dots&#10;&#10;Description automatically generated">
            <a:extLst>
              <a:ext uri="{FF2B5EF4-FFF2-40B4-BE49-F238E27FC236}">
                <a16:creationId xmlns:a16="http://schemas.microsoft.com/office/drawing/2014/main" id="{3A0E4240-E33D-0C6C-BED0-C84C3DED8ABD}"/>
              </a:ext>
            </a:extLst>
          </p:cNvPr>
          <p:cNvPicPr>
            <a:picLocks noChangeAspect="1"/>
          </p:cNvPicPr>
          <p:nvPr/>
        </p:nvPicPr>
        <p:blipFill>
          <a:blip r:embed="rId3"/>
          <a:stretch>
            <a:fillRect/>
          </a:stretch>
        </p:blipFill>
        <p:spPr>
          <a:xfrm>
            <a:off x="2593258" y="567999"/>
            <a:ext cx="3957484" cy="51435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37"/>
          <p:cNvSpPr txBox="1">
            <a:spLocks noGrp="1"/>
          </p:cNvSpPr>
          <p:nvPr>
            <p:ph type="title"/>
          </p:nvPr>
        </p:nvSpPr>
        <p:spPr>
          <a:xfrm>
            <a:off x="713249" y="445025"/>
            <a:ext cx="7717499"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200"/>
              <a:t>Key Components of the SMV Process</a:t>
            </a:r>
            <a:endParaRPr/>
          </a:p>
        </p:txBody>
      </p:sp>
      <p:grpSp>
        <p:nvGrpSpPr>
          <p:cNvPr id="286" name="Google Shape;286;p37"/>
          <p:cNvGrpSpPr/>
          <p:nvPr/>
        </p:nvGrpSpPr>
        <p:grpSpPr>
          <a:xfrm>
            <a:off x="6771188" y="3135531"/>
            <a:ext cx="2942725" cy="2603672"/>
            <a:chOff x="6115600" y="3948825"/>
            <a:chExt cx="2942725" cy="2603672"/>
          </a:xfrm>
        </p:grpSpPr>
        <p:sp>
          <p:nvSpPr>
            <p:cNvPr id="287" name="Google Shape;287;p37"/>
            <p:cNvSpPr/>
            <p:nvPr/>
          </p:nvSpPr>
          <p:spPr>
            <a:xfrm rot="10800000">
              <a:off x="6115600" y="3948825"/>
              <a:ext cx="946200" cy="946200"/>
            </a:xfrm>
            <a:prstGeom prst="ellipse">
              <a:avLst/>
            </a:prstGeom>
            <a:solidFill>
              <a:schemeClr val="accent3"/>
            </a:solidFill>
            <a:ln>
              <a:noFill/>
            </a:ln>
            <a:effectLst>
              <a:outerShdw blurRad="185738" dist="76200" dir="9000000" algn="bl" rotWithShape="0">
                <a:schemeClr val="dk1">
                  <a:alpha val="75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ybody"/>
                <a:ea typeface="Anybody"/>
                <a:cs typeface="Anybody"/>
                <a:sym typeface="Anybody"/>
              </a:endParaRPr>
            </a:p>
          </p:txBody>
        </p:sp>
        <p:sp>
          <p:nvSpPr>
            <p:cNvPr id="288" name="Google Shape;288;p37"/>
            <p:cNvSpPr/>
            <p:nvPr/>
          </p:nvSpPr>
          <p:spPr>
            <a:xfrm>
              <a:off x="6472625" y="3966797"/>
              <a:ext cx="2585700" cy="2585700"/>
            </a:xfrm>
            <a:prstGeom prst="donut">
              <a:avLst>
                <a:gd name="adj" fmla="val 25000"/>
              </a:avLst>
            </a:prstGeom>
            <a:solidFill>
              <a:schemeClr val="accent1"/>
            </a:solidFill>
            <a:ln>
              <a:noFill/>
            </a:ln>
            <a:effectLst>
              <a:outerShdw blurRad="185738" dist="76200" dir="9000000" algn="bl" rotWithShape="0">
                <a:schemeClr val="dk1">
                  <a:alpha val="75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ybody"/>
                <a:ea typeface="Anybody"/>
                <a:cs typeface="Anybody"/>
                <a:sym typeface="Anybody"/>
              </a:endParaRPr>
            </a:p>
          </p:txBody>
        </p:sp>
      </p:grpSp>
      <p:sp>
        <p:nvSpPr>
          <p:cNvPr id="3" name="Text Placeholder 2">
            <a:extLst>
              <a:ext uri="{FF2B5EF4-FFF2-40B4-BE49-F238E27FC236}">
                <a16:creationId xmlns:a16="http://schemas.microsoft.com/office/drawing/2014/main" id="{63900103-3C69-AB9D-0090-E8F123131349}"/>
              </a:ext>
            </a:extLst>
          </p:cNvPr>
          <p:cNvSpPr>
            <a:spLocks noGrp="1"/>
          </p:cNvSpPr>
          <p:nvPr>
            <p:ph type="body" idx="1"/>
          </p:nvPr>
        </p:nvSpPr>
        <p:spPr>
          <a:xfrm>
            <a:off x="817783" y="1174315"/>
            <a:ext cx="6028022" cy="2795810"/>
          </a:xfrm>
        </p:spPr>
        <p:txBody>
          <a:bodyPr/>
          <a:lstStyle/>
          <a:p>
            <a:pPr marL="152400" indent="0">
              <a:lnSpc>
                <a:spcPct val="90000"/>
              </a:lnSpc>
              <a:buNone/>
            </a:pPr>
            <a:r>
              <a:rPr lang="en-US" sz="1400" b="1">
                <a:solidFill>
                  <a:schemeClr val="bg1">
                    <a:lumMod val="10000"/>
                  </a:schemeClr>
                </a:solidFill>
              </a:rPr>
              <a:t>Pre-Visit Preparation:</a:t>
            </a:r>
            <a:endParaRPr lang="en-US" sz="1400">
              <a:solidFill>
                <a:schemeClr val="bg1">
                  <a:lumMod val="10000"/>
                </a:schemeClr>
              </a:solidFill>
            </a:endParaRPr>
          </a:p>
          <a:p>
            <a:pPr marL="171450" indent="-171450">
              <a:lnSpc>
                <a:spcPct val="90000"/>
              </a:lnSpc>
              <a:buFont typeface="Courier New"/>
              <a:buChar char="o"/>
            </a:pPr>
            <a:r>
              <a:rPr lang="en-US" sz="1400">
                <a:solidFill>
                  <a:schemeClr val="bg1">
                    <a:lumMod val="10000"/>
                  </a:schemeClr>
                </a:solidFill>
              </a:rPr>
              <a:t>  </a:t>
            </a:r>
            <a:r>
              <a:rPr lang="en-US" sz="1400">
                <a:solidFill>
                  <a:schemeClr val="bg1">
                    <a:lumMod val="10000"/>
                  </a:schemeClr>
                </a:solidFill>
                <a:highlight>
                  <a:srgbClr val="FFFF00"/>
                </a:highlight>
              </a:rPr>
              <a:t> The TARC chooses a site</a:t>
            </a:r>
            <a:endParaRPr lang="en-US" sz="1400">
              <a:solidFill>
                <a:schemeClr val="bg1">
                  <a:lumMod val="10000"/>
                </a:schemeClr>
              </a:solidFill>
              <a:highlight>
                <a:srgbClr val="FFFF00"/>
              </a:highlight>
              <a:ea typeface="Calibri"/>
              <a:cs typeface="Calibri"/>
            </a:endParaRPr>
          </a:p>
          <a:p>
            <a:pPr marL="171450" indent="-171450">
              <a:lnSpc>
                <a:spcPct val="90000"/>
              </a:lnSpc>
              <a:buFont typeface="Courier New"/>
              <a:buChar char="o"/>
            </a:pPr>
            <a:r>
              <a:rPr lang="en-US" sz="1400">
                <a:solidFill>
                  <a:schemeClr val="bg1">
                    <a:lumMod val="10000"/>
                  </a:schemeClr>
                </a:solidFill>
              </a:rPr>
              <a:t>    Document review and preparation</a:t>
            </a:r>
            <a:endParaRPr lang="en-US" sz="1400">
              <a:solidFill>
                <a:schemeClr val="bg1">
                  <a:lumMod val="10000"/>
                </a:schemeClr>
              </a:solidFill>
              <a:ea typeface="Calibri"/>
              <a:cs typeface="Calibri"/>
            </a:endParaRPr>
          </a:p>
          <a:p>
            <a:pPr marL="171450" indent="-171450">
              <a:lnSpc>
                <a:spcPct val="90000"/>
              </a:lnSpc>
              <a:buFont typeface="Courier New"/>
              <a:buChar char="o"/>
            </a:pPr>
            <a:r>
              <a:rPr lang="en-US" sz="1400">
                <a:solidFill>
                  <a:schemeClr val="bg1">
                    <a:lumMod val="10000"/>
                  </a:schemeClr>
                </a:solidFill>
              </a:rPr>
              <a:t> Scheduling and agenda setting</a:t>
            </a:r>
            <a:endParaRPr lang="en-US" sz="1400">
              <a:solidFill>
                <a:schemeClr val="bg1">
                  <a:lumMod val="10000"/>
                </a:schemeClr>
              </a:solidFill>
              <a:ea typeface="Calibri"/>
              <a:cs typeface="Calibri"/>
            </a:endParaRPr>
          </a:p>
          <a:p>
            <a:pPr marL="0" indent="0">
              <a:lnSpc>
                <a:spcPct val="90000"/>
              </a:lnSpc>
              <a:buNone/>
            </a:pPr>
            <a:endParaRPr lang="en-US" sz="1400">
              <a:solidFill>
                <a:schemeClr val="bg1">
                  <a:lumMod val="10000"/>
                </a:schemeClr>
              </a:solidFill>
              <a:ea typeface="Calibri"/>
              <a:cs typeface="Calibri"/>
            </a:endParaRPr>
          </a:p>
          <a:p>
            <a:pPr marL="152400" indent="0">
              <a:lnSpc>
                <a:spcPct val="90000"/>
              </a:lnSpc>
              <a:buNone/>
            </a:pPr>
            <a:r>
              <a:rPr lang="en-US" sz="1400" b="1">
                <a:solidFill>
                  <a:schemeClr val="bg1">
                    <a:lumMod val="10000"/>
                  </a:schemeClr>
                </a:solidFill>
              </a:rPr>
              <a:t>Day of Visit:</a:t>
            </a:r>
            <a:endParaRPr lang="en-US" sz="1400" b="1">
              <a:solidFill>
                <a:schemeClr val="bg1">
                  <a:lumMod val="10000"/>
                </a:schemeClr>
              </a:solidFill>
              <a:ea typeface="Calibri"/>
              <a:cs typeface="Calibri"/>
            </a:endParaRPr>
          </a:p>
          <a:p>
            <a:pPr marL="171450" indent="-171450">
              <a:lnSpc>
                <a:spcPct val="90000"/>
              </a:lnSpc>
              <a:buFont typeface="Courier New"/>
              <a:buChar char="o"/>
            </a:pPr>
            <a:r>
              <a:rPr lang="en-US" sz="1400">
                <a:solidFill>
                  <a:schemeClr val="bg1">
                    <a:lumMod val="10000"/>
                  </a:schemeClr>
                </a:solidFill>
              </a:rPr>
              <a:t>  Document review session</a:t>
            </a:r>
            <a:endParaRPr lang="en-US" sz="1400">
              <a:solidFill>
                <a:schemeClr val="bg1">
                  <a:lumMod val="10000"/>
                </a:schemeClr>
              </a:solidFill>
              <a:ea typeface="Calibri"/>
              <a:cs typeface="Calibri"/>
            </a:endParaRPr>
          </a:p>
          <a:p>
            <a:pPr marL="171450" indent="-171450">
              <a:lnSpc>
                <a:spcPct val="90000"/>
              </a:lnSpc>
              <a:buFont typeface="Courier New"/>
              <a:buChar char="o"/>
            </a:pPr>
            <a:r>
              <a:rPr lang="en-US" sz="1400">
                <a:solidFill>
                  <a:schemeClr val="bg1">
                    <a:lumMod val="10000"/>
                  </a:schemeClr>
                </a:solidFill>
              </a:rPr>
              <a:t>  Program walk-through and observations</a:t>
            </a:r>
            <a:endParaRPr lang="en-US" sz="1400">
              <a:solidFill>
                <a:schemeClr val="bg1">
                  <a:lumMod val="10000"/>
                </a:schemeClr>
              </a:solidFill>
              <a:ea typeface="Calibri"/>
              <a:cs typeface="Calibri"/>
            </a:endParaRPr>
          </a:p>
          <a:p>
            <a:pPr marL="171450" indent="-171450">
              <a:lnSpc>
                <a:spcPct val="90000"/>
              </a:lnSpc>
              <a:buFont typeface="Courier New"/>
              <a:buChar char="o"/>
            </a:pPr>
            <a:r>
              <a:rPr lang="en-US" sz="1400">
                <a:solidFill>
                  <a:schemeClr val="bg1">
                    <a:lumMod val="10000"/>
                  </a:schemeClr>
                </a:solidFill>
              </a:rPr>
              <a:t>  On-site support and feedback</a:t>
            </a:r>
            <a:endParaRPr lang="en-US" sz="1400">
              <a:solidFill>
                <a:schemeClr val="bg1">
                  <a:lumMod val="10000"/>
                </a:schemeClr>
              </a:solidFill>
              <a:ea typeface="Calibri"/>
              <a:cs typeface="Calibri"/>
            </a:endParaRPr>
          </a:p>
          <a:p>
            <a:pPr marL="152400" indent="0">
              <a:lnSpc>
                <a:spcPct val="90000"/>
              </a:lnSpc>
              <a:buNone/>
            </a:pPr>
            <a:endParaRPr lang="en-US" sz="1400" b="1">
              <a:solidFill>
                <a:schemeClr val="bg1">
                  <a:lumMod val="10000"/>
                </a:schemeClr>
              </a:solidFill>
            </a:endParaRPr>
          </a:p>
          <a:p>
            <a:pPr marL="152400" indent="0">
              <a:lnSpc>
                <a:spcPct val="90000"/>
              </a:lnSpc>
              <a:buNone/>
            </a:pPr>
            <a:r>
              <a:rPr lang="en-US" sz="1400" b="1">
                <a:solidFill>
                  <a:schemeClr val="bg1">
                    <a:lumMod val="10000"/>
                  </a:schemeClr>
                </a:solidFill>
              </a:rPr>
              <a:t>Post-Visit:</a:t>
            </a:r>
            <a:endParaRPr lang="en-US" sz="1400" b="1">
              <a:solidFill>
                <a:schemeClr val="bg1">
                  <a:lumMod val="10000"/>
                </a:schemeClr>
              </a:solidFill>
              <a:ea typeface="Calibri"/>
              <a:cs typeface="Calibri"/>
            </a:endParaRPr>
          </a:p>
          <a:p>
            <a:pPr marL="171450" indent="-171450">
              <a:lnSpc>
                <a:spcPct val="90000"/>
              </a:lnSpc>
              <a:buFont typeface="Courier New"/>
              <a:buChar char="o"/>
            </a:pPr>
            <a:r>
              <a:rPr lang="en-US" sz="1400">
                <a:solidFill>
                  <a:schemeClr val="bg1">
                    <a:lumMod val="10000"/>
                  </a:schemeClr>
                </a:solidFill>
              </a:rPr>
              <a:t>  Final SMV report submission</a:t>
            </a:r>
            <a:endParaRPr lang="en-US" sz="1400">
              <a:solidFill>
                <a:schemeClr val="bg1">
                  <a:lumMod val="10000"/>
                </a:schemeClr>
              </a:solidFill>
              <a:ea typeface="Calibri"/>
              <a:cs typeface="Calibri"/>
            </a:endParaRPr>
          </a:p>
          <a:p>
            <a:pPr marL="171450" indent="-171450">
              <a:lnSpc>
                <a:spcPct val="90000"/>
              </a:lnSpc>
              <a:buFont typeface="Courier New"/>
              <a:buChar char="o"/>
            </a:pPr>
            <a:r>
              <a:rPr lang="en-US" sz="1400">
                <a:solidFill>
                  <a:schemeClr val="bg1">
                    <a:lumMod val="10000"/>
                  </a:schemeClr>
                </a:solidFill>
              </a:rPr>
              <a:t>  Development and monitoring of action plans</a:t>
            </a:r>
            <a:endParaRPr lang="en-US" sz="1400">
              <a:solidFill>
                <a:schemeClr val="bg1">
                  <a:lumMod val="10000"/>
                </a:schemeClr>
              </a:solidFill>
              <a:ea typeface="Calibri"/>
              <a:cs typeface="Calibri"/>
            </a:endParaRPr>
          </a:p>
          <a:p>
            <a:pPr marL="171450" indent="-171450">
              <a:lnSpc>
                <a:spcPct val="90000"/>
              </a:lnSpc>
              <a:buFont typeface="Courier New"/>
              <a:buChar char="o"/>
            </a:pPr>
            <a:r>
              <a:rPr lang="en-US" sz="1400">
                <a:solidFill>
                  <a:schemeClr val="bg1">
                    <a:lumMod val="10000"/>
                  </a:schemeClr>
                </a:solidFill>
              </a:rPr>
              <a:t>     Action plan items can be worked on for up to 6 months after the visit. </a:t>
            </a:r>
          </a:p>
          <a:p>
            <a:pPr>
              <a:buFont typeface="Courier New"/>
              <a:buChar char="o"/>
            </a:pPr>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25820-9A69-368A-A483-E8CE4CC22F8F}"/>
              </a:ext>
            </a:extLst>
          </p:cNvPr>
          <p:cNvSpPr>
            <a:spLocks noGrp="1"/>
          </p:cNvSpPr>
          <p:nvPr>
            <p:ph type="title"/>
          </p:nvPr>
        </p:nvSpPr>
        <p:spPr>
          <a:xfrm>
            <a:off x="1507412" y="162986"/>
            <a:ext cx="6127737" cy="572700"/>
          </a:xfrm>
        </p:spPr>
        <p:txBody>
          <a:bodyPr/>
          <a:lstStyle/>
          <a:p>
            <a:r>
              <a:rPr lang="en-US" b="1"/>
              <a:t>Who needs to be at the visit</a:t>
            </a:r>
          </a:p>
        </p:txBody>
      </p:sp>
      <p:pic>
        <p:nvPicPr>
          <p:cNvPr id="4" name="Google Shape;154;p24">
            <a:extLst>
              <a:ext uri="{FF2B5EF4-FFF2-40B4-BE49-F238E27FC236}">
                <a16:creationId xmlns:a16="http://schemas.microsoft.com/office/drawing/2014/main" id="{23AD26ED-234C-B13B-C361-920B1C22EFE2}"/>
              </a:ext>
            </a:extLst>
          </p:cNvPr>
          <p:cNvPicPr preferRelativeResize="0"/>
          <p:nvPr/>
        </p:nvPicPr>
        <p:blipFill>
          <a:blip r:embed="rId2">
            <a:alphaModFix/>
          </a:blip>
          <a:stretch>
            <a:fillRect/>
          </a:stretch>
        </p:blipFill>
        <p:spPr>
          <a:xfrm>
            <a:off x="2395814" y="899635"/>
            <a:ext cx="3714075" cy="3714075"/>
          </a:xfrm>
          <a:prstGeom prst="rect">
            <a:avLst/>
          </a:prstGeom>
          <a:noFill/>
          <a:ln>
            <a:noFill/>
          </a:ln>
        </p:spPr>
      </p:pic>
      <p:sp>
        <p:nvSpPr>
          <p:cNvPr id="5" name="Google Shape;156;p24">
            <a:extLst>
              <a:ext uri="{FF2B5EF4-FFF2-40B4-BE49-F238E27FC236}">
                <a16:creationId xmlns:a16="http://schemas.microsoft.com/office/drawing/2014/main" id="{520F2833-8584-FB4C-23FD-042D237EA888}"/>
              </a:ext>
            </a:extLst>
          </p:cNvPr>
          <p:cNvSpPr txBox="1"/>
          <p:nvPr/>
        </p:nvSpPr>
        <p:spPr>
          <a:xfrm>
            <a:off x="1385939" y="1660179"/>
            <a:ext cx="1315800" cy="585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b="1" i="1">
                <a:solidFill>
                  <a:srgbClr val="990000"/>
                </a:solidFill>
                <a:latin typeface="Roboto"/>
                <a:ea typeface="Roboto"/>
                <a:cs typeface="Roboto"/>
                <a:sym typeface="Roboto"/>
              </a:rPr>
              <a:t>Program Director</a:t>
            </a:r>
            <a:endParaRPr b="1" i="1">
              <a:solidFill>
                <a:srgbClr val="990000"/>
              </a:solidFill>
              <a:latin typeface="Roboto"/>
              <a:ea typeface="Roboto"/>
              <a:cs typeface="Roboto"/>
              <a:sym typeface="Roboto"/>
            </a:endParaRPr>
          </a:p>
          <a:p>
            <a:pPr algn="ctr"/>
            <a:r>
              <a:rPr lang="en" sz="1100">
                <a:solidFill>
                  <a:srgbClr val="666666"/>
                </a:solidFill>
                <a:ea typeface="Roboto"/>
              </a:rPr>
              <a:t>Sections A, B, D, E, F, G</a:t>
            </a:r>
            <a:endParaRPr lang="en" sz="1100">
              <a:solidFill>
                <a:srgbClr val="990000"/>
              </a:solidFill>
              <a:ea typeface="Roboto"/>
            </a:endParaRPr>
          </a:p>
          <a:p>
            <a:pPr marL="0" lvl="0" indent="0" algn="ctr">
              <a:spcBef>
                <a:spcPts val="0"/>
              </a:spcBef>
              <a:spcAft>
                <a:spcPts val="0"/>
              </a:spcAft>
              <a:buNone/>
            </a:pPr>
            <a:endParaRPr lang="en" sz="1200">
              <a:solidFill>
                <a:srgbClr val="990000"/>
              </a:solidFill>
              <a:latin typeface="Roboto"/>
              <a:ea typeface="Roboto"/>
              <a:cs typeface="Roboto"/>
            </a:endParaRPr>
          </a:p>
        </p:txBody>
      </p:sp>
      <p:sp>
        <p:nvSpPr>
          <p:cNvPr id="6" name="Google Shape;157;p24">
            <a:extLst>
              <a:ext uri="{FF2B5EF4-FFF2-40B4-BE49-F238E27FC236}">
                <a16:creationId xmlns:a16="http://schemas.microsoft.com/office/drawing/2014/main" id="{15C99B6F-2BCC-B9F6-B125-0181F108526B}"/>
              </a:ext>
            </a:extLst>
          </p:cNvPr>
          <p:cNvSpPr txBox="1"/>
          <p:nvPr/>
        </p:nvSpPr>
        <p:spPr>
          <a:xfrm>
            <a:off x="1801566" y="3824863"/>
            <a:ext cx="1315800" cy="585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b="1" i="1">
                <a:solidFill>
                  <a:srgbClr val="990000"/>
                </a:solidFill>
                <a:latin typeface="Roboto"/>
                <a:ea typeface="Roboto"/>
                <a:cs typeface="Roboto"/>
                <a:sym typeface="Roboto"/>
              </a:rPr>
              <a:t>Fiscal Coordinator</a:t>
            </a:r>
            <a:endParaRPr b="1" i="1">
              <a:solidFill>
                <a:srgbClr val="990000"/>
              </a:solidFill>
              <a:latin typeface="Roboto"/>
              <a:ea typeface="Roboto"/>
              <a:cs typeface="Roboto"/>
              <a:sym typeface="Roboto"/>
            </a:endParaRPr>
          </a:p>
          <a:p>
            <a:pPr marL="0" lvl="0" indent="0" algn="ctr" rtl="0">
              <a:spcBef>
                <a:spcPts val="0"/>
              </a:spcBef>
              <a:spcAft>
                <a:spcPts val="0"/>
              </a:spcAft>
              <a:buNone/>
            </a:pPr>
            <a:r>
              <a:rPr lang="en" sz="1200">
                <a:solidFill>
                  <a:srgbClr val="990000"/>
                </a:solidFill>
                <a:latin typeface="Roboto"/>
                <a:ea typeface="Roboto"/>
                <a:cs typeface="Roboto"/>
                <a:sym typeface="Roboto"/>
              </a:rPr>
              <a:t>Section C</a:t>
            </a:r>
            <a:endParaRPr b="1" i="1">
              <a:solidFill>
                <a:srgbClr val="990000"/>
              </a:solidFill>
              <a:latin typeface="Roboto"/>
              <a:ea typeface="Roboto"/>
              <a:cs typeface="Roboto"/>
              <a:sym typeface="Roboto"/>
            </a:endParaRPr>
          </a:p>
        </p:txBody>
      </p:sp>
      <p:sp>
        <p:nvSpPr>
          <p:cNvPr id="7" name="Google Shape;158;p24">
            <a:extLst>
              <a:ext uri="{FF2B5EF4-FFF2-40B4-BE49-F238E27FC236}">
                <a16:creationId xmlns:a16="http://schemas.microsoft.com/office/drawing/2014/main" id="{7C7A97BD-76EF-6DD6-8802-410132E5AFD0}"/>
              </a:ext>
            </a:extLst>
          </p:cNvPr>
          <p:cNvSpPr txBox="1"/>
          <p:nvPr/>
        </p:nvSpPr>
        <p:spPr>
          <a:xfrm>
            <a:off x="2458679" y="736220"/>
            <a:ext cx="1398300" cy="585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b="1" i="1">
                <a:solidFill>
                  <a:srgbClr val="990000"/>
                </a:solidFill>
                <a:latin typeface="Roboto"/>
                <a:ea typeface="Roboto"/>
                <a:cs typeface="Roboto"/>
                <a:sym typeface="Roboto"/>
              </a:rPr>
              <a:t>Evaluator</a:t>
            </a:r>
            <a:endParaRPr b="1" i="1">
              <a:solidFill>
                <a:srgbClr val="990000"/>
              </a:solidFill>
              <a:latin typeface="Roboto"/>
              <a:ea typeface="Roboto"/>
              <a:cs typeface="Roboto"/>
              <a:sym typeface="Roboto"/>
            </a:endParaRPr>
          </a:p>
          <a:p>
            <a:pPr marL="0" lvl="0" indent="0" algn="ctr" rtl="0">
              <a:spcBef>
                <a:spcPts val="0"/>
              </a:spcBef>
              <a:spcAft>
                <a:spcPts val="0"/>
              </a:spcAft>
              <a:buNone/>
            </a:pPr>
            <a:r>
              <a:rPr lang="en" sz="1200">
                <a:solidFill>
                  <a:srgbClr val="990000"/>
                </a:solidFill>
                <a:latin typeface="Roboto"/>
                <a:ea typeface="Roboto"/>
                <a:cs typeface="Roboto"/>
                <a:sym typeface="Roboto"/>
              </a:rPr>
              <a:t>Sections G &amp; H</a:t>
            </a:r>
            <a:endParaRPr b="1" i="1">
              <a:solidFill>
                <a:srgbClr val="990000"/>
              </a:solidFill>
              <a:latin typeface="Roboto"/>
              <a:ea typeface="Roboto"/>
              <a:cs typeface="Roboto"/>
              <a:sym typeface="Roboto"/>
            </a:endParaRPr>
          </a:p>
        </p:txBody>
      </p:sp>
      <p:sp>
        <p:nvSpPr>
          <p:cNvPr id="8" name="Google Shape;159;p24">
            <a:extLst>
              <a:ext uri="{FF2B5EF4-FFF2-40B4-BE49-F238E27FC236}">
                <a16:creationId xmlns:a16="http://schemas.microsoft.com/office/drawing/2014/main" id="{AF2CFC70-9B48-A359-4986-BE83661BE1EA}"/>
              </a:ext>
            </a:extLst>
          </p:cNvPr>
          <p:cNvSpPr txBox="1"/>
          <p:nvPr/>
        </p:nvSpPr>
        <p:spPr>
          <a:xfrm>
            <a:off x="5533596" y="1741821"/>
            <a:ext cx="2848180" cy="55531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b="1" i="1">
                <a:solidFill>
                  <a:srgbClr val="40B9D2"/>
                </a:solidFill>
                <a:latin typeface="Roboto"/>
                <a:ea typeface="Roboto"/>
                <a:cs typeface="Roboto"/>
                <a:sym typeface="Roboto"/>
              </a:rPr>
              <a:t>Additional </a:t>
            </a:r>
            <a:endParaRPr b="1" i="1">
              <a:solidFill>
                <a:srgbClr val="40B9D2"/>
              </a:solidFill>
              <a:latin typeface="Roboto"/>
              <a:ea typeface="Roboto"/>
              <a:cs typeface="Roboto"/>
              <a:sym typeface="Roboto"/>
            </a:endParaRPr>
          </a:p>
          <a:p>
            <a:pPr marL="0" lvl="0" indent="0" algn="ctr" rtl="0">
              <a:spcBef>
                <a:spcPts val="0"/>
              </a:spcBef>
              <a:spcAft>
                <a:spcPts val="0"/>
              </a:spcAft>
              <a:buNone/>
            </a:pPr>
            <a:r>
              <a:rPr lang="en" b="1" i="1">
                <a:solidFill>
                  <a:srgbClr val="40B9D2"/>
                </a:solidFill>
                <a:latin typeface="Roboto"/>
                <a:ea typeface="Roboto"/>
                <a:cs typeface="Roboto"/>
                <a:sym typeface="Roboto"/>
              </a:rPr>
              <a:t>Program Staff </a:t>
            </a:r>
            <a:r>
              <a:rPr lang="en" sz="1200">
                <a:solidFill>
                  <a:srgbClr val="40B9D2"/>
                </a:solidFill>
                <a:latin typeface="Roboto"/>
                <a:ea typeface="Roboto"/>
                <a:cs typeface="Roboto"/>
                <a:sym typeface="Roboto"/>
              </a:rPr>
              <a:t>(Optional)</a:t>
            </a:r>
            <a:endParaRPr sz="1200">
              <a:solidFill>
                <a:srgbClr val="40B9D2"/>
              </a:solidFill>
              <a:latin typeface="Roboto"/>
              <a:ea typeface="Roboto"/>
              <a:cs typeface="Roboto"/>
              <a:sym typeface="Roboto"/>
            </a:endParaRPr>
          </a:p>
          <a:p>
            <a:pPr marL="0" lvl="0" indent="0" algn="ctr" rtl="0">
              <a:spcBef>
                <a:spcPts val="0"/>
              </a:spcBef>
              <a:spcAft>
                <a:spcPts val="0"/>
              </a:spcAft>
              <a:buNone/>
            </a:pPr>
            <a:r>
              <a:rPr lang="en" sz="1200">
                <a:solidFill>
                  <a:srgbClr val="40B9D2"/>
                </a:solidFill>
                <a:latin typeface="Roboto"/>
                <a:ea typeface="Roboto"/>
                <a:cs typeface="Roboto"/>
                <a:sym typeface="Roboto"/>
              </a:rPr>
              <a:t>Ex: Site Coordinators, Data Managers, Ed Liaisons; site observations</a:t>
            </a:r>
            <a:endParaRPr sz="1200">
              <a:solidFill>
                <a:srgbClr val="40B9D2"/>
              </a:solidFill>
              <a:latin typeface="Roboto"/>
              <a:ea typeface="Roboto"/>
              <a:cs typeface="Roboto"/>
              <a:sym typeface="Roboto"/>
            </a:endParaRPr>
          </a:p>
        </p:txBody>
      </p:sp>
      <p:sp>
        <p:nvSpPr>
          <p:cNvPr id="9" name="Google Shape;160;p24">
            <a:extLst>
              <a:ext uri="{FF2B5EF4-FFF2-40B4-BE49-F238E27FC236}">
                <a16:creationId xmlns:a16="http://schemas.microsoft.com/office/drawing/2014/main" id="{50D11BD6-36DA-B3E2-7792-DC6327F22221}"/>
              </a:ext>
            </a:extLst>
          </p:cNvPr>
          <p:cNvSpPr txBox="1"/>
          <p:nvPr/>
        </p:nvSpPr>
        <p:spPr>
          <a:xfrm>
            <a:off x="5474225" y="2949689"/>
            <a:ext cx="2243700" cy="585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b="1" i="1">
                <a:solidFill>
                  <a:srgbClr val="990000"/>
                </a:solidFill>
                <a:latin typeface="Roboto"/>
                <a:ea typeface="Roboto"/>
                <a:cs typeface="Roboto"/>
                <a:sym typeface="Roboto"/>
              </a:rPr>
              <a:t>Resource Center Staff</a:t>
            </a:r>
            <a:endParaRPr b="1" i="1">
              <a:solidFill>
                <a:srgbClr val="990000"/>
              </a:solidFill>
              <a:latin typeface="Roboto"/>
              <a:ea typeface="Roboto"/>
              <a:cs typeface="Roboto"/>
              <a:sym typeface="Roboto"/>
            </a:endParaRPr>
          </a:p>
          <a:p>
            <a:pPr marL="0" lvl="0" indent="0" algn="ctr" rtl="0">
              <a:spcBef>
                <a:spcPts val="0"/>
              </a:spcBef>
              <a:spcAft>
                <a:spcPts val="0"/>
              </a:spcAft>
              <a:buNone/>
            </a:pPr>
            <a:r>
              <a:rPr lang="en" sz="1200">
                <a:solidFill>
                  <a:srgbClr val="990000"/>
                </a:solidFill>
                <a:latin typeface="Roboto"/>
                <a:ea typeface="Roboto"/>
                <a:cs typeface="Roboto"/>
                <a:sym typeface="Roboto"/>
              </a:rPr>
              <a:t>Facilitates visit</a:t>
            </a:r>
            <a:endParaRPr b="1" i="1">
              <a:solidFill>
                <a:srgbClr val="990000"/>
              </a:solidFill>
              <a:latin typeface="Roboto"/>
              <a:ea typeface="Roboto"/>
              <a:cs typeface="Roboto"/>
              <a:sym typeface="Roboto"/>
            </a:endParaRPr>
          </a:p>
        </p:txBody>
      </p:sp>
      <p:sp>
        <p:nvSpPr>
          <p:cNvPr id="10" name="Google Shape;161;p24">
            <a:extLst>
              <a:ext uri="{FF2B5EF4-FFF2-40B4-BE49-F238E27FC236}">
                <a16:creationId xmlns:a16="http://schemas.microsoft.com/office/drawing/2014/main" id="{4A31E1CA-9774-2213-467F-A1A5D4F351AC}"/>
              </a:ext>
            </a:extLst>
          </p:cNvPr>
          <p:cNvSpPr txBox="1"/>
          <p:nvPr/>
        </p:nvSpPr>
        <p:spPr>
          <a:xfrm>
            <a:off x="6392131" y="4276460"/>
            <a:ext cx="2484000" cy="585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b="1" i="1">
                <a:solidFill>
                  <a:srgbClr val="40B9D2"/>
                </a:solidFill>
                <a:latin typeface="Roboto"/>
                <a:ea typeface="Roboto"/>
                <a:cs typeface="Roboto"/>
                <a:sym typeface="Roboto"/>
              </a:rPr>
              <a:t>NYSED Staff &amp; School Admin</a:t>
            </a:r>
            <a:endParaRPr b="1" i="1">
              <a:solidFill>
                <a:srgbClr val="40B9D2"/>
              </a:solidFill>
              <a:latin typeface="Roboto"/>
              <a:ea typeface="Roboto"/>
              <a:cs typeface="Roboto"/>
              <a:sym typeface="Roboto"/>
            </a:endParaRPr>
          </a:p>
          <a:p>
            <a:pPr marL="0" lvl="0" indent="0" algn="ctr" rtl="0">
              <a:spcBef>
                <a:spcPts val="0"/>
              </a:spcBef>
              <a:spcAft>
                <a:spcPts val="0"/>
              </a:spcAft>
              <a:buNone/>
            </a:pPr>
            <a:r>
              <a:rPr lang="en" sz="1200">
                <a:solidFill>
                  <a:srgbClr val="40B9D2"/>
                </a:solidFill>
                <a:latin typeface="Roboto"/>
                <a:ea typeface="Roboto"/>
                <a:cs typeface="Roboto"/>
                <a:sym typeface="Roboto"/>
              </a:rPr>
              <a:t>May attend at their discretion</a:t>
            </a:r>
            <a:endParaRPr b="1" i="1">
              <a:solidFill>
                <a:srgbClr val="40B9D2"/>
              </a:solidFill>
              <a:latin typeface="Roboto"/>
              <a:ea typeface="Roboto"/>
              <a:cs typeface="Roboto"/>
              <a:sym typeface="Roboto"/>
            </a:endParaRPr>
          </a:p>
        </p:txBody>
      </p:sp>
      <p:sp>
        <p:nvSpPr>
          <p:cNvPr id="11" name="TextBox 10">
            <a:extLst>
              <a:ext uri="{FF2B5EF4-FFF2-40B4-BE49-F238E27FC236}">
                <a16:creationId xmlns:a16="http://schemas.microsoft.com/office/drawing/2014/main" id="{E2D48D35-D320-B979-B748-74A0F6529CCF}"/>
              </a:ext>
            </a:extLst>
          </p:cNvPr>
          <p:cNvSpPr txBox="1"/>
          <p:nvPr/>
        </p:nvSpPr>
        <p:spPr>
          <a:xfrm>
            <a:off x="2456707" y="4601688"/>
            <a:ext cx="341860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666666"/>
                </a:solidFill>
              </a:rPr>
              <a:t>Program Manager</a:t>
            </a:r>
            <a:endParaRPr lang="en-US"/>
          </a:p>
          <a:p>
            <a:pPr algn="ctr"/>
            <a:r>
              <a:rPr lang="en-US">
                <a:solidFill>
                  <a:srgbClr val="666666"/>
                </a:solidFill>
              </a:rPr>
              <a:t>Actively supports the Program Director</a:t>
            </a:r>
          </a:p>
        </p:txBody>
      </p:sp>
    </p:spTree>
    <p:extLst>
      <p:ext uri="{BB962C8B-B14F-4D97-AF65-F5344CB8AC3E}">
        <p14:creationId xmlns:p14="http://schemas.microsoft.com/office/powerpoint/2010/main" val="29316353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0909037-9340-E871-3E2E-7811EC852B46}"/>
              </a:ext>
            </a:extLst>
          </p:cNvPr>
          <p:cNvSpPr>
            <a:spLocks noGrp="1"/>
          </p:cNvSpPr>
          <p:nvPr>
            <p:ph type="body" idx="1"/>
          </p:nvPr>
        </p:nvSpPr>
        <p:spPr>
          <a:xfrm>
            <a:off x="553979" y="376903"/>
            <a:ext cx="7717500" cy="2534400"/>
          </a:xfrm>
        </p:spPr>
        <p:txBody>
          <a:bodyPr/>
          <a:lstStyle/>
          <a:p>
            <a:pPr marL="152400" indent="0">
              <a:buNone/>
            </a:pPr>
            <a:r>
              <a:rPr lang="en-US" sz="1300">
                <a:solidFill>
                  <a:srgbClr val="17365D"/>
                </a:solidFill>
                <a:latin typeface="Arial"/>
                <a:ea typeface="Calibri"/>
                <a:cs typeface="Calibri"/>
              </a:rPr>
              <a:t>Explanation of Asterisks and (A) in the SMV Tool</a:t>
            </a:r>
            <a:endParaRPr lang="en-US" sz="1300">
              <a:latin typeface="Arial"/>
            </a:endParaRPr>
          </a:p>
          <a:p>
            <a:pPr marL="152400" indent="0">
              <a:buNone/>
            </a:pPr>
            <a:endParaRPr lang="en-US" sz="1300">
              <a:solidFill>
                <a:srgbClr val="365F91"/>
              </a:solidFill>
              <a:latin typeface="Arial"/>
              <a:ea typeface="Calibri"/>
              <a:cs typeface="Calibri"/>
            </a:endParaRPr>
          </a:p>
          <a:p>
            <a:pPr marL="152400" indent="0">
              <a:buNone/>
            </a:pPr>
            <a:r>
              <a:rPr lang="en-US" sz="1300" b="1">
                <a:solidFill>
                  <a:srgbClr val="365F91"/>
                </a:solidFill>
                <a:latin typeface="Arial"/>
                <a:ea typeface="Calibri"/>
                <a:cs typeface="Calibri"/>
              </a:rPr>
              <a:t>Asterisks</a:t>
            </a:r>
            <a:endParaRPr lang="en-US" sz="1300" b="1">
              <a:latin typeface="Arial"/>
            </a:endParaRPr>
          </a:p>
          <a:p>
            <a:pPr marL="0" indent="0">
              <a:buNone/>
            </a:pPr>
            <a:br>
              <a:rPr lang="en-US" sz="1300">
                <a:latin typeface="Arial"/>
                <a:ea typeface="Cambria"/>
              </a:rPr>
            </a:br>
            <a:r>
              <a:rPr lang="en-US" sz="1300">
                <a:solidFill>
                  <a:srgbClr val="000000"/>
                </a:solidFill>
                <a:latin typeface="Arial"/>
                <a:ea typeface="Cambria"/>
              </a:rPr>
              <a:t>Each asterisk has a specific meaning:</a:t>
            </a:r>
            <a:br>
              <a:rPr lang="en-US" sz="1300">
                <a:latin typeface="Arial"/>
                <a:ea typeface="Cambria"/>
              </a:rPr>
            </a:br>
            <a:br>
              <a:rPr lang="en-US" sz="1300">
                <a:latin typeface="Arial"/>
                <a:ea typeface="Cambria"/>
              </a:rPr>
            </a:br>
            <a:r>
              <a:rPr lang="en-US" sz="1300">
                <a:solidFill>
                  <a:srgbClr val="000000"/>
                </a:solidFill>
                <a:latin typeface="Arial"/>
                <a:ea typeface="Cambria"/>
              </a:rPr>
              <a:t>*: </a:t>
            </a:r>
            <a:r>
              <a:rPr lang="en-US" sz="1300">
                <a:solidFill>
                  <a:srgbClr val="000000"/>
                </a:solidFill>
                <a:latin typeface="Arial"/>
                <a:ea typeface="Cambria"/>
                <a:cs typeface="Arial"/>
              </a:rPr>
              <a:t>This means **all programs** must provide the document.</a:t>
            </a:r>
            <a:br>
              <a:rPr lang="en-US" sz="1300">
                <a:latin typeface="Arial"/>
                <a:ea typeface="Cambria"/>
                <a:cs typeface="Arial"/>
              </a:rPr>
            </a:br>
            <a:r>
              <a:rPr lang="en-US" sz="1300">
                <a:solidFill>
                  <a:srgbClr val="000000"/>
                </a:solidFill>
                <a:latin typeface="Arial"/>
                <a:ea typeface="Cambria"/>
              </a:rPr>
              <a:t> This means that the listed documentation must be provided by all subgrantees, regardless of the specific program type.</a:t>
            </a:r>
            <a:br>
              <a:rPr lang="en-US" sz="1300">
                <a:latin typeface="Arial"/>
                <a:ea typeface="Cambria"/>
              </a:rPr>
            </a:br>
            <a:r>
              <a:rPr lang="en-US" sz="1300">
                <a:solidFill>
                  <a:srgbClr val="000000"/>
                </a:solidFill>
                <a:latin typeface="Arial"/>
                <a:ea typeface="Cambria"/>
              </a:rPr>
              <a:t>  </a:t>
            </a:r>
            <a:br>
              <a:rPr lang="en-US" sz="1300">
                <a:latin typeface="Arial"/>
                <a:ea typeface="Cambria"/>
              </a:rPr>
            </a:br>
            <a:r>
              <a:rPr lang="en-US" sz="1300">
                <a:solidFill>
                  <a:srgbClr val="000000"/>
                </a:solidFill>
                <a:latin typeface="Arial"/>
                <a:ea typeface="Cambria"/>
              </a:rPr>
              <a:t>**: </a:t>
            </a:r>
            <a:r>
              <a:rPr lang="en-US" sz="1300">
                <a:solidFill>
                  <a:srgbClr val="000000"/>
                </a:solidFill>
                <a:latin typeface="Arial"/>
                <a:ea typeface="Cambria"/>
                <a:cs typeface="Arial"/>
              </a:rPr>
              <a:t>This means **school district programs** must provide the document</a:t>
            </a:r>
            <a:br>
              <a:rPr lang="en-US" sz="1300">
                <a:latin typeface="Arial"/>
                <a:ea typeface="Cambria"/>
                <a:cs typeface="Arial"/>
              </a:rPr>
            </a:br>
            <a:r>
              <a:rPr lang="en-US" sz="1300">
                <a:solidFill>
                  <a:srgbClr val="000000"/>
                </a:solidFill>
                <a:latin typeface="Arial"/>
                <a:ea typeface="Cambria"/>
              </a:rPr>
              <a:t>  This documentation applies only to programs operated by school districts or those that fall under specific district regulations.</a:t>
            </a:r>
            <a:br>
              <a:rPr lang="en-US" sz="1300">
                <a:latin typeface="Arial"/>
                <a:ea typeface="Cambria"/>
              </a:rPr>
            </a:br>
            <a:br>
              <a:rPr lang="en-US" sz="1300">
                <a:latin typeface="Arial"/>
                <a:ea typeface="Cambria"/>
              </a:rPr>
            </a:br>
            <a:r>
              <a:rPr lang="en-US" sz="1300">
                <a:solidFill>
                  <a:srgbClr val="000000"/>
                </a:solidFill>
                <a:latin typeface="Arial"/>
                <a:ea typeface="Cambria"/>
              </a:rPr>
              <a:t>***:</a:t>
            </a:r>
            <a:r>
              <a:rPr lang="en-US" sz="1300">
                <a:solidFill>
                  <a:srgbClr val="000000"/>
                </a:solidFill>
                <a:latin typeface="Arial"/>
                <a:ea typeface="Cambria"/>
                <a:cs typeface="Arial"/>
              </a:rPr>
              <a:t>This is for programs that need School-Age Childcare (SACC) registration</a:t>
            </a:r>
            <a:endParaRPr lang="en-US" sz="1300">
              <a:solidFill>
                <a:srgbClr val="33312E"/>
              </a:solidFill>
              <a:latin typeface="Arial"/>
              <a:ea typeface="Cambria"/>
              <a:cs typeface="Arial"/>
            </a:endParaRPr>
          </a:p>
          <a:p>
            <a:pPr marL="152400" indent="0">
              <a:buNone/>
            </a:pPr>
            <a:r>
              <a:rPr lang="en-US" sz="1300">
                <a:solidFill>
                  <a:srgbClr val="000000"/>
                </a:solidFill>
                <a:latin typeface="Arial"/>
                <a:ea typeface="Cambria"/>
              </a:rPr>
              <a:t>.These documents are specifically required for programs registered under SACC regulations, which cover childcare programs.</a:t>
            </a:r>
            <a:endParaRPr lang="en-US" sz="1300">
              <a:latin typeface="Arial"/>
            </a:endParaRPr>
          </a:p>
          <a:p>
            <a:pPr marL="152400" indent="0">
              <a:buNone/>
            </a:pPr>
            <a:endParaRPr lang="en-US" sz="1300">
              <a:solidFill>
                <a:srgbClr val="000000"/>
              </a:solidFill>
              <a:latin typeface="Arial"/>
              <a:ea typeface="Cambria"/>
              <a:cs typeface="Calibri"/>
            </a:endParaRPr>
          </a:p>
          <a:p>
            <a:pPr marL="152400" indent="0">
              <a:buNone/>
            </a:pPr>
            <a:r>
              <a:rPr lang="en-US" sz="1300" b="1">
                <a:solidFill>
                  <a:srgbClr val="365F91"/>
                </a:solidFill>
                <a:latin typeface="Arial"/>
                <a:ea typeface="Calibri"/>
                <a:cs typeface="Calibri"/>
              </a:rPr>
              <a:t>(A)</a:t>
            </a:r>
            <a:endParaRPr lang="en-US" sz="1300" b="1">
              <a:latin typeface="Arial"/>
            </a:endParaRPr>
          </a:p>
          <a:p>
            <a:pPr marL="0" indent="0">
              <a:buNone/>
            </a:pPr>
            <a:br>
              <a:rPr lang="en-US" sz="1300">
                <a:latin typeface="Arial"/>
              </a:rPr>
            </a:br>
            <a:r>
              <a:rPr lang="en-US" sz="1300">
                <a:solidFill>
                  <a:srgbClr val="000000"/>
                </a:solidFill>
                <a:latin typeface="Arial"/>
                <a:ea typeface="Cambria"/>
              </a:rPr>
              <a:t>The letter (A) </a:t>
            </a:r>
            <a:r>
              <a:rPr lang="en-US" sz="1300">
                <a:solidFill>
                  <a:srgbClr val="000000"/>
                </a:solidFill>
                <a:latin typeface="Arial"/>
                <a:ea typeface="Cambria"/>
                <a:cs typeface="Arial"/>
              </a:rPr>
              <a:t> means the document is required for "each site" in the program. If a program has more than one location, every location must provide that document.</a:t>
            </a:r>
            <a:endParaRPr lang="en-US" sz="1300">
              <a:solidFill>
                <a:srgbClr val="33312E"/>
              </a:solidFill>
              <a:latin typeface="Arial"/>
              <a:ea typeface="Cambria"/>
            </a:endParaRPr>
          </a:p>
          <a:p>
            <a:pPr marL="152400" indent="0">
              <a:buNone/>
            </a:pPr>
            <a:endParaRPr lang="en-US" sz="1300"/>
          </a:p>
        </p:txBody>
      </p:sp>
    </p:spTree>
    <p:extLst>
      <p:ext uri="{BB962C8B-B14F-4D97-AF65-F5344CB8AC3E}">
        <p14:creationId xmlns:p14="http://schemas.microsoft.com/office/powerpoint/2010/main" val="19725055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B37DE-45AA-7DF7-A92B-DD71167EB58D}"/>
              </a:ext>
            </a:extLst>
          </p:cNvPr>
          <p:cNvSpPr>
            <a:spLocks noGrp="1"/>
          </p:cNvSpPr>
          <p:nvPr>
            <p:ph type="title"/>
          </p:nvPr>
        </p:nvSpPr>
        <p:spPr/>
        <p:txBody>
          <a:bodyPr/>
          <a:lstStyle/>
          <a:p>
            <a:r>
              <a:rPr lang="en-US"/>
              <a:t>Examples</a:t>
            </a:r>
          </a:p>
        </p:txBody>
      </p:sp>
      <p:sp>
        <p:nvSpPr>
          <p:cNvPr id="3" name="Text Placeholder 2">
            <a:extLst>
              <a:ext uri="{FF2B5EF4-FFF2-40B4-BE49-F238E27FC236}">
                <a16:creationId xmlns:a16="http://schemas.microsoft.com/office/drawing/2014/main" id="{A582413C-C847-4863-3A54-92DADBE78271}"/>
              </a:ext>
            </a:extLst>
          </p:cNvPr>
          <p:cNvSpPr>
            <a:spLocks noGrp="1"/>
          </p:cNvSpPr>
          <p:nvPr>
            <p:ph type="body" idx="1"/>
          </p:nvPr>
        </p:nvSpPr>
        <p:spPr/>
        <p:txBody>
          <a:bodyPr/>
          <a:lstStyle/>
          <a:p>
            <a:pPr marL="152400" indent="0">
              <a:buNone/>
            </a:pPr>
            <a:r>
              <a:rPr lang="en-US" b="1"/>
              <a:t> A-3(a): Safety Supply Inventory records (*)</a:t>
            </a:r>
            <a:endParaRPr lang="en-US"/>
          </a:p>
          <a:p>
            <a:pPr marL="152400" indent="0">
              <a:buNone/>
            </a:pPr>
            <a:r>
              <a:rPr lang="en-US" b="1"/>
              <a:t>  - This means that **Safety Supply Inventory records** are required for all programs.</a:t>
            </a:r>
            <a:endParaRPr lang="en-US"/>
          </a:p>
          <a:p>
            <a:pPr marL="152400" indent="0">
              <a:buNone/>
            </a:pPr>
            <a:r>
              <a:rPr lang="en-US" b="1"/>
              <a:t>  </a:t>
            </a:r>
            <a:endParaRPr lang="en-US"/>
          </a:p>
          <a:p>
            <a:pPr marL="152400" indent="0">
              <a:buNone/>
            </a:pPr>
            <a:r>
              <a:rPr lang="en-US" b="1"/>
              <a:t>A-4(a): Shelter-in-place records(*)</a:t>
            </a:r>
            <a:endParaRPr lang="en-US"/>
          </a:p>
          <a:p>
            <a:pPr marL="152400" indent="0">
              <a:buNone/>
            </a:pPr>
            <a:r>
              <a:rPr lang="en-US" b="1"/>
              <a:t>  - This means that **Shelter-in-place records** must be provided for all sites.</a:t>
            </a:r>
            <a:endParaRPr lang="en-US"/>
          </a:p>
          <a:p>
            <a:pPr marL="152400" indent="0">
              <a:buNone/>
            </a:pPr>
            <a:br>
              <a:rPr lang="en-US"/>
            </a:br>
            <a:endParaRPr lang="en-US"/>
          </a:p>
        </p:txBody>
      </p:sp>
    </p:spTree>
    <p:extLst>
      <p:ext uri="{BB962C8B-B14F-4D97-AF65-F5344CB8AC3E}">
        <p14:creationId xmlns:p14="http://schemas.microsoft.com/office/powerpoint/2010/main" val="1392110678"/>
      </p:ext>
    </p:extLst>
  </p:cSld>
  <p:clrMapOvr>
    <a:masterClrMapping/>
  </p:clrMapOvr>
</p:sld>
</file>

<file path=ppt/theme/theme1.xml><?xml version="1.0" encoding="utf-8"?>
<a:theme xmlns:a="http://schemas.openxmlformats.org/drawingml/2006/main" name="Geometric Pastel Papercut Style Portfolio by Slidesgo">
  <a:themeElements>
    <a:clrScheme name="Simple Light">
      <a:dk1>
        <a:srgbClr val="33312E"/>
      </a:dk1>
      <a:lt1>
        <a:srgbClr val="F5F3EB"/>
      </a:lt1>
      <a:dk2>
        <a:srgbClr val="DACFC2"/>
      </a:dk2>
      <a:lt2>
        <a:srgbClr val="D4E3D5"/>
      </a:lt2>
      <a:accent1>
        <a:srgbClr val="EDC5B7"/>
      </a:accent1>
      <a:accent2>
        <a:srgbClr val="FABD90"/>
      </a:accent2>
      <a:accent3>
        <a:srgbClr val="D9C2D1"/>
      </a:accent3>
      <a:accent4>
        <a:srgbClr val="FFFFFF"/>
      </a:accent4>
      <a:accent5>
        <a:srgbClr val="FFFFFF"/>
      </a:accent5>
      <a:accent6>
        <a:srgbClr val="FFFFFF"/>
      </a:accent6>
      <a:hlink>
        <a:srgbClr val="33312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_activity xmlns="c3ff6a0f-6ffa-4a1e-829f-3a0335b4831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35F8CE8ADD91B42BE6593A3980D00CD" ma:contentTypeVersion="19" ma:contentTypeDescription="Create a new document." ma:contentTypeScope="" ma:versionID="fa1703d92205fdb1ce960e472e775145">
  <xsd:schema xmlns:xsd="http://www.w3.org/2001/XMLSchema" xmlns:xs="http://www.w3.org/2001/XMLSchema" xmlns:p="http://schemas.microsoft.com/office/2006/metadata/properties" xmlns:ns1="http://schemas.microsoft.com/sharepoint/v3" xmlns:ns3="c3ff6a0f-6ffa-4a1e-829f-3a0335b4831e" xmlns:ns4="41c2c9e2-3135-4afb-bfbf-15b9c411438f" targetNamespace="http://schemas.microsoft.com/office/2006/metadata/properties" ma:root="true" ma:fieldsID="df2167c9c618ef4f046a423e3bef5205" ns1:_="" ns3:_="" ns4:_="">
    <xsd:import namespace="http://schemas.microsoft.com/sharepoint/v3"/>
    <xsd:import namespace="c3ff6a0f-6ffa-4a1e-829f-3a0335b4831e"/>
    <xsd:import namespace="41c2c9e2-3135-4afb-bfbf-15b9c411438f"/>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_activity" minOccurs="0"/>
                <xsd:element ref="ns1:_ip_UnifiedCompliancePolicyProperties" minOccurs="0"/>
                <xsd:element ref="ns1:_ip_UnifiedCompliancePolicyUIAction"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3ff6a0f-6ffa-4a1e-829f-3a0335b483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_activity" ma:index="21" nillable="true" ma:displayName="_activity" ma:hidden="true" ma:internalName="_activity">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ystemTags" ma:index="25" nillable="true" ma:displayName="MediaServiceSystemTags" ma:hidden="true" ma:internalName="MediaServiceSystemTags" ma:readOnly="true">
      <xsd:simpleType>
        <xsd:restriction base="dms:Note"/>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1c2c9e2-3135-4afb-bfbf-15b9c411438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408E794-9D0D-425C-8292-A00816024041}">
  <ds:schemaRefs>
    <ds:schemaRef ds:uri="http://schemas.microsoft.com/office/2006/metadata/properties"/>
    <ds:schemaRef ds:uri="http://schemas.microsoft.com/office/2006/documentManagement/types"/>
    <ds:schemaRef ds:uri="http://purl.org/dc/terms/"/>
    <ds:schemaRef ds:uri="http://purl.org/dc/dcmitype/"/>
    <ds:schemaRef ds:uri="http://schemas.microsoft.com/sharepoint/v3"/>
    <ds:schemaRef ds:uri="c3ff6a0f-6ffa-4a1e-829f-3a0335b4831e"/>
    <ds:schemaRef ds:uri="http://purl.org/dc/elements/1.1/"/>
    <ds:schemaRef ds:uri="http://schemas.microsoft.com/office/infopath/2007/PartnerControls"/>
    <ds:schemaRef ds:uri="http://www.w3.org/XML/1998/namespace"/>
    <ds:schemaRef ds:uri="http://schemas.openxmlformats.org/package/2006/metadata/core-properties"/>
    <ds:schemaRef ds:uri="41c2c9e2-3135-4afb-bfbf-15b9c411438f"/>
  </ds:schemaRefs>
</ds:datastoreItem>
</file>

<file path=customXml/itemProps2.xml><?xml version="1.0" encoding="utf-8"?>
<ds:datastoreItem xmlns:ds="http://schemas.openxmlformats.org/officeDocument/2006/customXml" ds:itemID="{6907E941-117D-425E-B444-12E6F39A4196}">
  <ds:schemaRefs>
    <ds:schemaRef ds:uri="41c2c9e2-3135-4afb-bfbf-15b9c411438f"/>
    <ds:schemaRef ds:uri="c3ff6a0f-6ffa-4a1e-829f-3a0335b4831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D41D634-2E20-4F08-BB40-1ABC5F3CDF4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3484</Words>
  <Application>Microsoft Office PowerPoint</Application>
  <PresentationFormat>On-screen Show (16:9)</PresentationFormat>
  <Paragraphs>393</Paragraphs>
  <Slides>54</Slides>
  <Notes>28</Notes>
  <HiddenSlides>0</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Geometric Pastel Papercut Style Portfolio by Slidesgo</vt:lpstr>
      <vt:lpstr>Site Monitoring Visit (SMV) Process</vt:lpstr>
      <vt:lpstr>Introduction</vt:lpstr>
      <vt:lpstr>Role of Technical Assistance Resource Centers (NYC TARC)</vt:lpstr>
      <vt:lpstr>Role of Subgrantees</vt:lpstr>
      <vt:lpstr>Compliance Ratings</vt:lpstr>
      <vt:lpstr>Key Components of the SMV Process</vt:lpstr>
      <vt:lpstr>Who needs to be at the visit</vt:lpstr>
      <vt:lpstr>PowerPoint Presentation</vt:lpstr>
      <vt:lpstr>Examples</vt:lpstr>
      <vt:lpstr>Section A: Environment and Climate</vt:lpstr>
      <vt:lpstr>PowerPoint Presentation</vt:lpstr>
      <vt:lpstr>1.  Lockdown (Threat in the building):       After the announcement, students stay silent, out of sight.      Teachers lock doors, pull in students, cover windows, and remain silent.      First responders will signal when it's safe to resume.  2. Shelter-In (Danger outside the building):      Students stay inside; normal activities continue. Staff secure exits and await the "All Clear" announcement.  3. Evacuation:      students and staff leave the building quickly and safely in case of an emergency, like a fire. Everyone follows planned routes to gather at a safe area outside.</vt:lpstr>
      <vt:lpstr>PowerPoint Presentation</vt:lpstr>
      <vt:lpstr>PowerPoint Presentation</vt:lpstr>
      <vt:lpstr>PowerPoint Presentation</vt:lpstr>
      <vt:lpstr>Section B:  Program Administration and Organization</vt:lpstr>
      <vt:lpstr>PowerPoint Presentation</vt:lpstr>
      <vt:lpstr>B-1: Staff and Student Recruitment  Documents Needed ·       Evidence of recruitment efforts (e.g., recruitment plan, meeting notes, correspondence, promotional materials). ·       Written description of the hiring process and required experience for staff. ·       Volunteer files (if applicable). B-2: Scheduling Documents Needed ·       Program activity schedule(s). B-3: EZReports Data Entry Documents Needed ·       EZReports reflecting activities with student enrolled, staffing, student IDs, attendance, program contacts, and staff roles (e.g., Grant Director, Program Director, Data Manager, Fiscal Agent). ·       Print-out or screen capture of APR data checks (November, February, May, and early August for summer programming). ·       Correspondence records between the Program Director and Data Manager (if applicable).  </vt:lpstr>
      <vt:lpstr>PowerPoint Presentation</vt:lpstr>
      <vt:lpstr>How many asterisk are in this section?</vt:lpstr>
      <vt:lpstr>PowerPoint Presentation</vt:lpstr>
      <vt:lpstr>Verbal Discussions</vt:lpstr>
      <vt:lpstr>Section C: Fiscal Administration/Organization</vt:lpstr>
      <vt:lpstr>PowerPoint Presentation</vt:lpstr>
      <vt:lpstr>PowerPoint Presentation</vt:lpstr>
      <vt:lpstr>PowerPoint Presentation</vt:lpstr>
      <vt:lpstr>Section D: Staffing and Professional Development</vt:lpstr>
      <vt:lpstr>PowerPoint Presentation</vt:lpstr>
      <vt:lpstr>Section E: Programming &amp; Activities</vt:lpstr>
      <vt:lpstr>Do you need to stretch? </vt:lpstr>
      <vt:lpstr>PowerPoint Presentation</vt:lpstr>
      <vt:lpstr>E-2: Academic Enrichment and Additional Services</vt:lpstr>
      <vt:lpstr>E-3: Culturally Responsive-Sustaining (CR-S) Education</vt:lpstr>
      <vt:lpstr>E-5: Communication of Expectations to Students and Families</vt:lpstr>
      <vt:lpstr>E-6: Adherence to Program’s Grant Proposal</vt:lpstr>
      <vt:lpstr>Role of the Education Liaison in the 21st CCLC Program     Align the Program to the School Day:  Meet regularly with teachers and administrators to align 21st CCLC activities with school lessons and units by grade level.  Professional Development:  Provide workshops, coaching, and modeling for program staff, bringing expertise in instructional practices and youth development.  Review Activity Plans:  Collect, review, and provide feedback on activity and lesson plans to ensure alignment with learning and SEL standards and program goals. </vt:lpstr>
      <vt:lpstr>Observe Activities and Provide Feedback:   Develop a schedule to observe activities and provide feedback on instructional practices and activity design.  Review and Analyze Data:   Support data analysis to identify trends in student successes and needs, informing program design and implementation.  Program Self-Assessment:   Collaborate with the Program Director, Site Coordinator, and other stakeholders to complete the Quality Self-Assessment (QSA) Tool, offering insights particularly related to Programming &amp; Activities and Links to the School Day.  Support the Site Monitoring Visit:   Help the Program Director prepare documentation and contribute to the program walk-through, sharing observations on alignment with school initiatives and partners.  </vt:lpstr>
      <vt:lpstr>Section F: Establishes Strong Links to the School Day</vt:lpstr>
      <vt:lpstr>Section G: Participation, Engagement, &amp; Partnerships</vt:lpstr>
      <vt:lpstr>G-2 Advisory Board Membership, Attendance, and Schedule  </vt:lpstr>
      <vt:lpstr>G-3: Gathering Family Members’ Input About Program Offerings</vt:lpstr>
      <vt:lpstr>G-4  Needs Assessment</vt:lpstr>
      <vt:lpstr>G-5 Adult Learning Opportunities</vt:lpstr>
      <vt:lpstr>Measuring Outcomes, Evaluation, and Program Sustainability   </vt:lpstr>
      <vt:lpstr>H-1 Evaluation Reports &amp; Visits</vt:lpstr>
      <vt:lpstr>H-2: Additional Evaluation Requirements</vt:lpstr>
      <vt:lpstr>H-3: Evaluability and Program Fidelity</vt:lpstr>
      <vt:lpstr>H-4: Surveying Students' Satisfaction and Perception of Program Impact</vt:lpstr>
      <vt:lpstr>Program’s Responsibility regarding Evaluation   </vt:lpstr>
      <vt:lpstr>H-5: Program Self-Assessment Tools</vt:lpstr>
      <vt:lpstr>H-6 Communication of Evaluation Findings</vt:lpstr>
      <vt:lpstr>H-7 Sustainability Plan</vt:lpstr>
      <vt:lpstr>PowerPoint Presentation</vt:lpstr>
      <vt:lpstr>Q&amp;A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Site Monitoring Visit (SMV) Process</dc:title>
  <cp:lastModifiedBy>Dourandi Dorothy</cp:lastModifiedBy>
  <cp:revision>11</cp:revision>
  <dcterms:modified xsi:type="dcterms:W3CDTF">2024-10-15T15:51:14Z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0x010100B35F8CE8ADD91B42BE6593A3980D00CD</vt:lpwstr>
  </property>
</Properties>
</file>