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oboto"/>
      <p:regular r:id="rId25"/>
      <p:bold r:id="rId26"/>
      <p:italic r:id="rId27"/>
      <p:boldItalic r:id="rId28"/>
    </p:embeddedFont>
    <p:embeddedFont>
      <p:font typeface="PT Sans Narrow"/>
      <p:regular r:id="rId29"/>
      <p:bold r:id="rId30"/>
    </p:embeddedFont>
    <p:embeddedFont>
      <p:font typeface="Arial Narrow"/>
      <p:regular r:id="rId31"/>
      <p:bold r:id="rId32"/>
      <p:italic r:id="rId33"/>
      <p:boldItalic r:id="rId34"/>
    </p:embeddedFont>
    <p:embeddedFont>
      <p:font typeface="Merriweather"/>
      <p:regular r:id="rId35"/>
      <p:bold r:id="rId36"/>
      <p:italic r:id="rId37"/>
      <p:boldItalic r:id="rId38"/>
    </p:embeddedFont>
    <p:embeddedFont>
      <p:font typeface="DM Sans"/>
      <p:bold r:id="rId39"/>
      <p:boldItalic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DMSans-boldItalic.fntdata"/><Relationship Id="rId20" Type="http://schemas.openxmlformats.org/officeDocument/2006/relationships/slide" Target="slides/slide13.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5.xml"/><Relationship Id="rId44" Type="http://schemas.openxmlformats.org/officeDocument/2006/relationships/font" Target="fonts/OpenSans-boldItalic.fntdata"/><Relationship Id="rId21" Type="http://schemas.openxmlformats.org/officeDocument/2006/relationships/slide" Target="slides/slide14.xml"/><Relationship Id="rId43" Type="http://schemas.openxmlformats.org/officeDocument/2006/relationships/font" Target="fonts/OpenSans-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PTSansNarrow-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ArialNarrow-regular.fntdata"/><Relationship Id="rId30" Type="http://schemas.openxmlformats.org/officeDocument/2006/relationships/font" Target="fonts/PTSansNarrow-bold.fntdata"/><Relationship Id="rId11" Type="http://schemas.openxmlformats.org/officeDocument/2006/relationships/slide" Target="slides/slide4.xml"/><Relationship Id="rId33" Type="http://schemas.openxmlformats.org/officeDocument/2006/relationships/font" Target="fonts/ArialNarrow-italic.fntdata"/><Relationship Id="rId10" Type="http://schemas.openxmlformats.org/officeDocument/2006/relationships/slide" Target="slides/slide3.xml"/><Relationship Id="rId32" Type="http://schemas.openxmlformats.org/officeDocument/2006/relationships/font" Target="fonts/ArialNarrow-bold.fntdata"/><Relationship Id="rId13" Type="http://schemas.openxmlformats.org/officeDocument/2006/relationships/slide" Target="slides/slide6.xml"/><Relationship Id="rId35" Type="http://schemas.openxmlformats.org/officeDocument/2006/relationships/font" Target="fonts/Merriweather-regular.fntdata"/><Relationship Id="rId12" Type="http://schemas.openxmlformats.org/officeDocument/2006/relationships/slide" Target="slides/slide5.xml"/><Relationship Id="rId34" Type="http://schemas.openxmlformats.org/officeDocument/2006/relationships/font" Target="fonts/ArialNarrow-boldItalic.fntdata"/><Relationship Id="rId15" Type="http://schemas.openxmlformats.org/officeDocument/2006/relationships/slide" Target="slides/slide8.xml"/><Relationship Id="rId37" Type="http://schemas.openxmlformats.org/officeDocument/2006/relationships/font" Target="fonts/Merriweather-italic.fntdata"/><Relationship Id="rId14" Type="http://schemas.openxmlformats.org/officeDocument/2006/relationships/slide" Target="slides/slide7.xml"/><Relationship Id="rId36" Type="http://schemas.openxmlformats.org/officeDocument/2006/relationships/font" Target="fonts/Merriweather-bold.fntdata"/><Relationship Id="rId17" Type="http://schemas.openxmlformats.org/officeDocument/2006/relationships/slide" Target="slides/slide10.xml"/><Relationship Id="rId39" Type="http://schemas.openxmlformats.org/officeDocument/2006/relationships/font" Target="fonts/DMSans-bold.fntdata"/><Relationship Id="rId16" Type="http://schemas.openxmlformats.org/officeDocument/2006/relationships/slide" Target="slides/slide9.xml"/><Relationship Id="rId38" Type="http://schemas.openxmlformats.org/officeDocument/2006/relationships/font" Target="fonts/Merriweather-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cae44e1d0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cae44e1d0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e4ddeab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6e4ddeab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cae44e1d0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cae44e1d0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6e4ddeab5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6e4ddeab5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cae44e1d04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cae44e1d04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f7a62a613a_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f7a62a613a_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f7a62a613a_6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f7a62a613a_6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f7a62a613a_6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f7a62a613a_6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f7a62a613a_6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f7a62a613a_6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cae44e1d04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cae44e1d04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ca97dfce3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ca97dfce3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ca97dfce3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ca97dfce3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ae44e1d04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cae44e1d04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b66ddf268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b66ddf268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cb66ddf268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b66ddf268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cb66ddf268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b66ddf268_2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66" name="Shape 66"/>
        <p:cNvGrpSpPr/>
        <p:nvPr/>
      </p:nvGrpSpPr>
      <p:grpSpPr>
        <a:xfrm>
          <a:off x="0" y="0"/>
          <a:ext cx="0" cy="0"/>
          <a:chOff x="0" y="0"/>
          <a:chExt cx="0" cy="0"/>
        </a:xfrm>
      </p:grpSpPr>
      <p:sp>
        <p:nvSpPr>
          <p:cNvPr id="67" name="Google Shape;67;p14"/>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8" name="Google Shape;68;p14"/>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9" name="Google Shape;69;p14"/>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70" name="Google Shape;7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71" name="Shape 71"/>
        <p:cNvGrpSpPr/>
        <p:nvPr/>
      </p:nvGrpSpPr>
      <p:grpSpPr>
        <a:xfrm>
          <a:off x="0" y="0"/>
          <a:ext cx="0" cy="0"/>
          <a:chOff x="0" y="0"/>
          <a:chExt cx="0" cy="0"/>
        </a:xfrm>
      </p:grpSpPr>
      <p:sp>
        <p:nvSpPr>
          <p:cNvPr id="72" name="Google Shape;72;p15"/>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73" name="Google Shape;73;p15"/>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74" name="Google Shape;74;p15"/>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75" name="Google Shape;7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6"/>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79" name="Google Shape;79;p16"/>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80" name="Google Shape;80;p16"/>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1" name="Google Shape;81;p16"/>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2" name="Google Shape;8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3" name="Shape 83"/>
        <p:cNvGrpSpPr/>
        <p:nvPr/>
      </p:nvGrpSpPr>
      <p:grpSpPr>
        <a:xfrm>
          <a:off x="0" y="0"/>
          <a:ext cx="0" cy="0"/>
          <a:chOff x="0" y="0"/>
          <a:chExt cx="0" cy="0"/>
        </a:xfrm>
      </p:grpSpPr>
      <p:sp>
        <p:nvSpPr>
          <p:cNvPr id="84" name="Google Shape;84;p17"/>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6" name="Google Shape;86;p17"/>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7" name="Google Shape;87;p17"/>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8" name="Google Shape;8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9" name="Shape 89"/>
        <p:cNvGrpSpPr/>
        <p:nvPr/>
      </p:nvGrpSpPr>
      <p:grpSpPr>
        <a:xfrm>
          <a:off x="0" y="0"/>
          <a:ext cx="0" cy="0"/>
          <a:chOff x="0" y="0"/>
          <a:chExt cx="0" cy="0"/>
        </a:xfrm>
      </p:grpSpPr>
      <p:sp>
        <p:nvSpPr>
          <p:cNvPr id="90" name="Google Shape;90;p18"/>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2" name="Google Shape;9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3" name="Shape 93"/>
        <p:cNvGrpSpPr/>
        <p:nvPr/>
      </p:nvGrpSpPr>
      <p:grpSpPr>
        <a:xfrm>
          <a:off x="0" y="0"/>
          <a:ext cx="0" cy="0"/>
          <a:chOff x="0" y="0"/>
          <a:chExt cx="0" cy="0"/>
        </a:xfrm>
      </p:grpSpPr>
      <p:sp>
        <p:nvSpPr>
          <p:cNvPr id="94" name="Google Shape;94;p19"/>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9"/>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6" name="Google Shape;96;p19"/>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97" name="Google Shape;9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00" name="Google Shape;10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1" name="Shape 101"/>
        <p:cNvGrpSpPr/>
        <p:nvPr/>
      </p:nvGrpSpPr>
      <p:grpSpPr>
        <a:xfrm>
          <a:off x="0" y="0"/>
          <a:ext cx="0" cy="0"/>
          <a:chOff x="0" y="0"/>
          <a:chExt cx="0" cy="0"/>
        </a:xfrm>
      </p:grpSpPr>
      <p:sp>
        <p:nvSpPr>
          <p:cNvPr id="102" name="Google Shape;102;p21"/>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1"/>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04" name="Google Shape;104;p21"/>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105" name="Google Shape;105;p21"/>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6" name="Google Shape;10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7" name="Shape 107"/>
        <p:cNvGrpSpPr/>
        <p:nvPr/>
      </p:nvGrpSpPr>
      <p:grpSpPr>
        <a:xfrm>
          <a:off x="0" y="0"/>
          <a:ext cx="0" cy="0"/>
          <a:chOff x="0" y="0"/>
          <a:chExt cx="0" cy="0"/>
        </a:xfrm>
      </p:grpSpPr>
      <p:sp>
        <p:nvSpPr>
          <p:cNvPr id="108" name="Google Shape;108;p22"/>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2"/>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10" name="Google Shape;11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1" name="Shape 111"/>
        <p:cNvGrpSpPr/>
        <p:nvPr/>
      </p:nvGrpSpPr>
      <p:grpSpPr>
        <a:xfrm>
          <a:off x="0" y="0"/>
          <a:ext cx="0" cy="0"/>
          <a:chOff x="0" y="0"/>
          <a:chExt cx="0" cy="0"/>
        </a:xfrm>
      </p:grpSpPr>
      <p:sp>
        <p:nvSpPr>
          <p:cNvPr id="112" name="Google Shape;112;p23"/>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13" name="Google Shape;113;p23"/>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114" name="Google Shape;11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25"/>
          <p:cNvSpPr txBox="1"/>
          <p:nvPr>
            <p:ph type="title"/>
          </p:nvPr>
        </p:nvSpPr>
        <p:spPr>
          <a:xfrm>
            <a:off x="685800" y="742950"/>
            <a:ext cx="8250300" cy="8001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SzPts val="1400"/>
              <a:buNone/>
              <a:defRPr>
                <a:solidFill>
                  <a:schemeClr val="accent5"/>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25"/>
          <p:cNvSpPr txBox="1"/>
          <p:nvPr>
            <p:ph idx="1" type="body"/>
          </p:nvPr>
        </p:nvSpPr>
        <p:spPr>
          <a:xfrm>
            <a:off x="685800" y="1371600"/>
            <a:ext cx="8153400" cy="3257700"/>
          </a:xfrm>
          <a:prstGeom prst="rect">
            <a:avLst/>
          </a:prstGeom>
          <a:noFill/>
          <a:ln>
            <a:noFill/>
          </a:ln>
        </p:spPr>
        <p:txBody>
          <a:bodyPr anchorCtr="0" anchor="t" bIns="45700" lIns="91425" spcFirstLastPara="1" rIns="91425" wrap="square" tIns="45700">
            <a:noAutofit/>
          </a:bodyPr>
          <a:lstStyle>
            <a:lvl1pPr indent="-228600" lvl="0" marL="457200" rtl="0" algn="l">
              <a:lnSpc>
                <a:spcPct val="95000"/>
              </a:lnSpc>
              <a:spcBef>
                <a:spcPts val="1100"/>
              </a:spcBef>
              <a:spcAft>
                <a:spcPts val="0"/>
              </a:spcAft>
              <a:buClr>
                <a:schemeClr val="accent1"/>
              </a:buClr>
              <a:buSzPts val="1440"/>
              <a:buFont typeface="Arial"/>
              <a:buNone/>
              <a:defRPr/>
            </a:lvl1pPr>
            <a:lvl2pPr indent="-291465" lvl="1" marL="914400" rtl="0" algn="l">
              <a:lnSpc>
                <a:spcPct val="115000"/>
              </a:lnSpc>
              <a:spcBef>
                <a:spcPts val="360"/>
              </a:spcBef>
              <a:spcAft>
                <a:spcPts val="0"/>
              </a:spcAft>
              <a:buSzPts val="990"/>
              <a:buChar char="■"/>
              <a:defRPr/>
            </a:lvl2pPr>
            <a:lvl3pPr indent="-228600" lvl="2" marL="1371600" rtl="0" algn="l">
              <a:lnSpc>
                <a:spcPct val="115000"/>
              </a:lnSpc>
              <a:spcBef>
                <a:spcPts val="360"/>
              </a:spcBef>
              <a:spcAft>
                <a:spcPts val="0"/>
              </a:spcAft>
              <a:buSzPts val="900"/>
              <a:buNone/>
              <a:defRPr/>
            </a:lvl3pPr>
            <a:lvl4pPr indent="-291464" lvl="3" marL="1828800" rtl="0" algn="l">
              <a:lnSpc>
                <a:spcPct val="115000"/>
              </a:lnSpc>
              <a:spcBef>
                <a:spcPts val="360"/>
              </a:spcBef>
              <a:spcAft>
                <a:spcPts val="0"/>
              </a:spcAft>
              <a:buSzPts val="990"/>
              <a:buChar char="■"/>
              <a:defRPr/>
            </a:lvl4pPr>
            <a:lvl5pPr indent="-285750" lvl="4" marL="2286000" rtl="0" algn="l">
              <a:lnSpc>
                <a:spcPct val="115000"/>
              </a:lnSpc>
              <a:spcBef>
                <a:spcPts val="360"/>
              </a:spcBef>
              <a:spcAft>
                <a:spcPts val="0"/>
              </a:spcAft>
              <a:buSzPts val="900"/>
              <a:buChar char="■"/>
              <a:defRPr/>
            </a:lvl5pPr>
            <a:lvl6pPr indent="-285750" lvl="5" marL="2743200" rtl="0" algn="l">
              <a:lnSpc>
                <a:spcPct val="115000"/>
              </a:lnSpc>
              <a:spcBef>
                <a:spcPts val="360"/>
              </a:spcBef>
              <a:spcAft>
                <a:spcPts val="0"/>
              </a:spcAft>
              <a:buSzPts val="900"/>
              <a:buChar char="■"/>
              <a:defRPr/>
            </a:lvl6pPr>
            <a:lvl7pPr indent="-285750" lvl="6" marL="3200400" rtl="0" algn="l">
              <a:lnSpc>
                <a:spcPct val="115000"/>
              </a:lnSpc>
              <a:spcBef>
                <a:spcPts val="360"/>
              </a:spcBef>
              <a:spcAft>
                <a:spcPts val="0"/>
              </a:spcAft>
              <a:buSzPts val="900"/>
              <a:buChar char="■"/>
              <a:defRPr/>
            </a:lvl7pPr>
            <a:lvl8pPr indent="-285750" lvl="7" marL="3657600" rtl="0" algn="l">
              <a:lnSpc>
                <a:spcPct val="115000"/>
              </a:lnSpc>
              <a:spcBef>
                <a:spcPts val="360"/>
              </a:spcBef>
              <a:spcAft>
                <a:spcPts val="0"/>
              </a:spcAft>
              <a:buSzPts val="900"/>
              <a:buChar char="■"/>
              <a:defRPr/>
            </a:lvl8pPr>
            <a:lvl9pPr indent="-285750" lvl="8" marL="4114800" rtl="0" algn="l">
              <a:lnSpc>
                <a:spcPct val="115000"/>
              </a:lnSpc>
              <a:spcBef>
                <a:spcPts val="360"/>
              </a:spcBef>
              <a:spcAft>
                <a:spcPts val="0"/>
              </a:spcAft>
              <a:buSzPts val="900"/>
              <a:buChar char="■"/>
              <a:defRPr/>
            </a:lvl9pPr>
          </a:lstStyle>
          <a:p/>
        </p:txBody>
      </p:sp>
      <p:sp>
        <p:nvSpPr>
          <p:cNvPr id="120" name="Google Shape;120;p25"/>
          <p:cNvSpPr txBox="1"/>
          <p:nvPr>
            <p:ph idx="10" type="dt"/>
          </p:nvPr>
        </p:nvSpPr>
        <p:spPr>
          <a:xfrm>
            <a:off x="457200" y="4800600"/>
            <a:ext cx="1600200" cy="2286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p25"/>
          <p:cNvSpPr/>
          <p:nvPr/>
        </p:nvSpPr>
        <p:spPr>
          <a:xfrm>
            <a:off x="0" y="0"/>
            <a:ext cx="9144000" cy="342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F5138"/>
              </a:solidFill>
              <a:latin typeface="Arial Narrow"/>
              <a:ea typeface="Arial Narrow"/>
              <a:cs typeface="Arial Narrow"/>
              <a:sym typeface="Arial Narrow"/>
            </a:endParaRPr>
          </a:p>
        </p:txBody>
      </p:sp>
      <p:sp>
        <p:nvSpPr>
          <p:cNvPr id="122" name="Google Shape;122;p25"/>
          <p:cNvSpPr txBox="1"/>
          <p:nvPr>
            <p:ph idx="11" type="ftr"/>
          </p:nvPr>
        </p:nvSpPr>
        <p:spPr>
          <a:xfrm>
            <a:off x="838200" y="0"/>
            <a:ext cx="7848600" cy="342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B-symbol-2c.png" id="123" name="Google Shape;123;p25"/>
          <p:cNvPicPr preferRelativeResize="0"/>
          <p:nvPr/>
        </p:nvPicPr>
        <p:blipFill rotWithShape="1">
          <a:blip r:embed="rId2">
            <a:alphaModFix/>
          </a:blip>
          <a:srcRect b="0" l="0" r="0" t="0"/>
          <a:stretch/>
        </p:blipFill>
        <p:spPr>
          <a:xfrm>
            <a:off x="304800" y="57150"/>
            <a:ext cx="400050" cy="356396"/>
          </a:xfrm>
          <a:prstGeom prst="rect">
            <a:avLst/>
          </a:prstGeom>
          <a:noFill/>
          <a:ln>
            <a:noFill/>
          </a:ln>
        </p:spPr>
      </p:pic>
      <p:sp>
        <p:nvSpPr>
          <p:cNvPr id="124" name="Google Shape;124;p25"/>
          <p:cNvSpPr txBox="1"/>
          <p:nvPr/>
        </p:nvSpPr>
        <p:spPr>
          <a:xfrm>
            <a:off x="8686800" y="0"/>
            <a:ext cx="457200" cy="342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2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2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4" name="Google Shape;134;p2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5" name="Shape 135"/>
        <p:cNvGrpSpPr/>
        <p:nvPr/>
      </p:nvGrpSpPr>
      <p:grpSpPr>
        <a:xfrm>
          <a:off x="0" y="0"/>
          <a:ext cx="0" cy="0"/>
          <a:chOff x="0" y="0"/>
          <a:chExt cx="0" cy="0"/>
        </a:xfrm>
      </p:grpSpPr>
      <p:sp>
        <p:nvSpPr>
          <p:cNvPr id="136" name="Google Shape;136;p28"/>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7" name="Google Shape;137;p28"/>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38" name="Google Shape;138;p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0" name="Google Shape;140;p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1" name="Shape 141"/>
        <p:cNvGrpSpPr/>
        <p:nvPr/>
      </p:nvGrpSpPr>
      <p:grpSpPr>
        <a:xfrm>
          <a:off x="0" y="0"/>
          <a:ext cx="0" cy="0"/>
          <a:chOff x="0" y="0"/>
          <a:chExt cx="0" cy="0"/>
        </a:xfrm>
      </p:grpSpPr>
      <p:sp>
        <p:nvSpPr>
          <p:cNvPr id="142" name="Google Shape;142;p2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3" name="Google Shape;143;p29"/>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4" name="Google Shape;144;p2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5" name="Google Shape;145;p2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6" name="Google Shape;146;p2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30"/>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9" name="Google Shape;149;p30"/>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50" name="Google Shape;150;p3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1" name="Google Shape;151;p3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2" name="Google Shape;152;p3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3" name="Shape 153"/>
        <p:cNvGrpSpPr/>
        <p:nvPr/>
      </p:nvGrpSpPr>
      <p:grpSpPr>
        <a:xfrm>
          <a:off x="0" y="0"/>
          <a:ext cx="0" cy="0"/>
          <a:chOff x="0" y="0"/>
          <a:chExt cx="0" cy="0"/>
        </a:xfrm>
      </p:grpSpPr>
      <p:sp>
        <p:nvSpPr>
          <p:cNvPr id="154" name="Google Shape;154;p3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5" name="Google Shape;155;p31"/>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6" name="Google Shape;156;p31"/>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57" name="Google Shape;157;p3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8" name="Google Shape;158;p3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9" name="Google Shape;159;p3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p3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2" name="Google Shape;162;p32"/>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63" name="Google Shape;163;p32"/>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64" name="Google Shape;164;p32"/>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65" name="Google Shape;165;p32"/>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66" name="Google Shape;166;p3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7" name="Google Shape;167;p3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8" name="Google Shape;168;p3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 name="Shape 169"/>
        <p:cNvGrpSpPr/>
        <p:nvPr/>
      </p:nvGrpSpPr>
      <p:grpSpPr>
        <a:xfrm>
          <a:off x="0" y="0"/>
          <a:ext cx="0" cy="0"/>
          <a:chOff x="0" y="0"/>
          <a:chExt cx="0" cy="0"/>
        </a:xfrm>
      </p:grpSpPr>
      <p:sp>
        <p:nvSpPr>
          <p:cNvPr id="170" name="Google Shape;170;p3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1" name="Google Shape;171;p3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2" name="Google Shape;172;p3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3" name="Google Shape;173;p3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34"/>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6" name="Google Shape;176;p34"/>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77" name="Google Shape;177;p34"/>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78" name="Google Shape;178;p3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9" name="Google Shape;179;p3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0" name="Google Shape;180;p3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35"/>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3" name="Google Shape;183;p35"/>
          <p:cNvSpPr/>
          <p:nvPr>
            <p:ph idx="2" type="pic"/>
          </p:nvPr>
        </p:nvSpPr>
        <p:spPr>
          <a:xfrm>
            <a:off x="896144" y="306388"/>
            <a:ext cx="2743200" cy="2057400"/>
          </a:xfrm>
          <a:prstGeom prst="rect">
            <a:avLst/>
          </a:prstGeom>
          <a:noFill/>
          <a:ln>
            <a:noFill/>
          </a:ln>
        </p:spPr>
      </p:sp>
      <p:sp>
        <p:nvSpPr>
          <p:cNvPr id="184" name="Google Shape;184;p35"/>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85" name="Google Shape;185;p3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6" name="Google Shape;186;p3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7" name="Google Shape;187;p3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3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0" name="Google Shape;190;p36"/>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91" name="Google Shape;191;p3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2" name="Google Shape;192;p3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3" name="Google Shape;193;p3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7"/>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6" name="Google Shape;196;p37"/>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97" name="Google Shape;197;p3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8" name="Google Shape;198;p3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9" name="Google Shape;199;p3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62" name="Shape 62"/>
        <p:cNvGrpSpPr/>
        <p:nvPr/>
      </p:nvGrpSpPr>
      <p:grpSpPr>
        <a:xfrm>
          <a:off x="0" y="0"/>
          <a:ext cx="0" cy="0"/>
          <a:chOff x="0" y="0"/>
          <a:chExt cx="0" cy="0"/>
        </a:xfrm>
      </p:grpSpPr>
      <p:sp>
        <p:nvSpPr>
          <p:cNvPr id="63" name="Google Shape;6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64" name="Google Shape;6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65" name="Google Shape;6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2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27" name="Google Shape;127;p2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28" name="Google Shape;128;p2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29" name="Google Shape;129;p2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30" name="Google Shape;130;p2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8.jpg"/><Relationship Id="rId5" Type="http://schemas.openxmlformats.org/officeDocument/2006/relationships/image" Target="../media/image15.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29.gif"/><Relationship Id="rId4" Type="http://schemas.openxmlformats.org/officeDocument/2006/relationships/image" Target="../media/image27.gif"/><Relationship Id="rId5" Type="http://schemas.openxmlformats.org/officeDocument/2006/relationships/image" Target="../media/image14.jpg"/><Relationship Id="rId6"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28.gif"/><Relationship Id="rId4" Type="http://schemas.openxmlformats.org/officeDocument/2006/relationships/image" Target="../media/image26.gif"/><Relationship Id="rId5" Type="http://schemas.openxmlformats.org/officeDocument/2006/relationships/image" Target="../media/image30.gif"/><Relationship Id="rId6" Type="http://schemas.openxmlformats.org/officeDocument/2006/relationships/image" Target="../media/image3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21.jpg"/><Relationship Id="rId5"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22.jpg"/><Relationship Id="rId5"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hyperlink" Target="https://docs.google.com/presentation/d/18MhUuG6SVLAlZPxAQZuFOldtQdSgBmpOogw6ahCeXRA/edit#slide=id.p"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8"/>
          <p:cNvSpPr txBox="1"/>
          <p:nvPr>
            <p:ph type="ctrTitle"/>
          </p:nvPr>
        </p:nvSpPr>
        <p:spPr>
          <a:xfrm>
            <a:off x="164550" y="449100"/>
            <a:ext cx="4062600" cy="76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sz="1344"/>
          </a:p>
          <a:p>
            <a:pPr indent="0" lvl="0" marL="0" rtl="0" algn="l">
              <a:spcBef>
                <a:spcPts val="0"/>
              </a:spcBef>
              <a:spcAft>
                <a:spcPts val="0"/>
              </a:spcAft>
              <a:buNone/>
            </a:pPr>
            <a:r>
              <a:t/>
            </a:r>
            <a:endParaRPr sz="2311"/>
          </a:p>
          <a:p>
            <a:pPr indent="0" lvl="0" marL="0" rtl="0" algn="l">
              <a:spcBef>
                <a:spcPts val="0"/>
              </a:spcBef>
              <a:spcAft>
                <a:spcPts val="0"/>
              </a:spcAft>
              <a:buNone/>
            </a:pPr>
            <a:r>
              <a:t/>
            </a:r>
            <a:endParaRPr sz="2311"/>
          </a:p>
          <a:p>
            <a:pPr indent="0" lvl="0" marL="0" rtl="0" algn="l">
              <a:spcBef>
                <a:spcPts val="0"/>
              </a:spcBef>
              <a:spcAft>
                <a:spcPts val="0"/>
              </a:spcAft>
              <a:buNone/>
            </a:pPr>
            <a:r>
              <a:rPr b="1" lang="en" sz="2866"/>
              <a:t>Stories of Collaboration and Strategies for Success</a:t>
            </a:r>
            <a:endParaRPr b="1" sz="2866"/>
          </a:p>
          <a:p>
            <a:pPr indent="0" lvl="0" marL="0" rtl="0" algn="l">
              <a:spcBef>
                <a:spcPts val="0"/>
              </a:spcBef>
              <a:spcAft>
                <a:spcPts val="0"/>
              </a:spcAft>
              <a:buNone/>
            </a:pPr>
            <a:r>
              <a:t/>
            </a:r>
            <a:endParaRPr sz="1344"/>
          </a:p>
          <a:p>
            <a:pPr indent="0" lvl="0" marL="0" rtl="0" algn="l">
              <a:spcBef>
                <a:spcPts val="0"/>
              </a:spcBef>
              <a:spcAft>
                <a:spcPts val="0"/>
              </a:spcAft>
              <a:buNone/>
            </a:pPr>
            <a:r>
              <a:t/>
            </a:r>
            <a:endParaRPr sz="1344"/>
          </a:p>
          <a:p>
            <a:pPr indent="0" lvl="0" marL="0" rtl="0" algn="l">
              <a:spcBef>
                <a:spcPts val="0"/>
              </a:spcBef>
              <a:spcAft>
                <a:spcPts val="0"/>
              </a:spcAft>
              <a:buNone/>
            </a:pPr>
            <a:r>
              <a:t/>
            </a:r>
            <a:endParaRPr b="1" i="1"/>
          </a:p>
        </p:txBody>
      </p:sp>
      <p:pic>
        <p:nvPicPr>
          <p:cNvPr id="205" name="Google Shape;205;p38"/>
          <p:cNvPicPr preferRelativeResize="0"/>
          <p:nvPr/>
        </p:nvPicPr>
        <p:blipFill>
          <a:blip r:embed="rId3">
            <a:alphaModFix/>
          </a:blip>
          <a:stretch>
            <a:fillRect/>
          </a:stretch>
        </p:blipFill>
        <p:spPr>
          <a:xfrm>
            <a:off x="4062675" y="252635"/>
            <a:ext cx="4876800" cy="762000"/>
          </a:xfrm>
          <a:prstGeom prst="rect">
            <a:avLst/>
          </a:prstGeom>
          <a:noFill/>
          <a:ln>
            <a:noFill/>
          </a:ln>
        </p:spPr>
      </p:pic>
      <p:sp>
        <p:nvSpPr>
          <p:cNvPr id="206" name="Google Shape;206;p38"/>
          <p:cNvSpPr txBox="1"/>
          <p:nvPr/>
        </p:nvSpPr>
        <p:spPr>
          <a:xfrm>
            <a:off x="4027525" y="3331125"/>
            <a:ext cx="4837500" cy="1138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900" u="sng">
                <a:solidFill>
                  <a:schemeClr val="lt1"/>
                </a:solidFill>
                <a:latin typeface="Roboto"/>
                <a:ea typeface="Roboto"/>
                <a:cs typeface="Roboto"/>
                <a:sym typeface="Roboto"/>
              </a:rPr>
              <a:t>Purpose</a:t>
            </a:r>
            <a:endParaRPr b="1" sz="1900" u="sng">
              <a:solidFill>
                <a:schemeClr val="lt1"/>
              </a:solidFill>
              <a:latin typeface="Roboto"/>
              <a:ea typeface="Roboto"/>
              <a:cs typeface="Roboto"/>
              <a:sym typeface="Roboto"/>
            </a:endParaRPr>
          </a:p>
          <a:p>
            <a:pPr indent="0" lvl="0" marL="0" rtl="0" algn="l">
              <a:lnSpc>
                <a:spcPct val="115000"/>
              </a:lnSpc>
              <a:spcBef>
                <a:spcPts val="1200"/>
              </a:spcBef>
              <a:spcAft>
                <a:spcPts val="1200"/>
              </a:spcAft>
              <a:buNone/>
            </a:pPr>
            <a:r>
              <a:rPr b="1" lang="en">
                <a:solidFill>
                  <a:schemeClr val="lt1"/>
                </a:solidFill>
              </a:rPr>
              <a:t>To learn practical ideas and useful strategies for the 21C community from the experts who know, YOU! </a:t>
            </a:r>
            <a:endParaRPr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7"/>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24" name="Google Shape;324;p47"/>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25" name="Google Shape;325;p47"/>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6" name="Google Shape;326;p47"/>
          <p:cNvPicPr preferRelativeResize="0"/>
          <p:nvPr/>
        </p:nvPicPr>
        <p:blipFill>
          <a:blip r:embed="rId3">
            <a:alphaModFix/>
          </a:blip>
          <a:stretch>
            <a:fillRect/>
          </a:stretch>
        </p:blipFill>
        <p:spPr>
          <a:xfrm>
            <a:off x="-256650" y="-15075"/>
            <a:ext cx="9144003"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330" name="Shape 330"/>
        <p:cNvGrpSpPr/>
        <p:nvPr/>
      </p:nvGrpSpPr>
      <p:grpSpPr>
        <a:xfrm>
          <a:off x="0" y="0"/>
          <a:ext cx="0" cy="0"/>
          <a:chOff x="0" y="0"/>
          <a:chExt cx="0" cy="0"/>
        </a:xfrm>
      </p:grpSpPr>
      <p:sp>
        <p:nvSpPr>
          <p:cNvPr id="331" name="Google Shape;331;p48"/>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Fresh Youth Initiatives </a:t>
            </a:r>
            <a:endParaRPr/>
          </a:p>
        </p:txBody>
      </p:sp>
      <p:sp>
        <p:nvSpPr>
          <p:cNvPr id="332" name="Google Shape;332;p48"/>
          <p:cNvSpPr txBox="1"/>
          <p:nvPr>
            <p:ph idx="1" type="subTitle"/>
          </p:nvPr>
        </p:nvSpPr>
        <p:spPr>
          <a:xfrm>
            <a:off x="311300" y="2108400"/>
            <a:ext cx="3704400" cy="92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b="1" lang="en" sz="2237">
                <a:solidFill>
                  <a:srgbClr val="00FFFF"/>
                </a:solidFill>
                <a:latin typeface="Merriweather"/>
                <a:ea typeface="Merriweather"/>
                <a:cs typeface="Merriweather"/>
                <a:sym typeface="Merriweather"/>
              </a:rPr>
              <a:t>Community Engagement </a:t>
            </a:r>
            <a:endParaRPr b="1" sz="22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t/>
            </a:r>
            <a:endParaRPr b="1" sz="22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u="sng">
                <a:solidFill>
                  <a:srgbClr val="00FFFF"/>
                </a:solidFill>
                <a:latin typeface="Merriweather"/>
                <a:ea typeface="Merriweather"/>
                <a:cs typeface="Merriweather"/>
                <a:sym typeface="Merriweather"/>
              </a:rPr>
              <a:t>Presenters: </a:t>
            </a:r>
            <a:endParaRPr b="1" sz="1737" u="sng">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Susan Gonzalez (Program Director) </a:t>
            </a:r>
            <a:endParaRPr b="1" sz="17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Maeve Powlick (Evaluator) </a:t>
            </a:r>
            <a:endParaRPr b="1" sz="17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t/>
            </a:r>
            <a:endParaRPr b="1" sz="1737">
              <a:solidFill>
                <a:srgbClr val="00FFFF"/>
              </a:solidFill>
              <a:latin typeface="Merriweather"/>
              <a:ea typeface="Merriweather"/>
              <a:cs typeface="Merriweather"/>
              <a:sym typeface="Merriweather"/>
            </a:endParaRPr>
          </a:p>
        </p:txBody>
      </p:sp>
      <p:sp>
        <p:nvSpPr>
          <p:cNvPr id="333" name="Google Shape;333;p48"/>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1D1C1D"/>
              </a:buClr>
              <a:buSzPts val="2000"/>
              <a:buChar char="●"/>
            </a:pPr>
            <a:r>
              <a:rPr lang="en" sz="2000">
                <a:solidFill>
                  <a:srgbClr val="1D1C1D"/>
                </a:solidFill>
              </a:rPr>
              <a:t>Operating for </a:t>
            </a:r>
            <a:r>
              <a:rPr b="1" lang="en" sz="2000">
                <a:solidFill>
                  <a:srgbClr val="1D1C1D"/>
                </a:solidFill>
              </a:rPr>
              <a:t>30 years</a:t>
            </a:r>
            <a:r>
              <a:rPr lang="en" sz="2000">
                <a:solidFill>
                  <a:srgbClr val="1D1C1D"/>
                </a:solidFill>
              </a:rPr>
              <a:t> </a:t>
            </a:r>
            <a:endParaRPr sz="2000">
              <a:solidFill>
                <a:srgbClr val="1D1C1D"/>
              </a:solidFill>
            </a:endParaRPr>
          </a:p>
          <a:p>
            <a:pPr indent="-355600" lvl="0" marL="457200" rtl="0" algn="l">
              <a:spcBef>
                <a:spcPts val="0"/>
              </a:spcBef>
              <a:spcAft>
                <a:spcPts val="0"/>
              </a:spcAft>
              <a:buClr>
                <a:srgbClr val="1D1C1D"/>
              </a:buClr>
              <a:buSzPts val="2000"/>
              <a:buChar char="●"/>
            </a:pPr>
            <a:r>
              <a:rPr lang="en" sz="2000">
                <a:solidFill>
                  <a:srgbClr val="1D1C1D"/>
                </a:solidFill>
              </a:rPr>
              <a:t>Approximately 80% of students have been in the United States for a year or less </a:t>
            </a:r>
            <a:endParaRPr sz="2000">
              <a:solidFill>
                <a:srgbClr val="1D1C1D"/>
              </a:solidFill>
            </a:endParaRPr>
          </a:p>
          <a:p>
            <a:pPr indent="-355600" lvl="0" marL="457200" rtl="0" algn="l">
              <a:spcBef>
                <a:spcPts val="0"/>
              </a:spcBef>
              <a:spcAft>
                <a:spcPts val="0"/>
              </a:spcAft>
              <a:buClr>
                <a:srgbClr val="1D1C1D"/>
              </a:buClr>
              <a:buSzPts val="2000"/>
              <a:buChar char="●"/>
            </a:pPr>
            <a:r>
              <a:rPr lang="en" sz="2000">
                <a:solidFill>
                  <a:srgbClr val="1D1C1D"/>
                </a:solidFill>
              </a:rPr>
              <a:t>Support low-income, immigrant, and first-generation youth </a:t>
            </a:r>
            <a:endParaRPr sz="2000">
              <a:solidFill>
                <a:srgbClr val="1D1C1D"/>
              </a:solidFill>
            </a:endParaRPr>
          </a:p>
          <a:p>
            <a:pPr indent="0" lvl="0" marL="0" rtl="0" algn="l">
              <a:spcBef>
                <a:spcPts val="1200"/>
              </a:spcBef>
              <a:spcAft>
                <a:spcPts val="0"/>
              </a:spcAft>
              <a:buNone/>
            </a:pPr>
            <a:r>
              <a:t/>
            </a:r>
            <a:endParaRPr sz="2000">
              <a:solidFill>
                <a:srgbClr val="1D1C1D"/>
              </a:solidFill>
            </a:endParaRPr>
          </a:p>
          <a:p>
            <a:pPr indent="0" lvl="0" marL="457200" rtl="0" algn="l">
              <a:spcBef>
                <a:spcPts val="1200"/>
              </a:spcBef>
              <a:spcAft>
                <a:spcPts val="1200"/>
              </a:spcAft>
              <a:buNone/>
            </a:pPr>
            <a:r>
              <a:t/>
            </a:r>
            <a:endParaRPr sz="2000">
              <a:solidFill>
                <a:srgbClr val="1D1C1D"/>
              </a:solidFill>
            </a:endParaRPr>
          </a:p>
        </p:txBody>
      </p:sp>
      <p:pic>
        <p:nvPicPr>
          <p:cNvPr id="334" name="Google Shape;334;p48"/>
          <p:cNvPicPr preferRelativeResize="0"/>
          <p:nvPr/>
        </p:nvPicPr>
        <p:blipFill>
          <a:blip r:embed="rId3">
            <a:alphaModFix/>
          </a:blip>
          <a:stretch>
            <a:fillRect/>
          </a:stretch>
        </p:blipFill>
        <p:spPr>
          <a:xfrm>
            <a:off x="-39125" y="0"/>
            <a:ext cx="9103800" cy="5202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9"/>
          <p:cNvPicPr preferRelativeResize="0"/>
          <p:nvPr/>
        </p:nvPicPr>
        <p:blipFill>
          <a:blip r:embed="rId3">
            <a:alphaModFix/>
          </a:blip>
          <a:stretch>
            <a:fillRect/>
          </a:stretch>
        </p:blipFill>
        <p:spPr>
          <a:xfrm>
            <a:off x="-46900" y="39125"/>
            <a:ext cx="9190902" cy="5006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343" name="Shape 343"/>
        <p:cNvGrpSpPr/>
        <p:nvPr/>
      </p:nvGrpSpPr>
      <p:grpSpPr>
        <a:xfrm>
          <a:off x="0" y="0"/>
          <a:ext cx="0" cy="0"/>
          <a:chOff x="0" y="0"/>
          <a:chExt cx="0" cy="0"/>
        </a:xfrm>
      </p:grpSpPr>
      <p:sp>
        <p:nvSpPr>
          <p:cNvPr id="344" name="Google Shape;344;p50"/>
          <p:cNvSpPr txBox="1"/>
          <p:nvPr>
            <p:ph type="title"/>
          </p:nvPr>
        </p:nvSpPr>
        <p:spPr>
          <a:xfrm>
            <a:off x="175500" y="1272000"/>
            <a:ext cx="4396500" cy="150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30"/>
              <a:t>Phipps Neighborhoods, Inc.</a:t>
            </a:r>
            <a:endParaRPr sz="2130"/>
          </a:p>
          <a:p>
            <a:pPr indent="0" lvl="0" marL="0" rtl="0" algn="l">
              <a:spcBef>
                <a:spcPts val="0"/>
              </a:spcBef>
              <a:spcAft>
                <a:spcPts val="0"/>
              </a:spcAft>
              <a:buSzPts val="990"/>
              <a:buNone/>
            </a:pPr>
            <a:r>
              <a:rPr lang="en" sz="2130"/>
              <a:t>Fannie Lou Hamer M.S. </a:t>
            </a:r>
            <a:endParaRPr sz="2130"/>
          </a:p>
        </p:txBody>
      </p:sp>
      <p:sp>
        <p:nvSpPr>
          <p:cNvPr id="345" name="Google Shape;345;p50"/>
          <p:cNvSpPr txBox="1"/>
          <p:nvPr>
            <p:ph idx="1" type="subTitle"/>
          </p:nvPr>
        </p:nvSpPr>
        <p:spPr>
          <a:xfrm>
            <a:off x="175500" y="2264175"/>
            <a:ext cx="3954000" cy="58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b="1" lang="en" sz="2137">
                <a:solidFill>
                  <a:srgbClr val="6FA8DC"/>
                </a:solidFill>
                <a:latin typeface="Merriweather"/>
                <a:ea typeface="Merriweather"/>
                <a:cs typeface="Merriweather"/>
                <a:sym typeface="Merriweather"/>
              </a:rPr>
              <a:t>Program Management </a:t>
            </a:r>
            <a:endParaRPr b="1" sz="2137">
              <a:solidFill>
                <a:srgbClr val="6FA8DC"/>
              </a:solidFill>
              <a:latin typeface="Merriweather"/>
              <a:ea typeface="Merriweather"/>
              <a:cs typeface="Merriweather"/>
              <a:sym typeface="Merriweather"/>
            </a:endParaRPr>
          </a:p>
          <a:p>
            <a:pPr indent="0" lvl="0" marL="0" rtl="0" algn="l">
              <a:spcBef>
                <a:spcPts val="0"/>
              </a:spcBef>
              <a:spcAft>
                <a:spcPts val="0"/>
              </a:spcAft>
              <a:buSzPts val="688"/>
              <a:buNone/>
            </a:pPr>
            <a:r>
              <a:t/>
            </a:r>
            <a:endParaRPr b="1" sz="2237">
              <a:solidFill>
                <a:srgbClr val="6FA8DC"/>
              </a:solidFill>
              <a:latin typeface="Merriweather"/>
              <a:ea typeface="Merriweather"/>
              <a:cs typeface="Merriweather"/>
              <a:sym typeface="Merriweather"/>
            </a:endParaRPr>
          </a:p>
          <a:p>
            <a:pPr indent="0" lvl="0" marL="0" rtl="0" algn="l">
              <a:spcBef>
                <a:spcPts val="0"/>
              </a:spcBef>
              <a:spcAft>
                <a:spcPts val="0"/>
              </a:spcAft>
              <a:buSzPts val="688"/>
              <a:buNone/>
            </a:pPr>
            <a:r>
              <a:rPr b="1" lang="en" sz="1637" u="sng">
                <a:solidFill>
                  <a:srgbClr val="6FA8DC"/>
                </a:solidFill>
                <a:latin typeface="Merriweather"/>
                <a:ea typeface="Merriweather"/>
                <a:cs typeface="Merriweather"/>
                <a:sym typeface="Merriweather"/>
              </a:rPr>
              <a:t>Presenters:</a:t>
            </a:r>
            <a:endParaRPr b="1" sz="1637" u="sng">
              <a:solidFill>
                <a:srgbClr val="6FA8DC"/>
              </a:solidFill>
              <a:latin typeface="Merriweather"/>
              <a:ea typeface="Merriweather"/>
              <a:cs typeface="Merriweather"/>
              <a:sym typeface="Merriweather"/>
            </a:endParaRPr>
          </a:p>
          <a:p>
            <a:pPr indent="0" lvl="0" marL="0" rtl="0" algn="l">
              <a:spcBef>
                <a:spcPts val="0"/>
              </a:spcBef>
              <a:spcAft>
                <a:spcPts val="0"/>
              </a:spcAft>
              <a:buSzPts val="688"/>
              <a:buNone/>
            </a:pPr>
            <a:r>
              <a:rPr b="1" lang="en" sz="1637" u="sng">
                <a:solidFill>
                  <a:srgbClr val="6FA8DC"/>
                </a:solidFill>
                <a:latin typeface="Merriweather"/>
                <a:ea typeface="Merriweather"/>
                <a:cs typeface="Merriweather"/>
                <a:sym typeface="Merriweather"/>
              </a:rPr>
              <a:t> </a:t>
            </a:r>
            <a:endParaRPr b="1" sz="1637" u="sng">
              <a:solidFill>
                <a:srgbClr val="6FA8DC"/>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6FA8DC"/>
                </a:solidFill>
                <a:latin typeface="Merriweather"/>
                <a:ea typeface="Merriweather"/>
                <a:cs typeface="Merriweather"/>
                <a:sym typeface="Merriweather"/>
              </a:rPr>
              <a:t>J</a:t>
            </a:r>
            <a:r>
              <a:rPr b="1" lang="en" sz="1537">
                <a:solidFill>
                  <a:srgbClr val="6FA8DC"/>
                </a:solidFill>
                <a:latin typeface="Merriweather"/>
                <a:ea typeface="Merriweather"/>
                <a:cs typeface="Merriweather"/>
                <a:sym typeface="Merriweather"/>
              </a:rPr>
              <a:t>isbel Barada - Campus Director</a:t>
            </a:r>
            <a:endParaRPr b="1" sz="1537">
              <a:solidFill>
                <a:srgbClr val="6FA8DC"/>
              </a:solidFill>
              <a:latin typeface="Merriweather"/>
              <a:ea typeface="Merriweather"/>
              <a:cs typeface="Merriweather"/>
              <a:sym typeface="Merriweather"/>
            </a:endParaRPr>
          </a:p>
          <a:p>
            <a:pPr indent="0" lvl="0" marL="0" rtl="0" algn="l">
              <a:spcBef>
                <a:spcPts val="0"/>
              </a:spcBef>
              <a:spcAft>
                <a:spcPts val="0"/>
              </a:spcAft>
              <a:buSzPts val="688"/>
              <a:buNone/>
            </a:pPr>
            <a:r>
              <a:rPr b="1" lang="en" sz="1537">
                <a:solidFill>
                  <a:srgbClr val="6FA8DC"/>
                </a:solidFill>
                <a:latin typeface="Merriweather"/>
                <a:ea typeface="Merriweather"/>
                <a:cs typeface="Merriweather"/>
                <a:sym typeface="Merriweather"/>
              </a:rPr>
              <a:t>Marcus Soler - Program Coordinator</a:t>
            </a:r>
            <a:endParaRPr b="1" sz="1537">
              <a:solidFill>
                <a:srgbClr val="6FA8DC"/>
              </a:solidFill>
              <a:latin typeface="Merriweather"/>
              <a:ea typeface="Merriweather"/>
              <a:cs typeface="Merriweather"/>
              <a:sym typeface="Merriweather"/>
            </a:endParaRPr>
          </a:p>
          <a:p>
            <a:pPr indent="0" lvl="0" marL="0" rtl="0" algn="l">
              <a:spcBef>
                <a:spcPts val="0"/>
              </a:spcBef>
              <a:spcAft>
                <a:spcPts val="0"/>
              </a:spcAft>
              <a:buSzPts val="688"/>
              <a:buNone/>
            </a:pPr>
            <a:r>
              <a:t/>
            </a:r>
            <a:endParaRPr b="1" sz="1537">
              <a:solidFill>
                <a:srgbClr val="6FA8DC"/>
              </a:solidFill>
              <a:latin typeface="Merriweather"/>
              <a:ea typeface="Merriweather"/>
              <a:cs typeface="Merriweather"/>
              <a:sym typeface="Merriweather"/>
            </a:endParaRPr>
          </a:p>
        </p:txBody>
      </p:sp>
      <p:sp>
        <p:nvSpPr>
          <p:cNvPr id="346" name="Google Shape;346;p50"/>
          <p:cNvSpPr txBox="1"/>
          <p:nvPr>
            <p:ph idx="2" type="body"/>
          </p:nvPr>
        </p:nvSpPr>
        <p:spPr>
          <a:xfrm>
            <a:off x="4879025" y="500925"/>
            <a:ext cx="3954000" cy="41115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Clr>
                <a:srgbClr val="6FA8DC"/>
              </a:buClr>
              <a:buSzPts val="2000"/>
              <a:buChar char="●"/>
            </a:pPr>
            <a:r>
              <a:rPr lang="en" sz="2000">
                <a:solidFill>
                  <a:srgbClr val="6FA8DC"/>
                </a:solidFill>
              </a:rPr>
              <a:t>Social services organization based in the West Farms area of the Bronx </a:t>
            </a:r>
            <a:endParaRPr sz="2000">
              <a:solidFill>
                <a:srgbClr val="6FA8DC"/>
              </a:solidFill>
            </a:endParaRPr>
          </a:p>
          <a:p>
            <a:pPr indent="-355600" lvl="0" marL="457200" rtl="0" algn="l">
              <a:spcBef>
                <a:spcPts val="0"/>
              </a:spcBef>
              <a:spcAft>
                <a:spcPts val="0"/>
              </a:spcAft>
              <a:buClr>
                <a:srgbClr val="6FA8DC"/>
              </a:buClr>
              <a:buSzPts val="2000"/>
              <a:buChar char="●"/>
            </a:pPr>
            <a:r>
              <a:rPr lang="en" sz="2000">
                <a:solidFill>
                  <a:srgbClr val="6FA8DC"/>
                </a:solidFill>
              </a:rPr>
              <a:t>Impact the lives of over </a:t>
            </a:r>
            <a:r>
              <a:rPr b="1" lang="en" sz="2000">
                <a:solidFill>
                  <a:srgbClr val="6FA8DC"/>
                </a:solidFill>
              </a:rPr>
              <a:t>5,000</a:t>
            </a:r>
            <a:r>
              <a:rPr lang="en" sz="2000">
                <a:solidFill>
                  <a:srgbClr val="6FA8DC"/>
                </a:solidFill>
              </a:rPr>
              <a:t> </a:t>
            </a:r>
            <a:r>
              <a:rPr b="1" lang="en" sz="2000">
                <a:solidFill>
                  <a:srgbClr val="6FA8DC"/>
                </a:solidFill>
              </a:rPr>
              <a:t>youth</a:t>
            </a:r>
            <a:r>
              <a:rPr lang="en" sz="2000">
                <a:solidFill>
                  <a:srgbClr val="6FA8DC"/>
                </a:solidFill>
              </a:rPr>
              <a:t> and their families, yearly </a:t>
            </a:r>
            <a:endParaRPr sz="2000">
              <a:solidFill>
                <a:srgbClr val="6FA8DC"/>
              </a:solidFill>
            </a:endParaRPr>
          </a:p>
          <a:p>
            <a:pPr indent="-355600" lvl="0" marL="457200" rtl="0" algn="l">
              <a:spcBef>
                <a:spcPts val="0"/>
              </a:spcBef>
              <a:spcAft>
                <a:spcPts val="0"/>
              </a:spcAft>
              <a:buClr>
                <a:srgbClr val="6FA8DC"/>
              </a:buClr>
              <a:buSzPts val="2000"/>
              <a:buChar char="●"/>
            </a:pPr>
            <a:r>
              <a:rPr lang="en" sz="2000">
                <a:solidFill>
                  <a:srgbClr val="6FA8DC"/>
                </a:solidFill>
              </a:rPr>
              <a:t>A large percentage of the student population deal with food and clothing insecurity – most if not all of families are at or below the poverty line </a:t>
            </a:r>
            <a:endParaRPr sz="2000">
              <a:solidFill>
                <a:srgbClr val="6FA8DC"/>
              </a:solidFill>
            </a:endParaRPr>
          </a:p>
        </p:txBody>
      </p:sp>
      <p:pic>
        <p:nvPicPr>
          <p:cNvPr id="347" name="Google Shape;347;p50"/>
          <p:cNvPicPr preferRelativeResize="0"/>
          <p:nvPr/>
        </p:nvPicPr>
        <p:blipFill>
          <a:blip r:embed="rId3">
            <a:alphaModFix/>
          </a:blip>
          <a:stretch>
            <a:fillRect/>
          </a:stretch>
        </p:blipFill>
        <p:spPr>
          <a:xfrm>
            <a:off x="1328900" y="228800"/>
            <a:ext cx="1494650" cy="885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1"/>
          <p:cNvSpPr txBox="1"/>
          <p:nvPr>
            <p:ph type="title"/>
          </p:nvPr>
        </p:nvSpPr>
        <p:spPr>
          <a:xfrm>
            <a:off x="304800" y="839600"/>
            <a:ext cx="3704400" cy="2049600"/>
          </a:xfrm>
          <a:prstGeom prst="rect">
            <a:avLst/>
          </a:prstGeom>
        </p:spPr>
        <p:txBody>
          <a:bodyPr anchorCtr="0" anchor="t" bIns="91425" lIns="91425" spcFirstLastPara="1" rIns="91425" wrap="square" tIns="91425">
            <a:normAutofit fontScale="90000"/>
          </a:bodyPr>
          <a:lstStyle/>
          <a:p>
            <a:pPr indent="0" lvl="0" marL="457200" rtl="0" algn="l">
              <a:lnSpc>
                <a:spcPct val="115000"/>
              </a:lnSpc>
              <a:spcBef>
                <a:spcPts val="0"/>
              </a:spcBef>
              <a:spcAft>
                <a:spcPts val="0"/>
              </a:spcAft>
              <a:buNone/>
            </a:pPr>
            <a:r>
              <a:rPr lang="en" sz="1300">
                <a:solidFill>
                  <a:srgbClr val="6FA8DC"/>
                </a:solidFill>
                <a:latin typeface="Arial"/>
                <a:ea typeface="Arial"/>
                <a:cs typeface="Arial"/>
                <a:sym typeface="Arial"/>
              </a:rPr>
              <a:t>   (Client Centered) Relationship Building ​</a:t>
            </a:r>
            <a:endParaRPr sz="1300">
              <a:solidFill>
                <a:srgbClr val="6FA8DC"/>
              </a:solidFill>
              <a:latin typeface="Arial"/>
              <a:ea typeface="Arial"/>
              <a:cs typeface="Arial"/>
              <a:sym typeface="Arial"/>
            </a:endParaRPr>
          </a:p>
          <a:p>
            <a:pPr indent="-302895" lvl="0" marL="609600" rtl="0" algn="l">
              <a:lnSpc>
                <a:spcPct val="115000"/>
              </a:lnSpc>
              <a:spcBef>
                <a:spcPts val="0"/>
              </a:spcBef>
              <a:spcAft>
                <a:spcPts val="0"/>
              </a:spcAft>
              <a:buClr>
                <a:srgbClr val="6FA8DC"/>
              </a:buClr>
              <a:buSzPct val="100000"/>
              <a:buFont typeface="Arial"/>
              <a:buChar char="●"/>
            </a:pPr>
            <a:r>
              <a:rPr lang="en" sz="1300">
                <a:solidFill>
                  <a:srgbClr val="6FA8DC"/>
                </a:solidFill>
                <a:latin typeface="Arial"/>
                <a:ea typeface="Arial"/>
                <a:cs typeface="Arial"/>
                <a:sym typeface="Arial"/>
              </a:rPr>
              <a:t>The most crucial part of our program model is relationship building. We try to make it a point for our student advocates to build relationships with students through our daily meet-and- greets. We also use Focus Groups to our advantage by surveying students to understand their desire and ideas for clubs, their needs outside school, and any general support.</a:t>
            </a:r>
            <a:endParaRPr sz="1300">
              <a:solidFill>
                <a:srgbClr val="6FA8DC"/>
              </a:solidFill>
              <a:latin typeface="Arial"/>
              <a:ea typeface="Arial"/>
              <a:cs typeface="Arial"/>
              <a:sym typeface="Arial"/>
            </a:endParaRPr>
          </a:p>
          <a:p>
            <a:pPr indent="0" lvl="0" marL="457200" rtl="0" algn="l">
              <a:lnSpc>
                <a:spcPct val="115000"/>
              </a:lnSpc>
              <a:spcBef>
                <a:spcPts val="0"/>
              </a:spcBef>
              <a:spcAft>
                <a:spcPts val="0"/>
              </a:spcAft>
              <a:buNone/>
            </a:pPr>
            <a:r>
              <a:rPr lang="en" sz="1300">
                <a:solidFill>
                  <a:srgbClr val="6FA8DC"/>
                </a:solidFill>
                <a:latin typeface="Arial"/>
                <a:ea typeface="Arial"/>
                <a:cs typeface="Arial"/>
                <a:sym typeface="Arial"/>
              </a:rPr>
              <a:t> ​</a:t>
            </a:r>
            <a:endParaRPr sz="1300">
              <a:solidFill>
                <a:srgbClr val="6FA8DC"/>
              </a:solidFill>
              <a:latin typeface="Arial"/>
              <a:ea typeface="Arial"/>
              <a:cs typeface="Arial"/>
              <a:sym typeface="Arial"/>
            </a:endParaRPr>
          </a:p>
          <a:p>
            <a:pPr indent="-302895" lvl="0" marL="609600" rtl="0" algn="l">
              <a:lnSpc>
                <a:spcPct val="115000"/>
              </a:lnSpc>
              <a:spcBef>
                <a:spcPts val="0"/>
              </a:spcBef>
              <a:spcAft>
                <a:spcPts val="0"/>
              </a:spcAft>
              <a:buClr>
                <a:srgbClr val="6FA8DC"/>
              </a:buClr>
              <a:buSzPct val="100000"/>
              <a:buFont typeface="Arial"/>
              <a:buChar char="●"/>
            </a:pPr>
            <a:r>
              <a:rPr lang="en" sz="1300">
                <a:solidFill>
                  <a:srgbClr val="6FA8DC"/>
                </a:solidFill>
                <a:latin typeface="Arial"/>
                <a:ea typeface="Arial"/>
                <a:cs typeface="Arial"/>
                <a:sym typeface="Arial"/>
              </a:rPr>
              <a:t>We tried to shift the culture of the school by being consistent with our activities, celebrations, and partnerships with all stakeholders. We host monthly events celebrating mentee progress no matter how small as a component of Success Mentoring.​</a:t>
            </a:r>
            <a:endParaRPr sz="1300">
              <a:solidFill>
                <a:srgbClr val="6FA8DC"/>
              </a:solidFill>
              <a:latin typeface="Arial"/>
              <a:ea typeface="Arial"/>
              <a:cs typeface="Arial"/>
              <a:sym typeface="Arial"/>
            </a:endParaRPr>
          </a:p>
          <a:p>
            <a:pPr indent="0" lvl="0" marL="0" rtl="0" algn="l">
              <a:spcBef>
                <a:spcPts val="0"/>
              </a:spcBef>
              <a:spcAft>
                <a:spcPts val="0"/>
              </a:spcAft>
              <a:buNone/>
            </a:pPr>
            <a:r>
              <a:t/>
            </a:r>
            <a:endParaRPr/>
          </a:p>
        </p:txBody>
      </p:sp>
      <p:sp>
        <p:nvSpPr>
          <p:cNvPr id="353" name="Google Shape;353;p51"/>
          <p:cNvSpPr txBox="1"/>
          <p:nvPr>
            <p:ph idx="1" type="subTitle"/>
          </p:nvPr>
        </p:nvSpPr>
        <p:spPr>
          <a:xfrm>
            <a:off x="304800" y="431875"/>
            <a:ext cx="3704400" cy="92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B7B7B7"/>
                </a:solidFill>
              </a:rPr>
              <a:t>Client Centered </a:t>
            </a:r>
            <a:endParaRPr b="1">
              <a:solidFill>
                <a:srgbClr val="B7B7B7"/>
              </a:solidFill>
              <a:latin typeface="Merriweather"/>
              <a:ea typeface="Merriweather"/>
              <a:cs typeface="Merriweather"/>
              <a:sym typeface="Merriweather"/>
            </a:endParaRPr>
          </a:p>
        </p:txBody>
      </p:sp>
      <p:pic>
        <p:nvPicPr>
          <p:cNvPr id="354" name="Google Shape;354;p51"/>
          <p:cNvPicPr preferRelativeResize="0"/>
          <p:nvPr/>
        </p:nvPicPr>
        <p:blipFill>
          <a:blip r:embed="rId3">
            <a:alphaModFix/>
          </a:blip>
          <a:stretch>
            <a:fillRect/>
          </a:stretch>
        </p:blipFill>
        <p:spPr>
          <a:xfrm>
            <a:off x="4653325" y="715574"/>
            <a:ext cx="4211226" cy="3252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358" name="Shape 358"/>
        <p:cNvGrpSpPr/>
        <p:nvPr/>
      </p:nvGrpSpPr>
      <p:grpSpPr>
        <a:xfrm>
          <a:off x="0" y="0"/>
          <a:ext cx="0" cy="0"/>
          <a:chOff x="0" y="0"/>
          <a:chExt cx="0" cy="0"/>
        </a:xfrm>
      </p:grpSpPr>
      <p:pic>
        <p:nvPicPr>
          <p:cNvPr id="359" name="Google Shape;359;p52"/>
          <p:cNvPicPr preferRelativeResize="0"/>
          <p:nvPr/>
        </p:nvPicPr>
        <p:blipFill>
          <a:blip r:embed="rId3">
            <a:alphaModFix/>
          </a:blip>
          <a:stretch>
            <a:fillRect/>
          </a:stretch>
        </p:blipFill>
        <p:spPr>
          <a:xfrm>
            <a:off x="2089600" y="-25"/>
            <a:ext cx="2239636" cy="2899200"/>
          </a:xfrm>
          <a:prstGeom prst="rect">
            <a:avLst/>
          </a:prstGeom>
          <a:noFill/>
          <a:ln>
            <a:noFill/>
          </a:ln>
        </p:spPr>
      </p:pic>
      <p:pic>
        <p:nvPicPr>
          <p:cNvPr id="360" name="Google Shape;360;p52"/>
          <p:cNvPicPr preferRelativeResize="0"/>
          <p:nvPr/>
        </p:nvPicPr>
        <p:blipFill>
          <a:blip r:embed="rId4">
            <a:alphaModFix/>
          </a:blip>
          <a:stretch>
            <a:fillRect/>
          </a:stretch>
        </p:blipFill>
        <p:spPr>
          <a:xfrm>
            <a:off x="4484126" y="0"/>
            <a:ext cx="2239624" cy="2899150"/>
          </a:xfrm>
          <a:prstGeom prst="rect">
            <a:avLst/>
          </a:prstGeom>
          <a:noFill/>
          <a:ln>
            <a:noFill/>
          </a:ln>
        </p:spPr>
      </p:pic>
      <p:pic>
        <p:nvPicPr>
          <p:cNvPr descr="A child holding a mcdonald&amp;#39;s box&#10;&#10;Description automatically generated" id="361" name="Google Shape;361;p52"/>
          <p:cNvPicPr preferRelativeResize="0"/>
          <p:nvPr/>
        </p:nvPicPr>
        <p:blipFill>
          <a:blip r:embed="rId5">
            <a:alphaModFix/>
          </a:blip>
          <a:stretch>
            <a:fillRect/>
          </a:stretch>
        </p:blipFill>
        <p:spPr>
          <a:xfrm>
            <a:off x="6788325" y="23850"/>
            <a:ext cx="2315525" cy="2816974"/>
          </a:xfrm>
          <a:prstGeom prst="rect">
            <a:avLst/>
          </a:prstGeom>
          <a:noFill/>
          <a:ln>
            <a:noFill/>
          </a:ln>
        </p:spPr>
      </p:pic>
      <p:pic>
        <p:nvPicPr>
          <p:cNvPr descr="Two girls standing in a classroom&#10;&#10;Description automatically generated" id="362" name="Google Shape;362;p52"/>
          <p:cNvPicPr preferRelativeResize="0"/>
          <p:nvPr/>
        </p:nvPicPr>
        <p:blipFill>
          <a:blip r:embed="rId6">
            <a:alphaModFix/>
          </a:blip>
          <a:stretch>
            <a:fillRect/>
          </a:stretch>
        </p:blipFill>
        <p:spPr>
          <a:xfrm>
            <a:off x="-3" y="11925"/>
            <a:ext cx="2020125" cy="2840831"/>
          </a:xfrm>
          <a:prstGeom prst="rect">
            <a:avLst/>
          </a:prstGeom>
          <a:noFill/>
          <a:ln>
            <a:noFill/>
          </a:ln>
        </p:spPr>
      </p:pic>
      <p:sp>
        <p:nvSpPr>
          <p:cNvPr id="363" name="Google Shape;363;p52"/>
          <p:cNvSpPr txBox="1"/>
          <p:nvPr/>
        </p:nvSpPr>
        <p:spPr>
          <a:xfrm>
            <a:off x="0" y="3245525"/>
            <a:ext cx="4737600" cy="9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600">
                <a:solidFill>
                  <a:srgbClr val="999999"/>
                </a:solidFill>
              </a:rPr>
              <a:t>Mentee Menu</a:t>
            </a:r>
            <a:endParaRPr sz="1300">
              <a:solidFill>
                <a:srgbClr val="999999"/>
              </a:solidFill>
              <a:latin typeface="Roboto"/>
              <a:ea typeface="Roboto"/>
              <a:cs typeface="Roboto"/>
              <a:sym typeface="Roboto"/>
            </a:endParaRPr>
          </a:p>
        </p:txBody>
      </p:sp>
      <p:sp>
        <p:nvSpPr>
          <p:cNvPr id="364" name="Google Shape;364;p52"/>
          <p:cNvSpPr txBox="1"/>
          <p:nvPr/>
        </p:nvSpPr>
        <p:spPr>
          <a:xfrm>
            <a:off x="4572000" y="2899175"/>
            <a:ext cx="4393500" cy="16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6FA8DC"/>
                </a:solidFill>
              </a:rPr>
              <a:t>Our school had monthly celebrations for students with perfect attendance, however there were no celebrations for students in success mentoring. Thinking about how to make an inclusive program we made sure we created attendance challenges and celebrations for students in Success Mentoring. Students in this program take part in weekly and monthly challenges where they and their families are acknowledged for their progress and goal attainment. </a:t>
            </a:r>
            <a:r>
              <a:rPr lang="en" sz="1600">
                <a:solidFill>
                  <a:srgbClr val="6FA8DC"/>
                </a:solidFill>
              </a:rPr>
              <a:t>​</a:t>
            </a:r>
            <a:endParaRPr sz="1300">
              <a:solidFill>
                <a:srgbClr val="6FA8DC"/>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368" name="Shape 368"/>
        <p:cNvGrpSpPr/>
        <p:nvPr/>
      </p:nvGrpSpPr>
      <p:grpSpPr>
        <a:xfrm>
          <a:off x="0" y="0"/>
          <a:ext cx="0" cy="0"/>
          <a:chOff x="0" y="0"/>
          <a:chExt cx="0" cy="0"/>
        </a:xfrm>
      </p:grpSpPr>
      <p:pic>
        <p:nvPicPr>
          <p:cNvPr id="369" name="Google Shape;369;p53"/>
          <p:cNvPicPr preferRelativeResize="0"/>
          <p:nvPr/>
        </p:nvPicPr>
        <p:blipFill>
          <a:blip r:embed="rId3">
            <a:alphaModFix/>
          </a:blip>
          <a:stretch>
            <a:fillRect/>
          </a:stretch>
        </p:blipFill>
        <p:spPr>
          <a:xfrm>
            <a:off x="0" y="0"/>
            <a:ext cx="3430930" cy="2573197"/>
          </a:xfrm>
          <a:prstGeom prst="rect">
            <a:avLst/>
          </a:prstGeom>
          <a:noFill/>
          <a:ln>
            <a:noFill/>
          </a:ln>
        </p:spPr>
      </p:pic>
      <p:pic>
        <p:nvPicPr>
          <p:cNvPr id="370" name="Google Shape;370;p53"/>
          <p:cNvPicPr preferRelativeResize="0"/>
          <p:nvPr/>
        </p:nvPicPr>
        <p:blipFill>
          <a:blip r:embed="rId4">
            <a:alphaModFix/>
          </a:blip>
          <a:stretch>
            <a:fillRect/>
          </a:stretch>
        </p:blipFill>
        <p:spPr>
          <a:xfrm>
            <a:off x="5067350" y="0"/>
            <a:ext cx="1929879" cy="2573202"/>
          </a:xfrm>
          <a:prstGeom prst="rect">
            <a:avLst/>
          </a:prstGeom>
          <a:noFill/>
          <a:ln>
            <a:noFill/>
          </a:ln>
        </p:spPr>
      </p:pic>
      <p:pic>
        <p:nvPicPr>
          <p:cNvPr descr="A poster for a workshop&#10;&#10;Description automatically generated" id="371" name="Google Shape;371;p53"/>
          <p:cNvPicPr preferRelativeResize="0"/>
          <p:nvPr/>
        </p:nvPicPr>
        <p:blipFill rotWithShape="1">
          <a:blip r:embed="rId5">
            <a:alphaModFix/>
          </a:blip>
          <a:srcRect b="0" l="-6620" r="6620" t="0"/>
          <a:stretch/>
        </p:blipFill>
        <p:spPr>
          <a:xfrm>
            <a:off x="3247050" y="0"/>
            <a:ext cx="1820309" cy="2573200"/>
          </a:xfrm>
          <a:prstGeom prst="rect">
            <a:avLst/>
          </a:prstGeom>
          <a:noFill/>
          <a:ln>
            <a:noFill/>
          </a:ln>
        </p:spPr>
      </p:pic>
      <p:pic>
        <p:nvPicPr>
          <p:cNvPr descr="A blue and orange poster&#10;&#10;Description automatically generated" id="372" name="Google Shape;372;p53"/>
          <p:cNvPicPr preferRelativeResize="0"/>
          <p:nvPr/>
        </p:nvPicPr>
        <p:blipFill>
          <a:blip r:embed="rId6">
            <a:alphaModFix/>
          </a:blip>
          <a:stretch>
            <a:fillRect/>
          </a:stretch>
        </p:blipFill>
        <p:spPr>
          <a:xfrm>
            <a:off x="6997230" y="0"/>
            <a:ext cx="2076520" cy="2573200"/>
          </a:xfrm>
          <a:prstGeom prst="rect">
            <a:avLst/>
          </a:prstGeom>
          <a:noFill/>
          <a:ln>
            <a:noFill/>
          </a:ln>
        </p:spPr>
      </p:pic>
      <p:sp>
        <p:nvSpPr>
          <p:cNvPr id="373" name="Google Shape;373;p53"/>
          <p:cNvSpPr txBox="1"/>
          <p:nvPr/>
        </p:nvSpPr>
        <p:spPr>
          <a:xfrm>
            <a:off x="311150" y="2780325"/>
            <a:ext cx="3430800" cy="17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400">
                <a:solidFill>
                  <a:srgbClr val="B7B7B7"/>
                </a:solidFill>
              </a:rPr>
              <a:t>Parent Engagement</a:t>
            </a:r>
            <a:endParaRPr sz="1300">
              <a:solidFill>
                <a:srgbClr val="B7B7B7"/>
              </a:solidFill>
              <a:latin typeface="Roboto"/>
              <a:ea typeface="Roboto"/>
              <a:cs typeface="Roboto"/>
              <a:sym typeface="Roboto"/>
            </a:endParaRPr>
          </a:p>
        </p:txBody>
      </p:sp>
      <p:sp>
        <p:nvSpPr>
          <p:cNvPr id="374" name="Google Shape;374;p53"/>
          <p:cNvSpPr txBox="1"/>
          <p:nvPr/>
        </p:nvSpPr>
        <p:spPr>
          <a:xfrm>
            <a:off x="3683700" y="2669925"/>
            <a:ext cx="5289900" cy="2318700"/>
          </a:xfrm>
          <a:prstGeom prst="rect">
            <a:avLst/>
          </a:prstGeom>
          <a:noFill/>
          <a:ln>
            <a:noFill/>
          </a:ln>
        </p:spPr>
        <p:txBody>
          <a:bodyPr anchorCtr="0" anchor="t" bIns="91425" lIns="91425" spcFirstLastPara="1" rIns="91425" wrap="square" tIns="91425">
            <a:noAutofit/>
          </a:bodyPr>
          <a:lstStyle/>
          <a:p>
            <a:pPr indent="-263525" lvl="0" marL="647700" rtl="0" algn="l">
              <a:lnSpc>
                <a:spcPct val="115000"/>
              </a:lnSpc>
              <a:spcBef>
                <a:spcPts val="0"/>
              </a:spcBef>
              <a:spcAft>
                <a:spcPts val="0"/>
              </a:spcAft>
              <a:buClr>
                <a:srgbClr val="6FA8DC"/>
              </a:buClr>
              <a:buSzPts val="550"/>
              <a:buFont typeface="Arial"/>
              <a:buChar char="●"/>
            </a:pPr>
            <a:r>
              <a:rPr b="1" lang="en">
                <a:solidFill>
                  <a:srgbClr val="6FA8DC"/>
                </a:solidFill>
              </a:rPr>
              <a:t>In alignment with our core values, we viewed Parent Engagement as Partnership. ​</a:t>
            </a:r>
            <a:endParaRPr b="1">
              <a:solidFill>
                <a:srgbClr val="6FA8DC"/>
              </a:solidFill>
            </a:endParaRPr>
          </a:p>
          <a:p>
            <a:pPr indent="-263525" lvl="0" marL="647700" rtl="0" algn="l">
              <a:lnSpc>
                <a:spcPct val="115000"/>
              </a:lnSpc>
              <a:spcBef>
                <a:spcPts val="0"/>
              </a:spcBef>
              <a:spcAft>
                <a:spcPts val="0"/>
              </a:spcAft>
              <a:buClr>
                <a:srgbClr val="6FA8DC"/>
              </a:buClr>
              <a:buSzPts val="550"/>
              <a:buFont typeface="Arial"/>
              <a:buChar char="●"/>
            </a:pPr>
            <a:r>
              <a:rPr b="1" lang="en">
                <a:solidFill>
                  <a:srgbClr val="6FA8DC"/>
                </a:solidFill>
              </a:rPr>
              <a:t>We have taken parent engagement to a new level with our workshops. This year we held a Sofrito making class, had a SEL day for parents, and hosted a game night. ​</a:t>
            </a:r>
            <a:endParaRPr b="1">
              <a:solidFill>
                <a:srgbClr val="6FA8DC"/>
              </a:solidFill>
            </a:endParaRPr>
          </a:p>
          <a:p>
            <a:pPr indent="-263525" lvl="0" marL="647700" rtl="0" algn="l">
              <a:lnSpc>
                <a:spcPct val="115000"/>
              </a:lnSpc>
              <a:spcBef>
                <a:spcPts val="0"/>
              </a:spcBef>
              <a:spcAft>
                <a:spcPts val="0"/>
              </a:spcAft>
              <a:buClr>
                <a:srgbClr val="6FA8DC"/>
              </a:buClr>
              <a:buSzPts val="550"/>
              <a:buFont typeface="Arial"/>
              <a:buChar char="●"/>
            </a:pPr>
            <a:r>
              <a:rPr b="1" lang="en">
                <a:solidFill>
                  <a:srgbClr val="6FA8DC"/>
                </a:solidFill>
              </a:rPr>
              <a:t>We also realized that part of relationship building was calling to thank our parent when their child should </a:t>
            </a:r>
            <a:r>
              <a:rPr b="1" lang="en">
                <a:solidFill>
                  <a:srgbClr val="6FA8DC"/>
                </a:solidFill>
              </a:rPr>
              <a:t>improvements</a:t>
            </a:r>
            <a:r>
              <a:rPr b="1" lang="en">
                <a:solidFill>
                  <a:srgbClr val="6FA8DC"/>
                </a:solidFill>
              </a:rPr>
              <a:t>. </a:t>
            </a:r>
            <a:r>
              <a:rPr lang="en">
                <a:solidFill>
                  <a:srgbClr val="6FA8DC"/>
                </a:solidFill>
              </a:rPr>
              <a:t>​</a:t>
            </a:r>
            <a:endParaRPr>
              <a:solidFill>
                <a:srgbClr val="6FA8DC"/>
              </a:solidFill>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378" name="Shape 378"/>
        <p:cNvGrpSpPr/>
        <p:nvPr/>
      </p:nvGrpSpPr>
      <p:grpSpPr>
        <a:xfrm>
          <a:off x="0" y="0"/>
          <a:ext cx="0" cy="0"/>
          <a:chOff x="0" y="0"/>
          <a:chExt cx="0" cy="0"/>
        </a:xfrm>
      </p:grpSpPr>
      <p:pic>
        <p:nvPicPr>
          <p:cNvPr id="379" name="Google Shape;379;p54"/>
          <p:cNvPicPr preferRelativeResize="0"/>
          <p:nvPr/>
        </p:nvPicPr>
        <p:blipFill>
          <a:blip r:embed="rId3">
            <a:alphaModFix/>
          </a:blip>
          <a:stretch>
            <a:fillRect/>
          </a:stretch>
        </p:blipFill>
        <p:spPr>
          <a:xfrm>
            <a:off x="0" y="0"/>
            <a:ext cx="2067698" cy="2756920"/>
          </a:xfrm>
          <a:prstGeom prst="rect">
            <a:avLst/>
          </a:prstGeom>
          <a:noFill/>
          <a:ln>
            <a:noFill/>
          </a:ln>
        </p:spPr>
      </p:pic>
      <p:pic>
        <p:nvPicPr>
          <p:cNvPr id="380" name="Google Shape;380;p54"/>
          <p:cNvPicPr preferRelativeResize="0"/>
          <p:nvPr/>
        </p:nvPicPr>
        <p:blipFill>
          <a:blip r:embed="rId4">
            <a:alphaModFix/>
          </a:blip>
          <a:stretch>
            <a:fillRect/>
          </a:stretch>
        </p:blipFill>
        <p:spPr>
          <a:xfrm>
            <a:off x="2127925" y="0"/>
            <a:ext cx="3675904" cy="2756928"/>
          </a:xfrm>
          <a:prstGeom prst="rect">
            <a:avLst/>
          </a:prstGeom>
          <a:noFill/>
          <a:ln>
            <a:noFill/>
          </a:ln>
        </p:spPr>
      </p:pic>
      <p:pic>
        <p:nvPicPr>
          <p:cNvPr id="381" name="Google Shape;381;p54"/>
          <p:cNvPicPr preferRelativeResize="0"/>
          <p:nvPr/>
        </p:nvPicPr>
        <p:blipFill>
          <a:blip r:embed="rId5">
            <a:alphaModFix/>
          </a:blip>
          <a:stretch>
            <a:fillRect/>
          </a:stretch>
        </p:blipFill>
        <p:spPr>
          <a:xfrm>
            <a:off x="4" y="2811950"/>
            <a:ext cx="3035370" cy="2276528"/>
          </a:xfrm>
          <a:prstGeom prst="rect">
            <a:avLst/>
          </a:prstGeom>
          <a:noFill/>
          <a:ln>
            <a:noFill/>
          </a:ln>
        </p:spPr>
      </p:pic>
      <p:pic>
        <p:nvPicPr>
          <p:cNvPr id="382" name="Google Shape;382;p54"/>
          <p:cNvPicPr preferRelativeResize="0"/>
          <p:nvPr/>
        </p:nvPicPr>
        <p:blipFill>
          <a:blip r:embed="rId6">
            <a:alphaModFix/>
          </a:blip>
          <a:stretch>
            <a:fillRect/>
          </a:stretch>
        </p:blipFill>
        <p:spPr>
          <a:xfrm>
            <a:off x="3035375" y="2756925"/>
            <a:ext cx="1789951" cy="2386571"/>
          </a:xfrm>
          <a:prstGeom prst="rect">
            <a:avLst/>
          </a:prstGeom>
          <a:noFill/>
          <a:ln>
            <a:noFill/>
          </a:ln>
        </p:spPr>
      </p:pic>
      <p:sp>
        <p:nvSpPr>
          <p:cNvPr id="383" name="Google Shape;383;p54"/>
          <p:cNvSpPr txBox="1"/>
          <p:nvPr/>
        </p:nvSpPr>
        <p:spPr>
          <a:xfrm>
            <a:off x="5864050" y="361350"/>
            <a:ext cx="3149400" cy="7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rgbClr val="999999"/>
                </a:solidFill>
                <a:latin typeface="Roboto"/>
                <a:ea typeface="Roboto"/>
                <a:cs typeface="Roboto"/>
                <a:sym typeface="Roboto"/>
              </a:rPr>
              <a:t>Tournaments</a:t>
            </a:r>
            <a:r>
              <a:rPr lang="en" sz="3900">
                <a:solidFill>
                  <a:schemeClr val="dk2"/>
                </a:solidFill>
                <a:latin typeface="Roboto"/>
                <a:ea typeface="Roboto"/>
                <a:cs typeface="Roboto"/>
                <a:sym typeface="Roboto"/>
              </a:rPr>
              <a:t> </a:t>
            </a:r>
            <a:endParaRPr sz="3900">
              <a:solidFill>
                <a:schemeClr val="dk2"/>
              </a:solidFill>
              <a:latin typeface="Roboto"/>
              <a:ea typeface="Roboto"/>
              <a:cs typeface="Roboto"/>
              <a:sym typeface="Roboto"/>
            </a:endParaRPr>
          </a:p>
        </p:txBody>
      </p:sp>
      <p:sp>
        <p:nvSpPr>
          <p:cNvPr id="384" name="Google Shape;384;p54"/>
          <p:cNvSpPr txBox="1"/>
          <p:nvPr/>
        </p:nvSpPr>
        <p:spPr>
          <a:xfrm>
            <a:off x="5992300" y="983650"/>
            <a:ext cx="2800500" cy="3573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6FA8DC"/>
              </a:buClr>
              <a:buSzPts val="1600"/>
              <a:buChar char="●"/>
            </a:pPr>
            <a:r>
              <a:rPr b="1" lang="en" sz="1600">
                <a:solidFill>
                  <a:srgbClr val="6FA8DC"/>
                </a:solidFill>
              </a:rPr>
              <a:t>We owe a huge portion of our student engagement this year to our tournaments. It was something many of our students were asking for from the start of the year. </a:t>
            </a:r>
            <a:endParaRPr b="1" sz="1600">
              <a:solidFill>
                <a:srgbClr val="6FA8DC"/>
              </a:solidFill>
            </a:endParaRPr>
          </a:p>
          <a:p>
            <a:pPr indent="-330200" lvl="0" marL="457200" rtl="0" algn="l">
              <a:spcBef>
                <a:spcPts val="0"/>
              </a:spcBef>
              <a:spcAft>
                <a:spcPts val="0"/>
              </a:spcAft>
              <a:buClr>
                <a:srgbClr val="6FA8DC"/>
              </a:buClr>
              <a:buSzPts val="1600"/>
              <a:buChar char="●"/>
            </a:pPr>
            <a:r>
              <a:rPr b="1" lang="en" sz="1600">
                <a:solidFill>
                  <a:srgbClr val="6FA8DC"/>
                </a:solidFill>
              </a:rPr>
              <a:t>The Uno, Jenga, Soccer, Basketball, and more tournaments keeps our students engaged during their lunch hour. </a:t>
            </a:r>
            <a:endParaRPr b="1" sz="1600">
              <a:solidFill>
                <a:srgbClr val="6FA8D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210" name="Shape 210"/>
        <p:cNvGrpSpPr/>
        <p:nvPr/>
      </p:nvGrpSpPr>
      <p:grpSpPr>
        <a:xfrm>
          <a:off x="0" y="0"/>
          <a:ext cx="0" cy="0"/>
          <a:chOff x="0" y="0"/>
          <a:chExt cx="0" cy="0"/>
        </a:xfrm>
      </p:grpSpPr>
      <p:sp>
        <p:nvSpPr>
          <p:cNvPr id="211" name="Google Shape;211;p3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North Syracuse Central School District </a:t>
            </a:r>
            <a:endParaRPr/>
          </a:p>
        </p:txBody>
      </p:sp>
      <p:sp>
        <p:nvSpPr>
          <p:cNvPr id="212" name="Google Shape;212;p39"/>
          <p:cNvSpPr txBox="1"/>
          <p:nvPr>
            <p:ph idx="1" type="subTitle"/>
          </p:nvPr>
        </p:nvSpPr>
        <p:spPr>
          <a:xfrm>
            <a:off x="311300" y="2300925"/>
            <a:ext cx="3704400" cy="92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b="1" lang="en" sz="2237">
                <a:solidFill>
                  <a:srgbClr val="00FFFF"/>
                </a:solidFill>
                <a:latin typeface="Merriweather"/>
                <a:ea typeface="Merriweather"/>
                <a:cs typeface="Merriweather"/>
                <a:sym typeface="Merriweather"/>
              </a:rPr>
              <a:t>Student Showcases</a:t>
            </a:r>
            <a:endParaRPr b="1" sz="22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t/>
            </a:r>
            <a:endParaRPr b="1" sz="22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u="sng">
                <a:solidFill>
                  <a:srgbClr val="00FFFF"/>
                </a:solidFill>
                <a:latin typeface="Merriweather"/>
                <a:ea typeface="Merriweather"/>
                <a:cs typeface="Merriweather"/>
                <a:sym typeface="Merriweather"/>
              </a:rPr>
              <a:t>Presenters: </a:t>
            </a:r>
            <a:endParaRPr b="1" sz="1737" u="sng">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Chau Ly (Program Director)</a:t>
            </a:r>
            <a:endParaRPr b="1" sz="17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Kelly Masters (Evaluator)  </a:t>
            </a:r>
            <a:endParaRPr b="1" sz="1737">
              <a:solidFill>
                <a:srgbClr val="00FFFF"/>
              </a:solidFill>
              <a:latin typeface="Merriweather"/>
              <a:ea typeface="Merriweather"/>
              <a:cs typeface="Merriweather"/>
              <a:sym typeface="Merriweather"/>
            </a:endParaRPr>
          </a:p>
        </p:txBody>
      </p:sp>
      <p:sp>
        <p:nvSpPr>
          <p:cNvPr id="213" name="Google Shape;213;p3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Clr>
                <a:srgbClr val="1D1C1D"/>
              </a:buClr>
              <a:buSzPts val="2000"/>
              <a:buChar char="●"/>
            </a:pPr>
            <a:r>
              <a:rPr b="1" lang="en" sz="2000">
                <a:solidFill>
                  <a:srgbClr val="1D1C1D"/>
                </a:solidFill>
              </a:rPr>
              <a:t>Rising Rox Stars</a:t>
            </a:r>
            <a:r>
              <a:rPr lang="en" sz="2000">
                <a:solidFill>
                  <a:srgbClr val="1D1C1D"/>
                </a:solidFill>
              </a:rPr>
              <a:t> </a:t>
            </a:r>
            <a:endParaRPr sz="2000">
              <a:solidFill>
                <a:srgbClr val="1D1C1D"/>
              </a:solidFill>
            </a:endParaRPr>
          </a:p>
          <a:p>
            <a:pPr indent="-355600" lvl="0" marL="457200" rtl="0" algn="l">
              <a:spcBef>
                <a:spcPts val="0"/>
              </a:spcBef>
              <a:spcAft>
                <a:spcPts val="0"/>
              </a:spcAft>
              <a:buClr>
                <a:srgbClr val="1D1C1D"/>
              </a:buClr>
              <a:buSzPts val="2000"/>
              <a:buChar char="●"/>
            </a:pPr>
            <a:r>
              <a:rPr lang="en" sz="2000">
                <a:solidFill>
                  <a:srgbClr val="1D1C1D"/>
                </a:solidFill>
              </a:rPr>
              <a:t>Operates at 2 sites – Roxboro Elementary School and Roxboro Middle School </a:t>
            </a:r>
            <a:endParaRPr sz="2000">
              <a:solidFill>
                <a:srgbClr val="1D1C1D"/>
              </a:solidFill>
            </a:endParaRPr>
          </a:p>
          <a:p>
            <a:pPr indent="-355600" lvl="0" marL="457200" rtl="0" algn="l">
              <a:spcBef>
                <a:spcPts val="0"/>
              </a:spcBef>
              <a:spcAft>
                <a:spcPts val="0"/>
              </a:spcAft>
              <a:buClr>
                <a:srgbClr val="1D1C1D"/>
              </a:buClr>
              <a:buSzPts val="2000"/>
              <a:buChar char="●"/>
            </a:pPr>
            <a:r>
              <a:rPr lang="en" sz="2000">
                <a:solidFill>
                  <a:srgbClr val="1D1C1D"/>
                </a:solidFill>
              </a:rPr>
              <a:t>Serves a diverse population of students</a:t>
            </a:r>
            <a:endParaRPr sz="2000">
              <a:solidFill>
                <a:srgbClr val="1D1C1D"/>
              </a:solidFill>
            </a:endParaRPr>
          </a:p>
          <a:p>
            <a:pPr indent="-355600" lvl="0" marL="457200" rtl="0" algn="l">
              <a:spcBef>
                <a:spcPts val="0"/>
              </a:spcBef>
              <a:spcAft>
                <a:spcPts val="0"/>
              </a:spcAft>
              <a:buClr>
                <a:srgbClr val="1D1C1D"/>
              </a:buClr>
              <a:buSzPts val="2000"/>
              <a:buChar char="●"/>
            </a:pPr>
            <a:r>
              <a:rPr lang="en" sz="2000">
                <a:solidFill>
                  <a:srgbClr val="1D1C1D"/>
                </a:solidFill>
              </a:rPr>
              <a:t>65% of students are economically disadvantaged </a:t>
            </a:r>
            <a:endParaRPr sz="2000">
              <a:solidFill>
                <a:srgbClr val="1D1C1D"/>
              </a:solidFill>
            </a:endParaRPr>
          </a:p>
          <a:p>
            <a:pPr indent="-355600" lvl="0" marL="457200" rtl="0" algn="l">
              <a:spcBef>
                <a:spcPts val="0"/>
              </a:spcBef>
              <a:spcAft>
                <a:spcPts val="0"/>
              </a:spcAft>
              <a:buClr>
                <a:srgbClr val="1D1C1D"/>
              </a:buClr>
              <a:buSzPts val="2000"/>
              <a:buChar char="●"/>
            </a:pPr>
            <a:r>
              <a:rPr lang="en" sz="2000">
                <a:solidFill>
                  <a:srgbClr val="1D1C1D"/>
                </a:solidFill>
              </a:rPr>
              <a:t>100% compliance per the SMV requirements </a:t>
            </a:r>
            <a:endParaRPr sz="2000">
              <a:solidFill>
                <a:srgbClr val="1D1C1D"/>
              </a:solidFill>
            </a:endParaRPr>
          </a:p>
          <a:p>
            <a:pPr indent="0" lvl="0" marL="457200" rtl="0" algn="l">
              <a:spcBef>
                <a:spcPts val="1200"/>
              </a:spcBef>
              <a:spcAft>
                <a:spcPts val="1200"/>
              </a:spcAft>
              <a:buNone/>
            </a:pPr>
            <a:r>
              <a:t/>
            </a:r>
            <a:endParaRPr sz="2000">
              <a:solidFill>
                <a:srgbClr val="1D1C1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0"/>
          <p:cNvSpPr txBox="1"/>
          <p:nvPr>
            <p:ph type="ctrTitle"/>
          </p:nvPr>
        </p:nvSpPr>
        <p:spPr>
          <a:xfrm>
            <a:off x="1004125" y="1373989"/>
            <a:ext cx="7136700" cy="1022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Student Showcases</a:t>
            </a:r>
            <a:endParaRPr/>
          </a:p>
          <a:p>
            <a:pPr indent="0" lvl="0" marL="0" rtl="0" algn="ctr">
              <a:spcBef>
                <a:spcPts val="0"/>
              </a:spcBef>
              <a:spcAft>
                <a:spcPts val="0"/>
              </a:spcAft>
              <a:buNone/>
            </a:pPr>
            <a:r>
              <a:rPr lang="en" sz="2400"/>
              <a:t>A Winning Family Engagement Strategy</a:t>
            </a:r>
            <a:endParaRPr/>
          </a:p>
        </p:txBody>
      </p:sp>
      <p:sp>
        <p:nvSpPr>
          <p:cNvPr id="219" name="Google Shape;219;p40"/>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0"/>
              </a:spcAft>
              <a:buNone/>
            </a:pPr>
            <a:r>
              <a:rPr lang="en"/>
              <a:t>Rising Rox Stars Program</a:t>
            </a:r>
            <a:endParaRPr/>
          </a:p>
          <a:p>
            <a:pPr indent="0" lvl="0" marL="0" rtl="0" algn="ctr">
              <a:spcBef>
                <a:spcPts val="0"/>
              </a:spcBef>
              <a:spcAft>
                <a:spcPts val="0"/>
              </a:spcAft>
              <a:buNone/>
            </a:pPr>
            <a:r>
              <a:rPr lang="en"/>
              <a:t>North Syracuse Central School District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Student Showcases</a:t>
            </a:r>
            <a:endParaRPr/>
          </a:p>
        </p:txBody>
      </p:sp>
      <p:sp>
        <p:nvSpPr>
          <p:cNvPr id="225" name="Google Shape;225;p41"/>
          <p:cNvSpPr txBox="1"/>
          <p:nvPr>
            <p:ph idx="1" type="body"/>
          </p:nvPr>
        </p:nvSpPr>
        <p:spPr>
          <a:xfrm>
            <a:off x="298738"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Student displays of </a:t>
            </a:r>
            <a:r>
              <a:rPr lang="en"/>
              <a:t>artwork</a:t>
            </a:r>
            <a:r>
              <a:rPr lang="en"/>
              <a:t>, group projects and performances</a:t>
            </a:r>
            <a:endParaRPr/>
          </a:p>
          <a:p>
            <a:pPr indent="-342900" lvl="0" marL="457200" rtl="0" algn="l">
              <a:spcBef>
                <a:spcPts val="0"/>
              </a:spcBef>
              <a:spcAft>
                <a:spcPts val="0"/>
              </a:spcAft>
              <a:buSzPts val="1800"/>
              <a:buChar char="●"/>
            </a:pPr>
            <a:r>
              <a:rPr lang="en"/>
              <a:t>Pride of students and families</a:t>
            </a:r>
            <a:endParaRPr/>
          </a:p>
          <a:p>
            <a:pPr indent="-342900" lvl="0" marL="457200" rtl="0" algn="l">
              <a:spcBef>
                <a:spcPts val="0"/>
              </a:spcBef>
              <a:spcAft>
                <a:spcPts val="0"/>
              </a:spcAft>
              <a:buSzPts val="1800"/>
              <a:buChar char="●"/>
            </a:pPr>
            <a:r>
              <a:rPr lang="en"/>
              <a:t>Demonstrating value of 21st CCLC program</a:t>
            </a:r>
            <a:endParaRPr/>
          </a:p>
          <a:p>
            <a:pPr indent="0" lvl="0" marL="0" rtl="0" algn="l">
              <a:spcBef>
                <a:spcPts val="1200"/>
              </a:spcBef>
              <a:spcAft>
                <a:spcPts val="1200"/>
              </a:spcAft>
              <a:buNone/>
            </a:pPr>
            <a:r>
              <a:rPr lang="en"/>
              <a:t> </a:t>
            </a:r>
            <a:endParaRPr/>
          </a:p>
        </p:txBody>
      </p:sp>
      <p:pic>
        <p:nvPicPr>
          <p:cNvPr id="226" name="Google Shape;226;p41"/>
          <p:cNvPicPr preferRelativeResize="0"/>
          <p:nvPr/>
        </p:nvPicPr>
        <p:blipFill>
          <a:blip r:embed="rId3">
            <a:alphaModFix/>
          </a:blip>
          <a:stretch>
            <a:fillRect/>
          </a:stretch>
        </p:blipFill>
        <p:spPr>
          <a:xfrm>
            <a:off x="3365050" y="2778075"/>
            <a:ext cx="2387963" cy="1790949"/>
          </a:xfrm>
          <a:prstGeom prst="rect">
            <a:avLst/>
          </a:prstGeom>
          <a:noFill/>
          <a:ln>
            <a:noFill/>
          </a:ln>
        </p:spPr>
      </p:pic>
      <p:pic>
        <p:nvPicPr>
          <p:cNvPr id="227" name="Google Shape;227;p41"/>
          <p:cNvPicPr preferRelativeResize="0"/>
          <p:nvPr/>
        </p:nvPicPr>
        <p:blipFill>
          <a:blip r:embed="rId4">
            <a:alphaModFix/>
          </a:blip>
          <a:stretch>
            <a:fillRect/>
          </a:stretch>
        </p:blipFill>
        <p:spPr>
          <a:xfrm>
            <a:off x="460100" y="2701950"/>
            <a:ext cx="2489426" cy="1867073"/>
          </a:xfrm>
          <a:prstGeom prst="rect">
            <a:avLst/>
          </a:prstGeom>
          <a:noFill/>
          <a:ln>
            <a:noFill/>
          </a:ln>
        </p:spPr>
      </p:pic>
      <p:pic>
        <p:nvPicPr>
          <p:cNvPr id="228" name="Google Shape;228;p41"/>
          <p:cNvPicPr preferRelativeResize="0"/>
          <p:nvPr/>
        </p:nvPicPr>
        <p:blipFill>
          <a:blip r:embed="rId5">
            <a:alphaModFix/>
          </a:blip>
          <a:stretch>
            <a:fillRect/>
          </a:stretch>
        </p:blipFill>
        <p:spPr>
          <a:xfrm>
            <a:off x="6168550" y="2778075"/>
            <a:ext cx="2489426" cy="18670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txBox="1"/>
          <p:nvPr>
            <p:ph type="title"/>
          </p:nvPr>
        </p:nvSpPr>
        <p:spPr>
          <a:xfrm>
            <a:off x="311700" y="1402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Evidence of Family Engagement</a:t>
            </a:r>
            <a:endParaRPr/>
          </a:p>
        </p:txBody>
      </p:sp>
      <p:sp>
        <p:nvSpPr>
          <p:cNvPr id="234" name="Google Shape;234;p42"/>
          <p:cNvSpPr txBox="1"/>
          <p:nvPr>
            <p:ph idx="1" type="body"/>
          </p:nvPr>
        </p:nvSpPr>
        <p:spPr>
          <a:xfrm>
            <a:off x="434850" y="847625"/>
            <a:ext cx="7708800" cy="1614000"/>
          </a:xfrm>
          <a:prstGeom prst="rect">
            <a:avLst/>
          </a:prstGeom>
        </p:spPr>
        <p:txBody>
          <a:bodyPr anchorCtr="0" anchor="t" bIns="91425" lIns="91425" spcFirstLastPara="1" rIns="91425" wrap="square" tIns="91425">
            <a:normAutofit lnSpcReduction="20000"/>
          </a:bodyPr>
          <a:lstStyle/>
          <a:p>
            <a:pPr indent="-387350" lvl="0" marL="457200" rtl="0" algn="l">
              <a:lnSpc>
                <a:spcPct val="100000"/>
              </a:lnSpc>
              <a:spcBef>
                <a:spcPts val="0"/>
              </a:spcBef>
              <a:spcAft>
                <a:spcPts val="0"/>
              </a:spcAft>
              <a:buSzPts val="2500"/>
              <a:buFont typeface="PT Sans Narrow"/>
              <a:buChar char="●"/>
            </a:pPr>
            <a:r>
              <a:rPr lang="en" sz="2500">
                <a:latin typeface="PT Sans Narrow"/>
                <a:ea typeface="PT Sans Narrow"/>
                <a:cs typeface="PT Sans Narrow"/>
                <a:sym typeface="PT Sans Narrow"/>
              </a:rPr>
              <a:t>August Student Showcase: n=100 (33 RRE; 67 RRMS)</a:t>
            </a:r>
            <a:endParaRPr sz="2500">
              <a:latin typeface="PT Sans Narrow"/>
              <a:ea typeface="PT Sans Narrow"/>
              <a:cs typeface="PT Sans Narrow"/>
              <a:sym typeface="PT Sans Narrow"/>
            </a:endParaRPr>
          </a:p>
          <a:p>
            <a:pPr indent="0" lvl="0" marL="457200" rtl="0" algn="l">
              <a:lnSpc>
                <a:spcPct val="100000"/>
              </a:lnSpc>
              <a:spcBef>
                <a:spcPts val="0"/>
              </a:spcBef>
              <a:spcAft>
                <a:spcPts val="0"/>
              </a:spcAft>
              <a:buNone/>
            </a:pPr>
            <a:r>
              <a:t/>
            </a:r>
            <a:endParaRPr sz="1500">
              <a:latin typeface="PT Sans Narrow"/>
              <a:ea typeface="PT Sans Narrow"/>
              <a:cs typeface="PT Sans Narrow"/>
              <a:sym typeface="PT Sans Narrow"/>
            </a:endParaRPr>
          </a:p>
          <a:p>
            <a:pPr indent="-387350" lvl="0" marL="457200" rtl="0" algn="l">
              <a:lnSpc>
                <a:spcPct val="100000"/>
              </a:lnSpc>
              <a:spcBef>
                <a:spcPts val="0"/>
              </a:spcBef>
              <a:spcAft>
                <a:spcPts val="0"/>
              </a:spcAft>
              <a:buSzPts val="2500"/>
              <a:buFont typeface="PT Sans Narrow"/>
              <a:buChar char="●"/>
            </a:pPr>
            <a:r>
              <a:rPr lang="en" sz="2500">
                <a:latin typeface="PT Sans Narrow"/>
                <a:ea typeface="PT Sans Narrow"/>
                <a:cs typeface="PT Sans Narrow"/>
                <a:sym typeface="PT Sans Narrow"/>
              </a:rPr>
              <a:t>December Student Showcase: n=108 (64 RRE; 44 RRMS)</a:t>
            </a:r>
            <a:endParaRPr sz="2500">
              <a:latin typeface="PT Sans Narrow"/>
              <a:ea typeface="PT Sans Narrow"/>
              <a:cs typeface="PT Sans Narrow"/>
              <a:sym typeface="PT Sans Narrow"/>
            </a:endParaRPr>
          </a:p>
          <a:p>
            <a:pPr indent="0" lvl="0" marL="457200" rtl="0" algn="l">
              <a:lnSpc>
                <a:spcPct val="100000"/>
              </a:lnSpc>
              <a:spcBef>
                <a:spcPts val="0"/>
              </a:spcBef>
              <a:spcAft>
                <a:spcPts val="0"/>
              </a:spcAft>
              <a:buNone/>
            </a:pPr>
            <a:r>
              <a:t/>
            </a:r>
            <a:endParaRPr sz="1500">
              <a:latin typeface="PT Sans Narrow"/>
              <a:ea typeface="PT Sans Narrow"/>
              <a:cs typeface="PT Sans Narrow"/>
              <a:sym typeface="PT Sans Narrow"/>
            </a:endParaRPr>
          </a:p>
          <a:p>
            <a:pPr indent="-387350" lvl="0" marL="457200" rtl="0" algn="l">
              <a:lnSpc>
                <a:spcPct val="100000"/>
              </a:lnSpc>
              <a:spcBef>
                <a:spcPts val="0"/>
              </a:spcBef>
              <a:spcAft>
                <a:spcPts val="0"/>
              </a:spcAft>
              <a:buSzPts val="2500"/>
              <a:buFont typeface="PT Sans Narrow"/>
              <a:buChar char="●"/>
            </a:pPr>
            <a:r>
              <a:rPr lang="en" sz="2500">
                <a:latin typeface="PT Sans Narrow"/>
                <a:ea typeface="PT Sans Narrow"/>
                <a:cs typeface="PT Sans Narrow"/>
                <a:sym typeface="PT Sans Narrow"/>
              </a:rPr>
              <a:t>March Student Showcase: n=104 (61 RRE; 43 RRMS)</a:t>
            </a:r>
            <a:endParaRPr/>
          </a:p>
        </p:txBody>
      </p:sp>
      <p:pic>
        <p:nvPicPr>
          <p:cNvPr id="235" name="Google Shape;235;p42"/>
          <p:cNvPicPr preferRelativeResize="0"/>
          <p:nvPr/>
        </p:nvPicPr>
        <p:blipFill>
          <a:blip r:embed="rId3">
            <a:alphaModFix/>
          </a:blip>
          <a:stretch>
            <a:fillRect/>
          </a:stretch>
        </p:blipFill>
        <p:spPr>
          <a:xfrm>
            <a:off x="6285900" y="3217788"/>
            <a:ext cx="2264101" cy="1698080"/>
          </a:xfrm>
          <a:prstGeom prst="rect">
            <a:avLst/>
          </a:prstGeom>
          <a:noFill/>
          <a:ln>
            <a:noFill/>
          </a:ln>
        </p:spPr>
      </p:pic>
      <p:sp>
        <p:nvSpPr>
          <p:cNvPr id="236" name="Google Shape;236;p42"/>
          <p:cNvSpPr txBox="1"/>
          <p:nvPr/>
        </p:nvSpPr>
        <p:spPr>
          <a:xfrm>
            <a:off x="10417775" y="743925"/>
            <a:ext cx="836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latin typeface="Open Sans"/>
              <a:ea typeface="Open Sans"/>
              <a:cs typeface="Open Sans"/>
              <a:sym typeface="Open Sans"/>
            </a:endParaRPr>
          </a:p>
        </p:txBody>
      </p:sp>
      <p:pic>
        <p:nvPicPr>
          <p:cNvPr id="237" name="Google Shape;237;p42"/>
          <p:cNvPicPr preferRelativeResize="0"/>
          <p:nvPr/>
        </p:nvPicPr>
        <p:blipFill>
          <a:blip r:embed="rId4">
            <a:alphaModFix/>
          </a:blip>
          <a:stretch>
            <a:fillRect/>
          </a:stretch>
        </p:blipFill>
        <p:spPr>
          <a:xfrm>
            <a:off x="434850" y="3217775"/>
            <a:ext cx="2601825" cy="1698102"/>
          </a:xfrm>
          <a:prstGeom prst="rect">
            <a:avLst/>
          </a:prstGeom>
          <a:noFill/>
          <a:ln>
            <a:noFill/>
          </a:ln>
        </p:spPr>
      </p:pic>
      <p:pic>
        <p:nvPicPr>
          <p:cNvPr id="238" name="Google Shape;238;p42"/>
          <p:cNvPicPr preferRelativeResize="0"/>
          <p:nvPr/>
        </p:nvPicPr>
        <p:blipFill>
          <a:blip r:embed="rId5">
            <a:alphaModFix/>
          </a:blip>
          <a:stretch>
            <a:fillRect/>
          </a:stretch>
        </p:blipFill>
        <p:spPr>
          <a:xfrm>
            <a:off x="3553748" y="3217775"/>
            <a:ext cx="2264105" cy="1698102"/>
          </a:xfrm>
          <a:prstGeom prst="rect">
            <a:avLst/>
          </a:prstGeom>
          <a:noFill/>
          <a:ln>
            <a:noFill/>
          </a:ln>
        </p:spPr>
      </p:pic>
      <p:sp>
        <p:nvSpPr>
          <p:cNvPr id="239" name="Google Shape;239;p42"/>
          <p:cNvSpPr txBox="1"/>
          <p:nvPr>
            <p:ph idx="1" type="body"/>
          </p:nvPr>
        </p:nvSpPr>
        <p:spPr>
          <a:xfrm>
            <a:off x="975225" y="2290975"/>
            <a:ext cx="6787200" cy="849900"/>
          </a:xfrm>
          <a:prstGeom prst="rect">
            <a:avLst/>
          </a:prstGeom>
          <a:solidFill>
            <a:srgbClr val="FCE5CD"/>
          </a:solidFill>
        </p:spPr>
        <p:txBody>
          <a:bodyPr anchorCtr="0" anchor="t" bIns="91425" lIns="91425" spcFirstLastPara="1" rIns="91425" wrap="square" tIns="91425">
            <a:normAutofit fontScale="77500"/>
          </a:bodyPr>
          <a:lstStyle/>
          <a:p>
            <a:pPr indent="0" lvl="0" marL="57150" rtl="0" algn="l">
              <a:lnSpc>
                <a:spcPct val="100000"/>
              </a:lnSpc>
              <a:spcBef>
                <a:spcPts val="0"/>
              </a:spcBef>
              <a:spcAft>
                <a:spcPts val="0"/>
              </a:spcAft>
              <a:buNone/>
            </a:pPr>
            <a:r>
              <a:rPr lang="en" sz="2500">
                <a:latin typeface="PT Sans Narrow"/>
                <a:ea typeface="PT Sans Narrow"/>
                <a:cs typeface="PT Sans Narrow"/>
                <a:sym typeface="PT Sans Narrow"/>
              </a:rPr>
              <a:t>PI = 25% of parents will participate in 1 family engagement event annually.</a:t>
            </a:r>
            <a:endParaRPr sz="2500">
              <a:latin typeface="PT Sans Narrow"/>
              <a:ea typeface="PT Sans Narrow"/>
              <a:cs typeface="PT Sans Narrow"/>
              <a:sym typeface="PT Sans Narrow"/>
            </a:endParaRPr>
          </a:p>
          <a:p>
            <a:pPr indent="0" lvl="0" marL="57150" rtl="0" algn="l">
              <a:lnSpc>
                <a:spcPct val="100000"/>
              </a:lnSpc>
              <a:spcBef>
                <a:spcPts val="600"/>
              </a:spcBef>
              <a:spcAft>
                <a:spcPts val="600"/>
              </a:spcAft>
              <a:buNone/>
            </a:pPr>
            <a:r>
              <a:rPr lang="en" sz="2500">
                <a:latin typeface="PT Sans Narrow"/>
                <a:ea typeface="PT Sans Narrow"/>
                <a:cs typeface="PT Sans Narrow"/>
                <a:sym typeface="PT Sans Narrow"/>
              </a:rPr>
              <a:t>n=286 parent attendees of 489 students (1+ hours) = 58% → </a:t>
            </a:r>
            <a:r>
              <a:rPr lang="en" sz="2500">
                <a:latin typeface="PT Sans Narrow"/>
                <a:ea typeface="PT Sans Narrow"/>
                <a:cs typeface="PT Sans Narrow"/>
                <a:sym typeface="PT Sans Narrow"/>
              </a:rPr>
              <a:t>PI Achieved </a:t>
            </a:r>
            <a:endParaRPr sz="2500">
              <a:latin typeface="PT Sans Narrow"/>
              <a:ea typeface="PT Sans Narrow"/>
              <a:cs typeface="PT Sans Narrow"/>
              <a:sym typeface="PT Sans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243" name="Shape 243"/>
        <p:cNvGrpSpPr/>
        <p:nvPr/>
      </p:nvGrpSpPr>
      <p:grpSpPr>
        <a:xfrm>
          <a:off x="0" y="0"/>
          <a:ext cx="0" cy="0"/>
          <a:chOff x="0" y="0"/>
          <a:chExt cx="0" cy="0"/>
        </a:xfrm>
      </p:grpSpPr>
      <p:sp>
        <p:nvSpPr>
          <p:cNvPr id="244" name="Google Shape;244;p43"/>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Saranac Lake Central School District </a:t>
            </a:r>
            <a:endParaRPr/>
          </a:p>
        </p:txBody>
      </p:sp>
      <p:sp>
        <p:nvSpPr>
          <p:cNvPr id="245" name="Google Shape;245;p43"/>
          <p:cNvSpPr txBox="1"/>
          <p:nvPr>
            <p:ph idx="1" type="subTitle"/>
          </p:nvPr>
        </p:nvSpPr>
        <p:spPr>
          <a:xfrm>
            <a:off x="311300" y="2340425"/>
            <a:ext cx="3704400" cy="92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b="1" lang="en" sz="2237">
                <a:solidFill>
                  <a:srgbClr val="00FFFF"/>
                </a:solidFill>
                <a:latin typeface="Merriweather"/>
                <a:ea typeface="Merriweather"/>
                <a:cs typeface="Merriweather"/>
                <a:sym typeface="Merriweather"/>
              </a:rPr>
              <a:t>Community Cafe </a:t>
            </a:r>
            <a:endParaRPr b="1" sz="22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t/>
            </a:r>
            <a:endParaRPr b="1" sz="22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u="sng">
                <a:solidFill>
                  <a:srgbClr val="00FFFF"/>
                </a:solidFill>
                <a:latin typeface="Merriweather"/>
                <a:ea typeface="Merriweather"/>
                <a:cs typeface="Merriweather"/>
                <a:sym typeface="Merriweather"/>
              </a:rPr>
              <a:t>Presenters: </a:t>
            </a:r>
            <a:endParaRPr b="1" sz="1737" u="sng">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Kara Munn (Program Director)-absent</a:t>
            </a:r>
            <a:endParaRPr b="1" sz="17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Erika Bezio (Data Manager) </a:t>
            </a:r>
            <a:endParaRPr b="1" sz="17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Diane Fox (Superintendent)</a:t>
            </a:r>
            <a:endParaRPr b="1" sz="1737">
              <a:solidFill>
                <a:srgbClr val="00FFFF"/>
              </a:solidFill>
              <a:latin typeface="Merriweather"/>
              <a:ea typeface="Merriweather"/>
              <a:cs typeface="Merriweather"/>
              <a:sym typeface="Merriweather"/>
            </a:endParaRPr>
          </a:p>
          <a:p>
            <a:pPr indent="0" lvl="0" marL="0" rtl="0" algn="l">
              <a:spcBef>
                <a:spcPts val="0"/>
              </a:spcBef>
              <a:spcAft>
                <a:spcPts val="0"/>
              </a:spcAft>
              <a:buSzPts val="688"/>
              <a:buNone/>
            </a:pPr>
            <a:r>
              <a:rPr b="1" lang="en" sz="1737">
                <a:solidFill>
                  <a:srgbClr val="00FFFF"/>
                </a:solidFill>
                <a:latin typeface="Merriweather"/>
                <a:ea typeface="Merriweather"/>
                <a:cs typeface="Merriweather"/>
                <a:sym typeface="Merriweather"/>
              </a:rPr>
              <a:t>Emily Hagstrom (Evaluator) </a:t>
            </a:r>
            <a:endParaRPr b="1" sz="1737">
              <a:solidFill>
                <a:srgbClr val="00FFFF"/>
              </a:solidFill>
              <a:latin typeface="Merriweather"/>
              <a:ea typeface="Merriweather"/>
              <a:cs typeface="Merriweather"/>
              <a:sym typeface="Merriweather"/>
            </a:endParaRPr>
          </a:p>
        </p:txBody>
      </p:sp>
      <p:sp>
        <p:nvSpPr>
          <p:cNvPr id="246" name="Google Shape;246;p43"/>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1D1C1D"/>
              </a:buClr>
              <a:buSzPts val="2000"/>
              <a:buChar char="●"/>
            </a:pPr>
            <a:r>
              <a:rPr lang="en" sz="2000">
                <a:solidFill>
                  <a:srgbClr val="1D1C1D"/>
                </a:solidFill>
              </a:rPr>
              <a:t>1,040 students served by the 21st CCLC grant </a:t>
            </a:r>
            <a:endParaRPr sz="2000">
              <a:solidFill>
                <a:srgbClr val="1D1C1D"/>
              </a:solidFill>
            </a:endParaRPr>
          </a:p>
          <a:p>
            <a:pPr indent="-355600" lvl="0" marL="457200" rtl="0" algn="l">
              <a:spcBef>
                <a:spcPts val="0"/>
              </a:spcBef>
              <a:spcAft>
                <a:spcPts val="0"/>
              </a:spcAft>
              <a:buClr>
                <a:srgbClr val="1D1C1D"/>
              </a:buClr>
              <a:buSzPts val="2000"/>
              <a:buChar char="●"/>
            </a:pPr>
            <a:r>
              <a:rPr b="1" lang="en" sz="2000">
                <a:solidFill>
                  <a:srgbClr val="1D1C1D"/>
                </a:solidFill>
              </a:rPr>
              <a:t>70% </a:t>
            </a:r>
            <a:r>
              <a:rPr lang="en" sz="2000">
                <a:solidFill>
                  <a:srgbClr val="1D1C1D"/>
                </a:solidFill>
              </a:rPr>
              <a:t>of students have participated in 21st CCLC programming </a:t>
            </a:r>
            <a:endParaRPr sz="2000">
              <a:solidFill>
                <a:srgbClr val="1D1C1D"/>
              </a:solidFill>
            </a:endParaRPr>
          </a:p>
          <a:p>
            <a:pPr indent="-355600" lvl="0" marL="457200" rtl="0" algn="l">
              <a:spcBef>
                <a:spcPts val="0"/>
              </a:spcBef>
              <a:spcAft>
                <a:spcPts val="0"/>
              </a:spcAft>
              <a:buClr>
                <a:srgbClr val="1D1C1D"/>
              </a:buClr>
              <a:buSzPts val="2000"/>
              <a:buChar char="●"/>
            </a:pPr>
            <a:r>
              <a:rPr lang="en" sz="2000">
                <a:solidFill>
                  <a:srgbClr val="1D1C1D"/>
                </a:solidFill>
              </a:rPr>
              <a:t>True collaboration between program and school administration – considered a “shared space” </a:t>
            </a:r>
            <a:endParaRPr sz="2000">
              <a:solidFill>
                <a:srgbClr val="1D1C1D"/>
              </a:solidFill>
            </a:endParaRPr>
          </a:p>
          <a:p>
            <a:pPr indent="0" lvl="0" marL="457200" rtl="0" algn="l">
              <a:spcBef>
                <a:spcPts val="1200"/>
              </a:spcBef>
              <a:spcAft>
                <a:spcPts val="1200"/>
              </a:spcAft>
              <a:buNone/>
            </a:pPr>
            <a:r>
              <a:t/>
            </a:r>
            <a:endParaRPr sz="2000">
              <a:solidFill>
                <a:srgbClr val="1D1C1D"/>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44"/>
          <p:cNvGrpSpPr/>
          <p:nvPr/>
        </p:nvGrpSpPr>
        <p:grpSpPr>
          <a:xfrm>
            <a:off x="610121" y="1416590"/>
            <a:ext cx="5054157" cy="3241135"/>
            <a:chOff x="0" y="-95250"/>
            <a:chExt cx="1528186" cy="979997"/>
          </a:xfrm>
        </p:grpSpPr>
        <p:sp>
          <p:nvSpPr>
            <p:cNvPr id="252" name="Google Shape;252;p44"/>
            <p:cNvSpPr/>
            <p:nvPr/>
          </p:nvSpPr>
          <p:spPr>
            <a:xfrm>
              <a:off x="0" y="0"/>
              <a:ext cx="1528186" cy="884747"/>
            </a:xfrm>
            <a:custGeom>
              <a:rect b="b" l="l" r="r" t="t"/>
              <a:pathLst>
                <a:path extrusionOk="0" h="884747" w="1528186">
                  <a:moveTo>
                    <a:pt x="11488" y="0"/>
                  </a:moveTo>
                  <a:lnTo>
                    <a:pt x="1516698" y="0"/>
                  </a:lnTo>
                  <a:cubicBezTo>
                    <a:pt x="1519745" y="0"/>
                    <a:pt x="1522667" y="1210"/>
                    <a:pt x="1524821" y="3365"/>
                  </a:cubicBezTo>
                  <a:cubicBezTo>
                    <a:pt x="1526976" y="5519"/>
                    <a:pt x="1528186" y="8442"/>
                    <a:pt x="1528186" y="11488"/>
                  </a:cubicBezTo>
                  <a:lnTo>
                    <a:pt x="1528186" y="873259"/>
                  </a:lnTo>
                  <a:cubicBezTo>
                    <a:pt x="1528186" y="876306"/>
                    <a:pt x="1526976" y="879228"/>
                    <a:pt x="1524821" y="881382"/>
                  </a:cubicBezTo>
                  <a:cubicBezTo>
                    <a:pt x="1522667" y="883537"/>
                    <a:pt x="1519745" y="884747"/>
                    <a:pt x="1516698" y="884747"/>
                  </a:cubicBezTo>
                  <a:lnTo>
                    <a:pt x="11488" y="884747"/>
                  </a:lnTo>
                  <a:cubicBezTo>
                    <a:pt x="8442" y="884747"/>
                    <a:pt x="5519" y="883537"/>
                    <a:pt x="3365" y="881382"/>
                  </a:cubicBezTo>
                  <a:cubicBezTo>
                    <a:pt x="1210" y="879228"/>
                    <a:pt x="0" y="876306"/>
                    <a:pt x="0" y="873259"/>
                  </a:cubicBezTo>
                  <a:lnTo>
                    <a:pt x="0" y="11488"/>
                  </a:lnTo>
                  <a:cubicBezTo>
                    <a:pt x="0" y="8442"/>
                    <a:pt x="1210" y="5519"/>
                    <a:pt x="3365" y="3365"/>
                  </a:cubicBezTo>
                  <a:cubicBezTo>
                    <a:pt x="5519" y="1210"/>
                    <a:pt x="8442" y="0"/>
                    <a:pt x="11488" y="0"/>
                  </a:cubicBezTo>
                  <a:close/>
                </a:path>
              </a:pathLst>
            </a:custGeom>
            <a:solidFill>
              <a:srgbClr val="F1F1F1"/>
            </a:solidFill>
            <a:ln cap="sq" cmpd="sng" w="333375">
              <a:solidFill>
                <a:srgbClr val="F1F1F1"/>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3" name="Google Shape;253;p44"/>
            <p:cNvSpPr txBox="1"/>
            <p:nvPr/>
          </p:nvSpPr>
          <p:spPr>
            <a:xfrm>
              <a:off x="0" y="-95250"/>
              <a:ext cx="1528186" cy="979997"/>
            </a:xfrm>
            <a:prstGeom prst="rect">
              <a:avLst/>
            </a:prstGeom>
            <a:noFill/>
            <a:ln>
              <a:noFill/>
            </a:ln>
          </p:spPr>
          <p:txBody>
            <a:bodyPr anchorCtr="0" anchor="ctr" bIns="127000" lIns="127000" spcFirstLastPara="1" rIns="127000" wrap="square" tIns="127000">
              <a:noAutofit/>
            </a:bodyPr>
            <a:lstStyle/>
            <a:p>
              <a:pPr indent="0" lvl="0" marL="0" marR="0" rtl="0" algn="l">
                <a:lnSpc>
                  <a:spcPct val="250000"/>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254" name="Google Shape;254;p44"/>
          <p:cNvSpPr/>
          <p:nvPr/>
        </p:nvSpPr>
        <p:spPr>
          <a:xfrm>
            <a:off x="6042765" y="2873739"/>
            <a:ext cx="2735116" cy="1792054"/>
          </a:xfrm>
          <a:custGeom>
            <a:rect b="b" l="l" r="r" t="t"/>
            <a:pathLst>
              <a:path extrusionOk="0" h="10860936" w="16576463">
                <a:moveTo>
                  <a:pt x="16271663" y="0"/>
                </a:moveTo>
                <a:lnTo>
                  <a:pt x="304800" y="0"/>
                </a:lnTo>
                <a:cubicBezTo>
                  <a:pt x="135890" y="0"/>
                  <a:pt x="0" y="135890"/>
                  <a:pt x="0" y="304800"/>
                </a:cubicBezTo>
                <a:lnTo>
                  <a:pt x="0" y="10556136"/>
                </a:lnTo>
                <a:cubicBezTo>
                  <a:pt x="0" y="10725045"/>
                  <a:pt x="135890" y="10860936"/>
                  <a:pt x="304800" y="10860936"/>
                </a:cubicBezTo>
                <a:lnTo>
                  <a:pt x="16271663" y="10860936"/>
                </a:lnTo>
                <a:cubicBezTo>
                  <a:pt x="16440572" y="10860936"/>
                  <a:pt x="16576463" y="10725045"/>
                  <a:pt x="16576463" y="10556136"/>
                </a:cubicBezTo>
                <a:lnTo>
                  <a:pt x="16576463" y="304800"/>
                </a:lnTo>
                <a:cubicBezTo>
                  <a:pt x="16576463" y="135890"/>
                  <a:pt x="16440572" y="0"/>
                  <a:pt x="16271663" y="0"/>
                </a:cubicBezTo>
                <a:close/>
              </a:path>
            </a:pathLst>
          </a:custGeom>
          <a:solidFill>
            <a:srgbClr val="FFDC5D"/>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5" name="Google Shape;255;p44"/>
          <p:cNvSpPr/>
          <p:nvPr/>
        </p:nvSpPr>
        <p:spPr>
          <a:xfrm>
            <a:off x="6042765" y="3017237"/>
            <a:ext cx="2722803" cy="1640488"/>
          </a:xfrm>
          <a:custGeom>
            <a:rect b="b" l="l" r="r" t="t"/>
            <a:pathLst>
              <a:path extrusionOk="0" h="3280977" w="5445606">
                <a:moveTo>
                  <a:pt x="0" y="0"/>
                </a:moveTo>
                <a:lnTo>
                  <a:pt x="5445605" y="0"/>
                </a:lnTo>
                <a:lnTo>
                  <a:pt x="5445605" y="3280977"/>
                </a:lnTo>
                <a:lnTo>
                  <a:pt x="0" y="3280977"/>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6" name="Google Shape;256;p44"/>
          <p:cNvSpPr txBox="1"/>
          <p:nvPr/>
        </p:nvSpPr>
        <p:spPr>
          <a:xfrm>
            <a:off x="610121" y="65959"/>
            <a:ext cx="7612200" cy="1662300"/>
          </a:xfrm>
          <a:prstGeom prst="rect">
            <a:avLst/>
          </a:prstGeom>
          <a:noFill/>
          <a:ln>
            <a:noFill/>
          </a:ln>
        </p:spPr>
        <p:txBody>
          <a:bodyPr anchorCtr="0" anchor="t" bIns="0" lIns="0" spcFirstLastPara="1" rIns="0" wrap="square" tIns="0">
            <a:spAutoFit/>
          </a:bodyPr>
          <a:lstStyle/>
          <a:p>
            <a:pPr indent="0" lvl="0" marL="0" marR="0" rtl="0" algn="l">
              <a:lnSpc>
                <a:spcPct val="139988"/>
              </a:lnSpc>
              <a:spcBef>
                <a:spcPts val="0"/>
              </a:spcBef>
              <a:spcAft>
                <a:spcPts val="0"/>
              </a:spcAft>
              <a:buNone/>
            </a:pPr>
            <a:r>
              <a:rPr b="1" lang="en" sz="4500">
                <a:solidFill>
                  <a:srgbClr val="000000"/>
                </a:solidFill>
                <a:latin typeface="DM Sans"/>
                <a:ea typeface="DM Sans"/>
                <a:cs typeface="DM Sans"/>
                <a:sym typeface="DM Sans"/>
              </a:rPr>
              <a:t>What’s a Community Café?</a:t>
            </a:r>
            <a:endParaRPr sz="700"/>
          </a:p>
        </p:txBody>
      </p:sp>
      <p:sp>
        <p:nvSpPr>
          <p:cNvPr id="257" name="Google Shape;257;p44"/>
          <p:cNvSpPr txBox="1"/>
          <p:nvPr/>
        </p:nvSpPr>
        <p:spPr>
          <a:xfrm>
            <a:off x="782300" y="1892050"/>
            <a:ext cx="4925100" cy="26292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 sz="1400">
                <a:solidFill>
                  <a:srgbClr val="000000"/>
                </a:solidFill>
                <a:latin typeface="Arial"/>
                <a:ea typeface="Arial"/>
                <a:cs typeface="Arial"/>
                <a:sym typeface="Arial"/>
              </a:rPr>
              <a:t>All café attendees answer the same question at the same time for a given time frame.  At the end of the time, the discussion points are shared by a table member who was the designated note taker. </a:t>
            </a:r>
            <a:endParaRPr sz="700"/>
          </a:p>
          <a:p>
            <a:pPr indent="0" lvl="0" marL="0" marR="0" rtl="0" algn="l">
              <a:lnSpc>
                <a:spcPct val="140014"/>
              </a:lnSpc>
              <a:spcBef>
                <a:spcPts val="0"/>
              </a:spcBef>
              <a:spcAft>
                <a:spcPts val="0"/>
              </a:spcAft>
              <a:buNone/>
            </a:pPr>
            <a:r>
              <a:t/>
            </a:r>
            <a:endParaRPr sz="1400">
              <a:solidFill>
                <a:srgbClr val="000000"/>
              </a:solidFill>
              <a:latin typeface="Arial"/>
              <a:ea typeface="Arial"/>
              <a:cs typeface="Arial"/>
              <a:sym typeface="Arial"/>
            </a:endParaRPr>
          </a:p>
          <a:p>
            <a:pPr indent="0" lvl="0" marL="0" marR="0" rtl="0" algn="l">
              <a:lnSpc>
                <a:spcPct val="140014"/>
              </a:lnSpc>
              <a:spcBef>
                <a:spcPts val="0"/>
              </a:spcBef>
              <a:spcAft>
                <a:spcPts val="0"/>
              </a:spcAft>
              <a:buNone/>
            </a:pPr>
            <a:r>
              <a:rPr lang="en" sz="1400">
                <a:solidFill>
                  <a:srgbClr val="000000"/>
                </a:solidFill>
                <a:latin typeface="Arial"/>
                <a:ea typeface="Arial"/>
                <a:cs typeface="Arial"/>
                <a:sym typeface="Arial"/>
              </a:rPr>
              <a:t>For the second and consecutive question rounds (typically 3 in total) the group changes tables to have a new set of ideas and thoughts shared.  The note taker stays at their spot so the notes are consistent and in a similar fashion!</a:t>
            </a:r>
            <a:endParaRPr sz="700"/>
          </a:p>
        </p:txBody>
      </p:sp>
      <p:sp>
        <p:nvSpPr>
          <p:cNvPr id="258" name="Google Shape;258;p44"/>
          <p:cNvSpPr/>
          <p:nvPr/>
        </p:nvSpPr>
        <p:spPr>
          <a:xfrm>
            <a:off x="6036602" y="1730097"/>
            <a:ext cx="2735116" cy="1050510"/>
          </a:xfrm>
          <a:custGeom>
            <a:rect b="b" l="l" r="r" t="t"/>
            <a:pathLst>
              <a:path extrusionOk="0" h="6366730" w="16576463">
                <a:moveTo>
                  <a:pt x="16271663" y="0"/>
                </a:moveTo>
                <a:lnTo>
                  <a:pt x="304800" y="0"/>
                </a:lnTo>
                <a:cubicBezTo>
                  <a:pt x="135890" y="0"/>
                  <a:pt x="0" y="135890"/>
                  <a:pt x="0" y="304800"/>
                </a:cubicBezTo>
                <a:lnTo>
                  <a:pt x="0" y="6061930"/>
                </a:lnTo>
                <a:cubicBezTo>
                  <a:pt x="0" y="6230839"/>
                  <a:pt x="135890" y="6366730"/>
                  <a:pt x="304800" y="6366730"/>
                </a:cubicBezTo>
                <a:lnTo>
                  <a:pt x="16271663" y="6366730"/>
                </a:lnTo>
                <a:cubicBezTo>
                  <a:pt x="16440572" y="6366730"/>
                  <a:pt x="16576463" y="6230839"/>
                  <a:pt x="16576463" y="6061930"/>
                </a:cubicBezTo>
                <a:lnTo>
                  <a:pt x="16576463" y="304800"/>
                </a:lnTo>
                <a:cubicBezTo>
                  <a:pt x="16576463" y="135890"/>
                  <a:pt x="16440572" y="0"/>
                  <a:pt x="16271663" y="0"/>
                </a:cubicBezTo>
                <a:close/>
              </a:path>
            </a:pathLst>
          </a:custGeom>
          <a:solidFill>
            <a:srgbClr val="121A5D"/>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9" name="Google Shape;259;p44"/>
          <p:cNvSpPr txBox="1"/>
          <p:nvPr/>
        </p:nvSpPr>
        <p:spPr>
          <a:xfrm>
            <a:off x="6182574" y="2037756"/>
            <a:ext cx="2430900" cy="5265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lang="en" sz="900">
                <a:solidFill>
                  <a:srgbClr val="FFFFFF"/>
                </a:solidFill>
                <a:latin typeface="Arial"/>
                <a:ea typeface="Arial"/>
                <a:cs typeface="Arial"/>
                <a:sym typeface="Arial"/>
              </a:rPr>
              <a:t>A facilitated group discussion focused on answering a set of questions that can guide your work by gathering the ideas of your group.  </a:t>
            </a:r>
            <a:endParaRPr sz="700"/>
          </a:p>
        </p:txBody>
      </p:sp>
      <p:sp>
        <p:nvSpPr>
          <p:cNvPr id="260" name="Google Shape;260;p44"/>
          <p:cNvSpPr txBox="1"/>
          <p:nvPr/>
        </p:nvSpPr>
        <p:spPr>
          <a:xfrm>
            <a:off x="6182574" y="1792635"/>
            <a:ext cx="1878600" cy="2001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 sz="1300">
                <a:solidFill>
                  <a:srgbClr val="FFFFFF"/>
                </a:solidFill>
                <a:latin typeface="DM Sans"/>
                <a:ea typeface="DM Sans"/>
                <a:cs typeface="DM Sans"/>
                <a:sym typeface="DM Sans"/>
              </a:rPr>
              <a:t>Community Cafés-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grpSp>
        <p:nvGrpSpPr>
          <p:cNvPr id="265" name="Google Shape;265;p45"/>
          <p:cNvGrpSpPr/>
          <p:nvPr/>
        </p:nvGrpSpPr>
        <p:grpSpPr>
          <a:xfrm>
            <a:off x="5694200" y="423998"/>
            <a:ext cx="3203682" cy="1100182"/>
            <a:chOff x="0" y="-95250"/>
            <a:chExt cx="1011391" cy="375399"/>
          </a:xfrm>
        </p:grpSpPr>
        <p:sp>
          <p:nvSpPr>
            <p:cNvPr id="266" name="Google Shape;266;p45"/>
            <p:cNvSpPr/>
            <p:nvPr/>
          </p:nvSpPr>
          <p:spPr>
            <a:xfrm>
              <a:off x="0" y="0"/>
              <a:ext cx="1011391" cy="280149"/>
            </a:xfrm>
            <a:custGeom>
              <a:rect b="b" l="l" r="r" t="t"/>
              <a:pathLst>
                <a:path extrusionOk="0" h="280149" w="1011391">
                  <a:moveTo>
                    <a:pt x="17359" y="0"/>
                  </a:moveTo>
                  <a:lnTo>
                    <a:pt x="994032" y="0"/>
                  </a:lnTo>
                  <a:cubicBezTo>
                    <a:pt x="998636" y="0"/>
                    <a:pt x="1003051" y="1829"/>
                    <a:pt x="1006307" y="5084"/>
                  </a:cubicBezTo>
                  <a:cubicBezTo>
                    <a:pt x="1009562" y="8340"/>
                    <a:pt x="1011391" y="12755"/>
                    <a:pt x="1011391" y="17359"/>
                  </a:cubicBezTo>
                  <a:lnTo>
                    <a:pt x="1011391" y="262790"/>
                  </a:lnTo>
                  <a:cubicBezTo>
                    <a:pt x="1011391" y="267394"/>
                    <a:pt x="1009562" y="271809"/>
                    <a:pt x="1006307" y="275065"/>
                  </a:cubicBezTo>
                  <a:cubicBezTo>
                    <a:pt x="1003051" y="278320"/>
                    <a:pt x="998636" y="280149"/>
                    <a:pt x="994032" y="280149"/>
                  </a:cubicBezTo>
                  <a:lnTo>
                    <a:pt x="17359" y="280149"/>
                  </a:lnTo>
                  <a:cubicBezTo>
                    <a:pt x="12755" y="280149"/>
                    <a:pt x="8340" y="278320"/>
                    <a:pt x="5084" y="275065"/>
                  </a:cubicBezTo>
                  <a:cubicBezTo>
                    <a:pt x="1829" y="271809"/>
                    <a:pt x="0" y="267394"/>
                    <a:pt x="0" y="262790"/>
                  </a:cubicBezTo>
                  <a:lnTo>
                    <a:pt x="0" y="17359"/>
                  </a:lnTo>
                  <a:cubicBezTo>
                    <a:pt x="0" y="12755"/>
                    <a:pt x="1829" y="8340"/>
                    <a:pt x="5084" y="5084"/>
                  </a:cubicBezTo>
                  <a:cubicBezTo>
                    <a:pt x="8340" y="1829"/>
                    <a:pt x="12755" y="0"/>
                    <a:pt x="17359" y="0"/>
                  </a:cubicBezTo>
                  <a:close/>
                </a:path>
              </a:pathLst>
            </a:custGeom>
            <a:solidFill>
              <a:srgbClr val="F1F1F1"/>
            </a:solidFill>
            <a:ln cap="sq" cmpd="sng" w="333375">
              <a:solidFill>
                <a:srgbClr val="F1F1F1"/>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67" name="Google Shape;267;p45"/>
            <p:cNvSpPr txBox="1"/>
            <p:nvPr/>
          </p:nvSpPr>
          <p:spPr>
            <a:xfrm>
              <a:off x="0" y="-95250"/>
              <a:ext cx="1011391" cy="375399"/>
            </a:xfrm>
            <a:prstGeom prst="rect">
              <a:avLst/>
            </a:prstGeom>
            <a:noFill/>
            <a:ln>
              <a:noFill/>
            </a:ln>
          </p:spPr>
          <p:txBody>
            <a:bodyPr anchorCtr="0" anchor="ctr" bIns="127000" lIns="127000" spcFirstLastPara="1" rIns="127000" wrap="square" tIns="127000">
              <a:noAutofit/>
            </a:bodyPr>
            <a:lstStyle/>
            <a:p>
              <a:pPr indent="0" lvl="0" marL="0" marR="0" rtl="0" algn="l">
                <a:lnSpc>
                  <a:spcPct val="250000"/>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268" name="Google Shape;268;p45"/>
          <p:cNvSpPr txBox="1"/>
          <p:nvPr/>
        </p:nvSpPr>
        <p:spPr>
          <a:xfrm>
            <a:off x="5694185" y="615077"/>
            <a:ext cx="3203700" cy="10410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lang="en" sz="1000" u="none" strike="noStrike">
                <a:solidFill>
                  <a:srgbClr val="000000"/>
                </a:solidFill>
                <a:latin typeface="DM Sans"/>
                <a:ea typeface="DM Sans"/>
                <a:cs typeface="DM Sans"/>
                <a:sym typeface="DM Sans"/>
              </a:rPr>
              <a:t>We are seeking ways to engage families at all grade levels; what family or student engagement opportunities would you like to see offered through our District? List </a:t>
            </a:r>
            <a:r>
              <a:rPr lang="en" sz="1100" u="none" strike="noStrike">
                <a:solidFill>
                  <a:srgbClr val="000000"/>
                </a:solidFill>
                <a:latin typeface="DM Sans"/>
                <a:ea typeface="DM Sans"/>
                <a:cs typeface="DM Sans"/>
                <a:sym typeface="DM Sans"/>
              </a:rPr>
              <a:t>as</a:t>
            </a:r>
            <a:r>
              <a:rPr lang="en" sz="1000" u="none" strike="noStrike">
                <a:solidFill>
                  <a:srgbClr val="000000"/>
                </a:solidFill>
                <a:latin typeface="DM Sans"/>
                <a:ea typeface="DM Sans"/>
                <a:cs typeface="DM Sans"/>
                <a:sym typeface="DM Sans"/>
              </a:rPr>
              <a:t> many ideas as possible that are K-12, elementary, middle school and high school geared.</a:t>
            </a:r>
            <a:endParaRPr sz="800"/>
          </a:p>
        </p:txBody>
      </p:sp>
      <p:grpSp>
        <p:nvGrpSpPr>
          <p:cNvPr id="269" name="Google Shape;269;p45"/>
          <p:cNvGrpSpPr/>
          <p:nvPr/>
        </p:nvGrpSpPr>
        <p:grpSpPr>
          <a:xfrm>
            <a:off x="5694200" y="1647124"/>
            <a:ext cx="3203682" cy="1436556"/>
            <a:chOff x="0" y="-95250"/>
            <a:chExt cx="1011391" cy="434359"/>
          </a:xfrm>
        </p:grpSpPr>
        <p:sp>
          <p:nvSpPr>
            <p:cNvPr id="270" name="Google Shape;270;p45"/>
            <p:cNvSpPr/>
            <p:nvPr/>
          </p:nvSpPr>
          <p:spPr>
            <a:xfrm>
              <a:off x="0" y="0"/>
              <a:ext cx="1011391" cy="339109"/>
            </a:xfrm>
            <a:custGeom>
              <a:rect b="b" l="l" r="r" t="t"/>
              <a:pathLst>
                <a:path extrusionOk="0" h="339109" w="1011391">
                  <a:moveTo>
                    <a:pt x="17359" y="0"/>
                  </a:moveTo>
                  <a:lnTo>
                    <a:pt x="994032" y="0"/>
                  </a:lnTo>
                  <a:cubicBezTo>
                    <a:pt x="998636" y="0"/>
                    <a:pt x="1003051" y="1829"/>
                    <a:pt x="1006307" y="5084"/>
                  </a:cubicBezTo>
                  <a:cubicBezTo>
                    <a:pt x="1009562" y="8340"/>
                    <a:pt x="1011391" y="12755"/>
                    <a:pt x="1011391" y="17359"/>
                  </a:cubicBezTo>
                  <a:lnTo>
                    <a:pt x="1011391" y="321750"/>
                  </a:lnTo>
                  <a:cubicBezTo>
                    <a:pt x="1011391" y="326354"/>
                    <a:pt x="1009562" y="330769"/>
                    <a:pt x="1006307" y="334025"/>
                  </a:cubicBezTo>
                  <a:cubicBezTo>
                    <a:pt x="1003051" y="337280"/>
                    <a:pt x="998636" y="339109"/>
                    <a:pt x="994032" y="339109"/>
                  </a:cubicBezTo>
                  <a:lnTo>
                    <a:pt x="17359" y="339109"/>
                  </a:lnTo>
                  <a:cubicBezTo>
                    <a:pt x="12755" y="339109"/>
                    <a:pt x="8340" y="337280"/>
                    <a:pt x="5084" y="334025"/>
                  </a:cubicBezTo>
                  <a:cubicBezTo>
                    <a:pt x="1829" y="330769"/>
                    <a:pt x="0" y="326354"/>
                    <a:pt x="0" y="321750"/>
                  </a:cubicBezTo>
                  <a:lnTo>
                    <a:pt x="0" y="17359"/>
                  </a:lnTo>
                  <a:cubicBezTo>
                    <a:pt x="0" y="12755"/>
                    <a:pt x="1829" y="8340"/>
                    <a:pt x="5084" y="5084"/>
                  </a:cubicBezTo>
                  <a:cubicBezTo>
                    <a:pt x="8340" y="1829"/>
                    <a:pt x="12755" y="0"/>
                    <a:pt x="17359" y="0"/>
                  </a:cubicBezTo>
                  <a:close/>
                </a:path>
              </a:pathLst>
            </a:custGeom>
            <a:solidFill>
              <a:srgbClr val="F1F1F1"/>
            </a:solidFill>
            <a:ln cap="sq" cmpd="sng" w="333375">
              <a:solidFill>
                <a:srgbClr val="F1F1F1"/>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71" name="Google Shape;271;p45"/>
            <p:cNvSpPr txBox="1"/>
            <p:nvPr/>
          </p:nvSpPr>
          <p:spPr>
            <a:xfrm>
              <a:off x="0" y="-95250"/>
              <a:ext cx="1011391" cy="434359"/>
            </a:xfrm>
            <a:prstGeom prst="rect">
              <a:avLst/>
            </a:prstGeom>
            <a:noFill/>
            <a:ln>
              <a:noFill/>
            </a:ln>
          </p:spPr>
          <p:txBody>
            <a:bodyPr anchorCtr="0" anchor="ctr" bIns="127000" lIns="127000" spcFirstLastPara="1" rIns="127000" wrap="square" tIns="127000">
              <a:noAutofit/>
            </a:bodyPr>
            <a:lstStyle/>
            <a:p>
              <a:pPr indent="0" lvl="0" marL="0" marR="0" rtl="0" algn="l">
                <a:lnSpc>
                  <a:spcPct val="250000"/>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272" name="Google Shape;272;p45"/>
          <p:cNvSpPr txBox="1"/>
          <p:nvPr/>
        </p:nvSpPr>
        <p:spPr>
          <a:xfrm>
            <a:off x="5796185" y="1897700"/>
            <a:ext cx="3101700" cy="1253100"/>
          </a:xfrm>
          <a:prstGeom prst="rect">
            <a:avLst/>
          </a:prstGeom>
          <a:noFill/>
          <a:ln>
            <a:noFill/>
          </a:ln>
        </p:spPr>
        <p:txBody>
          <a:bodyPr anchorCtr="0" anchor="t" bIns="0" lIns="0" spcFirstLastPara="1" rIns="0" wrap="square" tIns="0">
            <a:spAutoFit/>
          </a:bodyPr>
          <a:lstStyle/>
          <a:p>
            <a:pPr indent="0" lvl="0" marL="0" marR="0" rtl="0" algn="l">
              <a:lnSpc>
                <a:spcPct val="119010"/>
              </a:lnSpc>
              <a:spcBef>
                <a:spcPts val="0"/>
              </a:spcBef>
              <a:spcAft>
                <a:spcPts val="0"/>
              </a:spcAft>
              <a:buNone/>
            </a:pPr>
            <a:r>
              <a:rPr lang="en" sz="1000" u="none" strike="noStrike">
                <a:solidFill>
                  <a:srgbClr val="000000"/>
                </a:solidFill>
                <a:latin typeface="DM Sans"/>
                <a:ea typeface="DM Sans"/>
                <a:cs typeface="DM Sans"/>
                <a:sym typeface="DM Sans"/>
              </a:rPr>
              <a:t>21st Century Community Learning Center funding provides opportunities to offer parent enrichment. What classes or events would you like to see offered? These opportunities would be for adults and can include educational and social activities. What would make these activities accessible for your attendance? (Childcare, hours, etc.)</a:t>
            </a:r>
            <a:endParaRPr sz="800"/>
          </a:p>
        </p:txBody>
      </p:sp>
      <p:grpSp>
        <p:nvGrpSpPr>
          <p:cNvPr id="273" name="Google Shape;273;p45"/>
          <p:cNvGrpSpPr/>
          <p:nvPr/>
        </p:nvGrpSpPr>
        <p:grpSpPr>
          <a:xfrm>
            <a:off x="5694200" y="3288823"/>
            <a:ext cx="3203682" cy="945206"/>
            <a:chOff x="0" y="-95250"/>
            <a:chExt cx="1011391" cy="285794"/>
          </a:xfrm>
        </p:grpSpPr>
        <p:sp>
          <p:nvSpPr>
            <p:cNvPr id="274" name="Google Shape;274;p45"/>
            <p:cNvSpPr/>
            <p:nvPr/>
          </p:nvSpPr>
          <p:spPr>
            <a:xfrm>
              <a:off x="0" y="0"/>
              <a:ext cx="1011391" cy="190544"/>
            </a:xfrm>
            <a:custGeom>
              <a:rect b="b" l="l" r="r" t="t"/>
              <a:pathLst>
                <a:path extrusionOk="0" h="190544" w="1011391">
                  <a:moveTo>
                    <a:pt x="17359" y="0"/>
                  </a:moveTo>
                  <a:lnTo>
                    <a:pt x="994032" y="0"/>
                  </a:lnTo>
                  <a:cubicBezTo>
                    <a:pt x="998636" y="0"/>
                    <a:pt x="1003051" y="1829"/>
                    <a:pt x="1006307" y="5084"/>
                  </a:cubicBezTo>
                  <a:cubicBezTo>
                    <a:pt x="1009562" y="8340"/>
                    <a:pt x="1011391" y="12755"/>
                    <a:pt x="1011391" y="17359"/>
                  </a:cubicBezTo>
                  <a:lnTo>
                    <a:pt x="1011391" y="173185"/>
                  </a:lnTo>
                  <a:cubicBezTo>
                    <a:pt x="1011391" y="177789"/>
                    <a:pt x="1009562" y="182204"/>
                    <a:pt x="1006307" y="185460"/>
                  </a:cubicBezTo>
                  <a:cubicBezTo>
                    <a:pt x="1003051" y="188715"/>
                    <a:pt x="998636" y="190544"/>
                    <a:pt x="994032" y="190544"/>
                  </a:cubicBezTo>
                  <a:lnTo>
                    <a:pt x="17359" y="190544"/>
                  </a:lnTo>
                  <a:cubicBezTo>
                    <a:pt x="12755" y="190544"/>
                    <a:pt x="8340" y="188715"/>
                    <a:pt x="5084" y="185460"/>
                  </a:cubicBezTo>
                  <a:cubicBezTo>
                    <a:pt x="1829" y="182204"/>
                    <a:pt x="0" y="177789"/>
                    <a:pt x="0" y="173185"/>
                  </a:cubicBezTo>
                  <a:lnTo>
                    <a:pt x="0" y="17359"/>
                  </a:lnTo>
                  <a:cubicBezTo>
                    <a:pt x="0" y="12755"/>
                    <a:pt x="1829" y="8340"/>
                    <a:pt x="5084" y="5084"/>
                  </a:cubicBezTo>
                  <a:cubicBezTo>
                    <a:pt x="8340" y="1829"/>
                    <a:pt x="12755" y="0"/>
                    <a:pt x="17359" y="0"/>
                  </a:cubicBezTo>
                  <a:close/>
                </a:path>
              </a:pathLst>
            </a:custGeom>
            <a:solidFill>
              <a:srgbClr val="F1F1F1"/>
            </a:solidFill>
            <a:ln cap="sq" cmpd="sng" w="333375">
              <a:solidFill>
                <a:srgbClr val="F1F1F1"/>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75" name="Google Shape;275;p45"/>
            <p:cNvSpPr txBox="1"/>
            <p:nvPr/>
          </p:nvSpPr>
          <p:spPr>
            <a:xfrm>
              <a:off x="0" y="-95250"/>
              <a:ext cx="1011391" cy="285794"/>
            </a:xfrm>
            <a:prstGeom prst="rect">
              <a:avLst/>
            </a:prstGeom>
            <a:noFill/>
            <a:ln>
              <a:noFill/>
            </a:ln>
          </p:spPr>
          <p:txBody>
            <a:bodyPr anchorCtr="0" anchor="ctr" bIns="127000" lIns="127000" spcFirstLastPara="1" rIns="127000" wrap="square" tIns="127000">
              <a:noAutofit/>
            </a:bodyPr>
            <a:lstStyle/>
            <a:p>
              <a:pPr indent="0" lvl="0" marL="0" marR="0" rtl="0" algn="l">
                <a:lnSpc>
                  <a:spcPct val="250000"/>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276" name="Google Shape;276;p45"/>
          <p:cNvSpPr txBox="1"/>
          <p:nvPr/>
        </p:nvSpPr>
        <p:spPr>
          <a:xfrm>
            <a:off x="5745185" y="3639504"/>
            <a:ext cx="3101700" cy="520200"/>
          </a:xfrm>
          <a:prstGeom prst="rect">
            <a:avLst/>
          </a:prstGeom>
          <a:noFill/>
          <a:ln>
            <a:noFill/>
          </a:ln>
        </p:spPr>
        <p:txBody>
          <a:bodyPr anchorCtr="0" anchor="t" bIns="0" lIns="0" spcFirstLastPara="1" rIns="0" wrap="square" tIns="0">
            <a:spAutoFit/>
          </a:bodyPr>
          <a:lstStyle/>
          <a:p>
            <a:pPr indent="0" lvl="0" marL="0" marR="0" rtl="0" algn="l">
              <a:lnSpc>
                <a:spcPct val="119010"/>
              </a:lnSpc>
              <a:spcBef>
                <a:spcPts val="0"/>
              </a:spcBef>
              <a:spcAft>
                <a:spcPts val="0"/>
              </a:spcAft>
              <a:buNone/>
            </a:pPr>
            <a:r>
              <a:rPr lang="en" sz="1000" u="none" strike="noStrike">
                <a:solidFill>
                  <a:srgbClr val="000000"/>
                </a:solidFill>
                <a:latin typeface="DM Sans"/>
                <a:ea typeface="DM Sans"/>
                <a:cs typeface="DM Sans"/>
                <a:sym typeface="DM Sans"/>
              </a:rPr>
              <a:t>What are the best parts of Saranac Lake </a:t>
            </a:r>
            <a:endParaRPr sz="1000" u="none" strike="noStrike">
              <a:solidFill>
                <a:srgbClr val="000000"/>
              </a:solidFill>
              <a:latin typeface="DM Sans"/>
              <a:ea typeface="DM Sans"/>
              <a:cs typeface="DM Sans"/>
              <a:sym typeface="DM Sans"/>
            </a:endParaRPr>
          </a:p>
          <a:p>
            <a:pPr indent="0" lvl="0" marL="0" marR="0" rtl="0" algn="l">
              <a:lnSpc>
                <a:spcPct val="119010"/>
              </a:lnSpc>
              <a:spcBef>
                <a:spcPts val="0"/>
              </a:spcBef>
              <a:spcAft>
                <a:spcPts val="0"/>
              </a:spcAft>
              <a:buNone/>
            </a:pPr>
            <a:r>
              <a:rPr lang="en" sz="1000" u="none" strike="noStrike">
                <a:solidFill>
                  <a:srgbClr val="000000"/>
                </a:solidFill>
                <a:latin typeface="DM Sans"/>
                <a:ea typeface="DM Sans"/>
                <a:cs typeface="DM Sans"/>
                <a:sym typeface="DM Sans"/>
              </a:rPr>
              <a:t>Central School District? Our school would reach the next level if it did/had/offered…?</a:t>
            </a:r>
            <a:endParaRPr sz="800"/>
          </a:p>
        </p:txBody>
      </p:sp>
      <p:cxnSp>
        <p:nvCxnSpPr>
          <p:cNvPr id="277" name="Google Shape;277;p45"/>
          <p:cNvCxnSpPr/>
          <p:nvPr/>
        </p:nvCxnSpPr>
        <p:spPr>
          <a:xfrm>
            <a:off x="4572000" y="1135586"/>
            <a:ext cx="890415" cy="0"/>
          </a:xfrm>
          <a:prstGeom prst="straightConnector1">
            <a:avLst/>
          </a:prstGeom>
          <a:noFill/>
          <a:ln cap="flat" cmpd="sng" w="28575">
            <a:solidFill>
              <a:srgbClr val="121A5D"/>
            </a:solidFill>
            <a:prstDash val="dash"/>
            <a:round/>
            <a:headEnd len="sm" w="sm" type="none"/>
            <a:tailEnd len="lg" w="lg" type="oval"/>
          </a:ln>
        </p:spPr>
      </p:cxnSp>
      <p:cxnSp>
        <p:nvCxnSpPr>
          <p:cNvPr id="278" name="Google Shape;278;p45"/>
          <p:cNvCxnSpPr/>
          <p:nvPr/>
        </p:nvCxnSpPr>
        <p:spPr>
          <a:xfrm>
            <a:off x="4572000" y="2343138"/>
            <a:ext cx="890415" cy="0"/>
          </a:xfrm>
          <a:prstGeom prst="straightConnector1">
            <a:avLst/>
          </a:prstGeom>
          <a:noFill/>
          <a:ln cap="flat" cmpd="sng" w="28575">
            <a:solidFill>
              <a:srgbClr val="121A5D"/>
            </a:solidFill>
            <a:prstDash val="dash"/>
            <a:round/>
            <a:headEnd len="sm" w="sm" type="none"/>
            <a:tailEnd len="lg" w="lg" type="oval"/>
          </a:ln>
        </p:spPr>
      </p:cxnSp>
      <p:cxnSp>
        <p:nvCxnSpPr>
          <p:cNvPr id="279" name="Google Shape;279;p45"/>
          <p:cNvCxnSpPr/>
          <p:nvPr/>
        </p:nvCxnSpPr>
        <p:spPr>
          <a:xfrm>
            <a:off x="4572000" y="3761426"/>
            <a:ext cx="890415" cy="0"/>
          </a:xfrm>
          <a:prstGeom prst="straightConnector1">
            <a:avLst/>
          </a:prstGeom>
          <a:noFill/>
          <a:ln cap="flat" cmpd="sng" w="28575">
            <a:solidFill>
              <a:srgbClr val="121A5D"/>
            </a:solidFill>
            <a:prstDash val="dash"/>
            <a:round/>
            <a:headEnd len="sm" w="sm" type="none"/>
            <a:tailEnd len="lg" w="lg" type="oval"/>
          </a:ln>
        </p:spPr>
      </p:cxnSp>
      <p:cxnSp>
        <p:nvCxnSpPr>
          <p:cNvPr id="280" name="Google Shape;280;p45"/>
          <p:cNvCxnSpPr/>
          <p:nvPr/>
        </p:nvCxnSpPr>
        <p:spPr>
          <a:xfrm flipH="1" rot="10800000">
            <a:off x="3352800" y="1135586"/>
            <a:ext cx="1226507" cy="865641"/>
          </a:xfrm>
          <a:prstGeom prst="straightConnector1">
            <a:avLst/>
          </a:prstGeom>
          <a:noFill/>
          <a:ln cap="flat" cmpd="sng" w="28575">
            <a:solidFill>
              <a:srgbClr val="121A5D"/>
            </a:solidFill>
            <a:prstDash val="dash"/>
            <a:round/>
            <a:headEnd len="sm" w="sm" type="none"/>
            <a:tailEnd len="sm" w="sm" type="none"/>
          </a:ln>
        </p:spPr>
      </p:cxnSp>
      <p:cxnSp>
        <p:nvCxnSpPr>
          <p:cNvPr id="281" name="Google Shape;281;p45"/>
          <p:cNvCxnSpPr/>
          <p:nvPr/>
        </p:nvCxnSpPr>
        <p:spPr>
          <a:xfrm flipH="1" rot="10800000">
            <a:off x="3467100" y="2340085"/>
            <a:ext cx="1116972" cy="865643"/>
          </a:xfrm>
          <a:prstGeom prst="straightConnector1">
            <a:avLst/>
          </a:prstGeom>
          <a:noFill/>
          <a:ln cap="flat" cmpd="sng" w="28575">
            <a:solidFill>
              <a:srgbClr val="121A5D"/>
            </a:solidFill>
            <a:prstDash val="dash"/>
            <a:round/>
            <a:headEnd len="sm" w="sm" type="none"/>
            <a:tailEnd len="sm" w="sm" type="none"/>
          </a:ln>
        </p:spPr>
      </p:cxnSp>
      <p:cxnSp>
        <p:nvCxnSpPr>
          <p:cNvPr id="282" name="Google Shape;282;p45"/>
          <p:cNvCxnSpPr/>
          <p:nvPr/>
        </p:nvCxnSpPr>
        <p:spPr>
          <a:xfrm flipH="1" rot="10800000">
            <a:off x="3543300" y="3760825"/>
            <a:ext cx="1036007" cy="747575"/>
          </a:xfrm>
          <a:prstGeom prst="straightConnector1">
            <a:avLst/>
          </a:prstGeom>
          <a:noFill/>
          <a:ln cap="flat" cmpd="sng" w="28575">
            <a:solidFill>
              <a:srgbClr val="121A5D"/>
            </a:solidFill>
            <a:prstDash val="dash"/>
            <a:round/>
            <a:headEnd len="sm" w="sm" type="none"/>
            <a:tailEnd len="sm" w="sm" type="none"/>
          </a:ln>
        </p:spPr>
      </p:cxnSp>
      <p:sp>
        <p:nvSpPr>
          <p:cNvPr id="283" name="Google Shape;283;p45"/>
          <p:cNvSpPr/>
          <p:nvPr/>
        </p:nvSpPr>
        <p:spPr>
          <a:xfrm>
            <a:off x="193997" y="117817"/>
            <a:ext cx="3756688" cy="4863027"/>
          </a:xfrm>
          <a:custGeom>
            <a:rect b="b" l="l" r="r" t="t"/>
            <a:pathLst>
              <a:path extrusionOk="0" h="9726053" w="7513376">
                <a:moveTo>
                  <a:pt x="0" y="0"/>
                </a:moveTo>
                <a:lnTo>
                  <a:pt x="7513376" y="0"/>
                </a:lnTo>
                <a:lnTo>
                  <a:pt x="7513376" y="9726053"/>
                </a:lnTo>
                <a:lnTo>
                  <a:pt x="0" y="9726053"/>
                </a:lnTo>
                <a:lnTo>
                  <a:pt x="0" y="0"/>
                </a:lnTo>
                <a:close/>
              </a:path>
            </a:pathLst>
          </a:custGeom>
          <a:blipFill rotWithShape="1">
            <a:blip r:embed="rId3">
              <a:alphaModFix/>
            </a:blip>
            <a:stretch>
              <a:fillRect b="0" l="0" r="0" t="0"/>
            </a:stretch>
          </a:blipFill>
          <a:ln cap="sq" cmpd="sng" w="28575">
            <a:solidFill>
              <a:srgbClr val="F1F1F1"/>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84" name="Google Shape;284;p45"/>
          <p:cNvSpPr txBox="1"/>
          <p:nvPr/>
        </p:nvSpPr>
        <p:spPr>
          <a:xfrm>
            <a:off x="4630710" y="922050"/>
            <a:ext cx="661500" cy="138600"/>
          </a:xfrm>
          <a:prstGeom prst="rect">
            <a:avLst/>
          </a:prstGeom>
          <a:noFill/>
          <a:ln>
            <a:noFill/>
          </a:ln>
        </p:spPr>
        <p:txBody>
          <a:bodyPr anchorCtr="0" anchor="t" bIns="0" lIns="0" spcFirstLastPara="1" rIns="0" wrap="square" tIns="0">
            <a:spAutoFit/>
          </a:bodyPr>
          <a:lstStyle/>
          <a:p>
            <a:pPr indent="0" lvl="0" marL="0" marR="0" rtl="0" algn="l">
              <a:lnSpc>
                <a:spcPct val="119010"/>
              </a:lnSpc>
              <a:spcBef>
                <a:spcPts val="0"/>
              </a:spcBef>
              <a:spcAft>
                <a:spcPts val="0"/>
              </a:spcAft>
              <a:buNone/>
            </a:pPr>
            <a:r>
              <a:rPr b="1" lang="en" sz="900" u="none" strike="noStrike">
                <a:solidFill>
                  <a:srgbClr val="000000"/>
                </a:solidFill>
                <a:latin typeface="DM Sans"/>
                <a:ea typeface="DM Sans"/>
                <a:cs typeface="DM Sans"/>
                <a:sym typeface="DM Sans"/>
              </a:rPr>
              <a:t>Question 1</a:t>
            </a:r>
            <a:endParaRPr sz="700"/>
          </a:p>
        </p:txBody>
      </p:sp>
      <p:sp>
        <p:nvSpPr>
          <p:cNvPr id="285" name="Google Shape;285;p45"/>
          <p:cNvSpPr txBox="1"/>
          <p:nvPr/>
        </p:nvSpPr>
        <p:spPr>
          <a:xfrm>
            <a:off x="4674560" y="2133187"/>
            <a:ext cx="661500" cy="138600"/>
          </a:xfrm>
          <a:prstGeom prst="rect">
            <a:avLst/>
          </a:prstGeom>
          <a:noFill/>
          <a:ln>
            <a:noFill/>
          </a:ln>
        </p:spPr>
        <p:txBody>
          <a:bodyPr anchorCtr="0" anchor="t" bIns="0" lIns="0" spcFirstLastPara="1" rIns="0" wrap="square" tIns="0">
            <a:spAutoFit/>
          </a:bodyPr>
          <a:lstStyle/>
          <a:p>
            <a:pPr indent="0" lvl="0" marL="0" marR="0" rtl="0" algn="l">
              <a:lnSpc>
                <a:spcPct val="119010"/>
              </a:lnSpc>
              <a:spcBef>
                <a:spcPts val="0"/>
              </a:spcBef>
              <a:spcAft>
                <a:spcPts val="0"/>
              </a:spcAft>
              <a:buNone/>
            </a:pPr>
            <a:r>
              <a:rPr b="1" lang="en" sz="900" u="none" strike="noStrike">
                <a:solidFill>
                  <a:srgbClr val="000000"/>
                </a:solidFill>
                <a:latin typeface="DM Sans"/>
                <a:ea typeface="DM Sans"/>
                <a:cs typeface="DM Sans"/>
                <a:sym typeface="DM Sans"/>
              </a:rPr>
              <a:t>Question 2</a:t>
            </a:r>
            <a:endParaRPr sz="700"/>
          </a:p>
        </p:txBody>
      </p:sp>
      <p:sp>
        <p:nvSpPr>
          <p:cNvPr id="286" name="Google Shape;286;p45"/>
          <p:cNvSpPr txBox="1"/>
          <p:nvPr/>
        </p:nvSpPr>
        <p:spPr>
          <a:xfrm>
            <a:off x="4630697" y="3513145"/>
            <a:ext cx="661500" cy="138600"/>
          </a:xfrm>
          <a:prstGeom prst="rect">
            <a:avLst/>
          </a:prstGeom>
          <a:noFill/>
          <a:ln>
            <a:noFill/>
          </a:ln>
        </p:spPr>
        <p:txBody>
          <a:bodyPr anchorCtr="0" anchor="t" bIns="0" lIns="0" spcFirstLastPara="1" rIns="0" wrap="square" tIns="0">
            <a:spAutoFit/>
          </a:bodyPr>
          <a:lstStyle/>
          <a:p>
            <a:pPr indent="0" lvl="0" marL="0" marR="0" rtl="0" algn="l">
              <a:lnSpc>
                <a:spcPct val="119010"/>
              </a:lnSpc>
              <a:spcBef>
                <a:spcPts val="0"/>
              </a:spcBef>
              <a:spcAft>
                <a:spcPts val="0"/>
              </a:spcAft>
              <a:buNone/>
            </a:pPr>
            <a:r>
              <a:rPr b="1" lang="en" sz="900" u="none" strike="noStrike">
                <a:solidFill>
                  <a:srgbClr val="000000"/>
                </a:solidFill>
                <a:latin typeface="DM Sans"/>
                <a:ea typeface="DM Sans"/>
                <a:cs typeface="DM Sans"/>
                <a:sym typeface="DM Sans"/>
              </a:rPr>
              <a:t>Question 3</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grpSp>
        <p:nvGrpSpPr>
          <p:cNvPr id="291" name="Google Shape;291;p46"/>
          <p:cNvGrpSpPr/>
          <p:nvPr/>
        </p:nvGrpSpPr>
        <p:grpSpPr>
          <a:xfrm>
            <a:off x="6378801" y="1514347"/>
            <a:ext cx="2479830" cy="1073687"/>
            <a:chOff x="0" y="-76200"/>
            <a:chExt cx="700616" cy="332689"/>
          </a:xfrm>
        </p:grpSpPr>
        <p:sp>
          <p:nvSpPr>
            <p:cNvPr id="292" name="Google Shape;292;p46"/>
            <p:cNvSpPr/>
            <p:nvPr/>
          </p:nvSpPr>
          <p:spPr>
            <a:xfrm>
              <a:off x="0" y="0"/>
              <a:ext cx="700616" cy="256489"/>
            </a:xfrm>
            <a:custGeom>
              <a:rect b="b" l="l" r="r" t="t"/>
              <a:pathLst>
                <a:path extrusionOk="0" h="256489" w="700616">
                  <a:moveTo>
                    <a:pt x="17120" y="0"/>
                  </a:moveTo>
                  <a:lnTo>
                    <a:pt x="683496" y="0"/>
                  </a:lnTo>
                  <a:cubicBezTo>
                    <a:pt x="692951" y="0"/>
                    <a:pt x="700616" y="7665"/>
                    <a:pt x="700616" y="17120"/>
                  </a:cubicBezTo>
                  <a:lnTo>
                    <a:pt x="700616" y="239369"/>
                  </a:lnTo>
                  <a:cubicBezTo>
                    <a:pt x="700616" y="243910"/>
                    <a:pt x="698812" y="248264"/>
                    <a:pt x="695601" y="251475"/>
                  </a:cubicBezTo>
                  <a:cubicBezTo>
                    <a:pt x="692391" y="254685"/>
                    <a:pt x="688037" y="256489"/>
                    <a:pt x="683496" y="256489"/>
                  </a:cubicBezTo>
                  <a:lnTo>
                    <a:pt x="17120" y="256489"/>
                  </a:lnTo>
                  <a:cubicBezTo>
                    <a:pt x="12579" y="256489"/>
                    <a:pt x="8225" y="254685"/>
                    <a:pt x="5014" y="251475"/>
                  </a:cubicBezTo>
                  <a:cubicBezTo>
                    <a:pt x="1804" y="248264"/>
                    <a:pt x="0" y="243910"/>
                    <a:pt x="0" y="239369"/>
                  </a:cubicBezTo>
                  <a:lnTo>
                    <a:pt x="0" y="17120"/>
                  </a:lnTo>
                  <a:cubicBezTo>
                    <a:pt x="0" y="12579"/>
                    <a:pt x="1804" y="8225"/>
                    <a:pt x="5014" y="5014"/>
                  </a:cubicBezTo>
                  <a:cubicBezTo>
                    <a:pt x="8225" y="1804"/>
                    <a:pt x="12579" y="0"/>
                    <a:pt x="17120" y="0"/>
                  </a:cubicBezTo>
                  <a:close/>
                </a:path>
              </a:pathLst>
            </a:custGeom>
            <a:solidFill>
              <a:srgbClr val="121A5D"/>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93" name="Google Shape;293;p46"/>
            <p:cNvSpPr txBox="1"/>
            <p:nvPr/>
          </p:nvSpPr>
          <p:spPr>
            <a:xfrm>
              <a:off x="0" y="-76200"/>
              <a:ext cx="700616" cy="332689"/>
            </a:xfrm>
            <a:prstGeom prst="rect">
              <a:avLst/>
            </a:prstGeom>
            <a:noFill/>
            <a:ln>
              <a:noFill/>
            </a:ln>
          </p:spPr>
          <p:txBody>
            <a:bodyPr anchorCtr="0" anchor="ctr" bIns="127000" lIns="127000" spcFirstLastPara="1" rIns="127000" wrap="square" tIns="127000">
              <a:noAutofit/>
            </a:bodyPr>
            <a:lstStyle/>
            <a:p>
              <a:pPr indent="0" lvl="0" marL="0" marR="0" rtl="0" algn="l">
                <a:lnSpc>
                  <a:spcPct val="311055"/>
                </a:lnSpc>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294" name="Google Shape;294;p46"/>
          <p:cNvGrpSpPr/>
          <p:nvPr/>
        </p:nvGrpSpPr>
        <p:grpSpPr>
          <a:xfrm>
            <a:off x="6378801" y="2568547"/>
            <a:ext cx="2479800" cy="765384"/>
            <a:chOff x="0" y="-76200"/>
            <a:chExt cx="697435" cy="237152"/>
          </a:xfrm>
        </p:grpSpPr>
        <p:sp>
          <p:nvSpPr>
            <p:cNvPr id="295" name="Google Shape;295;p46"/>
            <p:cNvSpPr/>
            <p:nvPr/>
          </p:nvSpPr>
          <p:spPr>
            <a:xfrm>
              <a:off x="0" y="0"/>
              <a:ext cx="697435" cy="160952"/>
            </a:xfrm>
            <a:custGeom>
              <a:rect b="b" l="l" r="r" t="t"/>
              <a:pathLst>
                <a:path extrusionOk="0" h="160952" w="697435">
                  <a:moveTo>
                    <a:pt x="17198" y="0"/>
                  </a:moveTo>
                  <a:lnTo>
                    <a:pt x="680237" y="0"/>
                  </a:lnTo>
                  <a:cubicBezTo>
                    <a:pt x="689735" y="0"/>
                    <a:pt x="697435" y="7700"/>
                    <a:pt x="697435" y="17198"/>
                  </a:cubicBezTo>
                  <a:lnTo>
                    <a:pt x="697435" y="143754"/>
                  </a:lnTo>
                  <a:cubicBezTo>
                    <a:pt x="697435" y="148316"/>
                    <a:pt x="695623" y="152690"/>
                    <a:pt x="692398" y="155915"/>
                  </a:cubicBezTo>
                  <a:cubicBezTo>
                    <a:pt x="689172" y="159140"/>
                    <a:pt x="684798" y="160952"/>
                    <a:pt x="680237" y="160952"/>
                  </a:cubicBezTo>
                  <a:lnTo>
                    <a:pt x="17198" y="160952"/>
                  </a:lnTo>
                  <a:cubicBezTo>
                    <a:pt x="7700" y="160952"/>
                    <a:pt x="0" y="153252"/>
                    <a:pt x="0" y="143754"/>
                  </a:cubicBezTo>
                  <a:lnTo>
                    <a:pt x="0" y="17198"/>
                  </a:lnTo>
                  <a:cubicBezTo>
                    <a:pt x="0" y="12637"/>
                    <a:pt x="1812" y="8262"/>
                    <a:pt x="5037" y="5037"/>
                  </a:cubicBezTo>
                  <a:cubicBezTo>
                    <a:pt x="8262" y="1812"/>
                    <a:pt x="12637" y="0"/>
                    <a:pt x="17198" y="0"/>
                  </a:cubicBezTo>
                  <a:close/>
                </a:path>
              </a:pathLst>
            </a:custGeom>
            <a:solidFill>
              <a:srgbClr val="121A5D"/>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96" name="Google Shape;296;p46"/>
            <p:cNvSpPr txBox="1"/>
            <p:nvPr/>
          </p:nvSpPr>
          <p:spPr>
            <a:xfrm>
              <a:off x="0" y="-76200"/>
              <a:ext cx="697435" cy="237152"/>
            </a:xfrm>
            <a:prstGeom prst="rect">
              <a:avLst/>
            </a:prstGeom>
            <a:noFill/>
            <a:ln>
              <a:noFill/>
            </a:ln>
          </p:spPr>
          <p:txBody>
            <a:bodyPr anchorCtr="0" anchor="ctr" bIns="127000" lIns="127000" spcFirstLastPara="1" rIns="127000" wrap="square" tIns="127000">
              <a:noAutofit/>
            </a:bodyPr>
            <a:lstStyle/>
            <a:p>
              <a:pPr indent="0" lvl="0" marL="0" marR="0" rtl="0" algn="l">
                <a:lnSpc>
                  <a:spcPct val="311055"/>
                </a:lnSpc>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297" name="Google Shape;297;p46"/>
          <p:cNvGrpSpPr/>
          <p:nvPr/>
        </p:nvGrpSpPr>
        <p:grpSpPr>
          <a:xfrm>
            <a:off x="6378801" y="3343173"/>
            <a:ext cx="2479800" cy="716580"/>
            <a:chOff x="0" y="-76200"/>
            <a:chExt cx="697435" cy="222037"/>
          </a:xfrm>
        </p:grpSpPr>
        <p:sp>
          <p:nvSpPr>
            <p:cNvPr id="298" name="Google Shape;298;p46"/>
            <p:cNvSpPr/>
            <p:nvPr/>
          </p:nvSpPr>
          <p:spPr>
            <a:xfrm>
              <a:off x="0" y="0"/>
              <a:ext cx="697435" cy="145837"/>
            </a:xfrm>
            <a:custGeom>
              <a:rect b="b" l="l" r="r" t="t"/>
              <a:pathLst>
                <a:path extrusionOk="0" h="145837" w="697435">
                  <a:moveTo>
                    <a:pt x="17198" y="0"/>
                  </a:moveTo>
                  <a:lnTo>
                    <a:pt x="680237" y="0"/>
                  </a:lnTo>
                  <a:cubicBezTo>
                    <a:pt x="689735" y="0"/>
                    <a:pt x="697435" y="7700"/>
                    <a:pt x="697435" y="17198"/>
                  </a:cubicBezTo>
                  <a:lnTo>
                    <a:pt x="697435" y="128639"/>
                  </a:lnTo>
                  <a:cubicBezTo>
                    <a:pt x="697435" y="133200"/>
                    <a:pt x="695623" y="137574"/>
                    <a:pt x="692398" y="140800"/>
                  </a:cubicBezTo>
                  <a:cubicBezTo>
                    <a:pt x="689172" y="144025"/>
                    <a:pt x="684798" y="145837"/>
                    <a:pt x="680237" y="145837"/>
                  </a:cubicBezTo>
                  <a:lnTo>
                    <a:pt x="17198" y="145837"/>
                  </a:lnTo>
                  <a:cubicBezTo>
                    <a:pt x="7700" y="145837"/>
                    <a:pt x="0" y="138137"/>
                    <a:pt x="0" y="128639"/>
                  </a:cubicBezTo>
                  <a:lnTo>
                    <a:pt x="0" y="17198"/>
                  </a:lnTo>
                  <a:cubicBezTo>
                    <a:pt x="0" y="12637"/>
                    <a:pt x="1812" y="8262"/>
                    <a:pt x="5037" y="5037"/>
                  </a:cubicBezTo>
                  <a:cubicBezTo>
                    <a:pt x="8262" y="1812"/>
                    <a:pt x="12637" y="0"/>
                    <a:pt x="17198" y="0"/>
                  </a:cubicBezTo>
                  <a:close/>
                </a:path>
              </a:pathLst>
            </a:custGeom>
            <a:solidFill>
              <a:srgbClr val="121A5D"/>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99" name="Google Shape;299;p46"/>
            <p:cNvSpPr txBox="1"/>
            <p:nvPr/>
          </p:nvSpPr>
          <p:spPr>
            <a:xfrm>
              <a:off x="0" y="-76200"/>
              <a:ext cx="697435" cy="222037"/>
            </a:xfrm>
            <a:prstGeom prst="rect">
              <a:avLst/>
            </a:prstGeom>
            <a:noFill/>
            <a:ln>
              <a:noFill/>
            </a:ln>
          </p:spPr>
          <p:txBody>
            <a:bodyPr anchorCtr="0" anchor="ctr" bIns="127000" lIns="127000" spcFirstLastPara="1" rIns="127000" wrap="square" tIns="127000">
              <a:noAutofit/>
            </a:bodyPr>
            <a:lstStyle/>
            <a:p>
              <a:pPr indent="0" lvl="0" marL="0" marR="0" rtl="0" algn="l">
                <a:lnSpc>
                  <a:spcPct val="311055"/>
                </a:lnSpc>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300" name="Google Shape;300;p46"/>
          <p:cNvGrpSpPr/>
          <p:nvPr/>
        </p:nvGrpSpPr>
        <p:grpSpPr>
          <a:xfrm>
            <a:off x="618975" y="1543850"/>
            <a:ext cx="5614783" cy="2516036"/>
            <a:chOff x="0" y="-47625"/>
            <a:chExt cx="8572188" cy="3796071"/>
          </a:xfrm>
        </p:grpSpPr>
        <p:sp>
          <p:nvSpPr>
            <p:cNvPr id="301" name="Google Shape;301;p46"/>
            <p:cNvSpPr/>
            <p:nvPr/>
          </p:nvSpPr>
          <p:spPr>
            <a:xfrm>
              <a:off x="0" y="0"/>
              <a:ext cx="8572188" cy="3748446"/>
            </a:xfrm>
            <a:custGeom>
              <a:rect b="b" l="l" r="r" t="t"/>
              <a:pathLst>
                <a:path extrusionOk="0" h="3748446" w="8572188">
                  <a:moveTo>
                    <a:pt x="10220" y="0"/>
                  </a:moveTo>
                  <a:lnTo>
                    <a:pt x="8561968" y="0"/>
                  </a:lnTo>
                  <a:cubicBezTo>
                    <a:pt x="8564679" y="0"/>
                    <a:pt x="8567279" y="1077"/>
                    <a:pt x="8569195" y="2993"/>
                  </a:cubicBezTo>
                  <a:cubicBezTo>
                    <a:pt x="8571112" y="4910"/>
                    <a:pt x="8572188" y="7510"/>
                    <a:pt x="8572188" y="10220"/>
                  </a:cubicBezTo>
                  <a:lnTo>
                    <a:pt x="8572188" y="3738226"/>
                  </a:lnTo>
                  <a:cubicBezTo>
                    <a:pt x="8572188" y="3743871"/>
                    <a:pt x="8567613" y="3748446"/>
                    <a:pt x="8561968" y="3748446"/>
                  </a:cubicBezTo>
                  <a:lnTo>
                    <a:pt x="10220" y="3748446"/>
                  </a:lnTo>
                  <a:cubicBezTo>
                    <a:pt x="4576" y="3748446"/>
                    <a:pt x="0" y="3743871"/>
                    <a:pt x="0" y="3738226"/>
                  </a:cubicBezTo>
                  <a:lnTo>
                    <a:pt x="0" y="10220"/>
                  </a:lnTo>
                  <a:cubicBezTo>
                    <a:pt x="0" y="4576"/>
                    <a:pt x="4576" y="0"/>
                    <a:pt x="10220" y="0"/>
                  </a:cubicBezTo>
                  <a:close/>
                </a:path>
              </a:pathLst>
            </a:custGeom>
            <a:solidFill>
              <a:srgbClr val="F1F1F1"/>
            </a:solidFill>
            <a:ln cap="sq" cmpd="sng" w="95250">
              <a:solidFill>
                <a:srgbClr val="F1F1F1"/>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02" name="Google Shape;302;p46"/>
            <p:cNvSpPr txBox="1"/>
            <p:nvPr/>
          </p:nvSpPr>
          <p:spPr>
            <a:xfrm>
              <a:off x="0" y="-47625"/>
              <a:ext cx="8572188" cy="3796071"/>
            </a:xfrm>
            <a:prstGeom prst="rect">
              <a:avLst/>
            </a:prstGeom>
            <a:noFill/>
            <a:ln>
              <a:noFill/>
            </a:ln>
          </p:spPr>
          <p:txBody>
            <a:bodyPr anchorCtr="0" anchor="ctr" bIns="127000" lIns="127000" spcFirstLastPara="1" rIns="127000" wrap="square" tIns="127000">
              <a:noAutofit/>
            </a:bodyPr>
            <a:lstStyle/>
            <a:p>
              <a:pPr indent="0" lvl="0" marL="0" marR="0" rtl="0" algn="l">
                <a:lnSpc>
                  <a:spcPct val="194388"/>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303" name="Google Shape;303;p46"/>
          <p:cNvSpPr/>
          <p:nvPr/>
        </p:nvSpPr>
        <p:spPr>
          <a:xfrm>
            <a:off x="722798" y="1753793"/>
            <a:ext cx="289167" cy="289167"/>
          </a:xfrm>
          <a:custGeom>
            <a:rect b="b" l="l" r="r" t="t"/>
            <a:pathLst>
              <a:path extrusionOk="0" h="578334" w="578334">
                <a:moveTo>
                  <a:pt x="0" y="0"/>
                </a:moveTo>
                <a:lnTo>
                  <a:pt x="578333" y="0"/>
                </a:lnTo>
                <a:lnTo>
                  <a:pt x="578333" y="578333"/>
                </a:lnTo>
                <a:lnTo>
                  <a:pt x="0" y="57833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04" name="Google Shape;304;p46"/>
          <p:cNvSpPr/>
          <p:nvPr/>
        </p:nvSpPr>
        <p:spPr>
          <a:xfrm>
            <a:off x="722798" y="2394090"/>
            <a:ext cx="289167" cy="286275"/>
          </a:xfrm>
          <a:custGeom>
            <a:rect b="b" l="l" r="r" t="t"/>
            <a:pathLst>
              <a:path extrusionOk="0" h="572550" w="578334">
                <a:moveTo>
                  <a:pt x="0" y="0"/>
                </a:moveTo>
                <a:lnTo>
                  <a:pt x="578333" y="0"/>
                </a:lnTo>
                <a:lnTo>
                  <a:pt x="578333" y="572550"/>
                </a:lnTo>
                <a:lnTo>
                  <a:pt x="0" y="572550"/>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05" name="Google Shape;305;p46"/>
          <p:cNvSpPr/>
          <p:nvPr/>
        </p:nvSpPr>
        <p:spPr>
          <a:xfrm>
            <a:off x="739795" y="3064768"/>
            <a:ext cx="255171" cy="217214"/>
          </a:xfrm>
          <a:custGeom>
            <a:rect b="b" l="l" r="r" t="t"/>
            <a:pathLst>
              <a:path extrusionOk="0" h="434428" w="510342">
                <a:moveTo>
                  <a:pt x="0" y="0"/>
                </a:moveTo>
                <a:lnTo>
                  <a:pt x="510341" y="0"/>
                </a:lnTo>
                <a:lnTo>
                  <a:pt x="510341" y="434429"/>
                </a:lnTo>
                <a:lnTo>
                  <a:pt x="0" y="434429"/>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06" name="Google Shape;306;p46"/>
          <p:cNvSpPr/>
          <p:nvPr/>
        </p:nvSpPr>
        <p:spPr>
          <a:xfrm>
            <a:off x="763899" y="3486171"/>
            <a:ext cx="206963" cy="255905"/>
          </a:xfrm>
          <a:custGeom>
            <a:rect b="b" l="l" r="r" t="t"/>
            <a:pathLst>
              <a:path extrusionOk="0" h="511810" w="413926">
                <a:moveTo>
                  <a:pt x="0" y="0"/>
                </a:moveTo>
                <a:lnTo>
                  <a:pt x="413927" y="0"/>
                </a:lnTo>
                <a:lnTo>
                  <a:pt x="413927" y="511810"/>
                </a:lnTo>
                <a:lnTo>
                  <a:pt x="0" y="51181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07" name="Google Shape;307;p46"/>
          <p:cNvSpPr txBox="1"/>
          <p:nvPr/>
        </p:nvSpPr>
        <p:spPr>
          <a:xfrm>
            <a:off x="610121" y="721959"/>
            <a:ext cx="7612220" cy="771525"/>
          </a:xfrm>
          <a:prstGeom prst="rect">
            <a:avLst/>
          </a:prstGeom>
          <a:noFill/>
          <a:ln>
            <a:noFill/>
          </a:ln>
        </p:spPr>
        <p:txBody>
          <a:bodyPr anchorCtr="0" anchor="t" bIns="0" lIns="0" spcFirstLastPara="1" rIns="0" wrap="square" tIns="0">
            <a:spAutoFit/>
          </a:bodyPr>
          <a:lstStyle/>
          <a:p>
            <a:pPr indent="0" lvl="0" marL="0" marR="0" rtl="0" algn="l">
              <a:lnSpc>
                <a:spcPct val="139988"/>
              </a:lnSpc>
              <a:spcBef>
                <a:spcPts val="0"/>
              </a:spcBef>
              <a:spcAft>
                <a:spcPts val="0"/>
              </a:spcAft>
              <a:buNone/>
            </a:pPr>
            <a:r>
              <a:rPr b="1" lang="en" sz="4500">
                <a:solidFill>
                  <a:srgbClr val="000000"/>
                </a:solidFill>
                <a:latin typeface="DM Sans"/>
                <a:ea typeface="DM Sans"/>
                <a:cs typeface="DM Sans"/>
                <a:sym typeface="DM Sans"/>
              </a:rPr>
              <a:t>Behind the scenes!</a:t>
            </a:r>
            <a:endParaRPr sz="700"/>
          </a:p>
        </p:txBody>
      </p:sp>
      <p:sp>
        <p:nvSpPr>
          <p:cNvPr id="308" name="Google Shape;308;p46"/>
          <p:cNvSpPr txBox="1"/>
          <p:nvPr/>
        </p:nvSpPr>
        <p:spPr>
          <a:xfrm>
            <a:off x="1099343" y="1687081"/>
            <a:ext cx="4925695" cy="40830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lang="en" sz="800">
                <a:solidFill>
                  <a:srgbClr val="000000"/>
                </a:solidFill>
                <a:latin typeface="Arial"/>
                <a:ea typeface="Arial"/>
                <a:cs typeface="Arial"/>
                <a:sym typeface="Arial"/>
              </a:rPr>
              <a:t>Get your school administrators to come to your café!  They can support your work, guide tables who may start to go off topic (that never happens!) and provide insight when community members have questions.</a:t>
            </a:r>
            <a:endParaRPr sz="700"/>
          </a:p>
        </p:txBody>
      </p:sp>
      <p:sp>
        <p:nvSpPr>
          <p:cNvPr id="309" name="Google Shape;309;p46"/>
          <p:cNvSpPr txBox="1"/>
          <p:nvPr/>
        </p:nvSpPr>
        <p:spPr>
          <a:xfrm>
            <a:off x="6448832" y="3438405"/>
            <a:ext cx="1476000" cy="1539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lang="en" sz="1000" u="none" strike="noStrike">
                <a:solidFill>
                  <a:srgbClr val="121A5D"/>
                </a:solidFill>
                <a:latin typeface="Arial"/>
                <a:ea typeface="Arial"/>
                <a:cs typeface="Arial"/>
                <a:sym typeface="Arial"/>
              </a:rPr>
              <a:t>What we could offer:</a:t>
            </a:r>
            <a:endParaRPr sz="1000"/>
          </a:p>
        </p:txBody>
      </p:sp>
      <p:sp>
        <p:nvSpPr>
          <p:cNvPr id="310" name="Google Shape;310;p46"/>
          <p:cNvSpPr txBox="1"/>
          <p:nvPr/>
        </p:nvSpPr>
        <p:spPr>
          <a:xfrm>
            <a:off x="6472986" y="3681493"/>
            <a:ext cx="1821733" cy="2715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 sz="800" u="none" strike="noStrike">
                <a:solidFill>
                  <a:srgbClr val="FFFFFF"/>
                </a:solidFill>
                <a:latin typeface="Arial"/>
                <a:ea typeface="Arial"/>
                <a:cs typeface="Arial"/>
                <a:sym typeface="Arial"/>
              </a:rPr>
              <a:t>Childcare, staff pay and tokens of appreciation (school swag!)</a:t>
            </a:r>
            <a:endParaRPr sz="700"/>
          </a:p>
        </p:txBody>
      </p:sp>
      <p:sp>
        <p:nvSpPr>
          <p:cNvPr id="311" name="Google Shape;311;p46"/>
          <p:cNvSpPr txBox="1"/>
          <p:nvPr/>
        </p:nvSpPr>
        <p:spPr>
          <a:xfrm>
            <a:off x="6448832" y="2636018"/>
            <a:ext cx="1018800" cy="1539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lang="en" sz="1000">
                <a:solidFill>
                  <a:srgbClr val="121A5D"/>
                </a:solidFill>
              </a:rPr>
              <a:t>What</a:t>
            </a:r>
            <a:r>
              <a:rPr lang="en" sz="1000" u="none" strike="noStrike">
                <a:solidFill>
                  <a:srgbClr val="121A5D"/>
                </a:solidFill>
                <a:latin typeface="Arial"/>
                <a:ea typeface="Arial"/>
                <a:cs typeface="Arial"/>
                <a:sym typeface="Arial"/>
              </a:rPr>
              <a:t> we offer:</a:t>
            </a:r>
            <a:endParaRPr sz="1000"/>
          </a:p>
        </p:txBody>
      </p:sp>
      <p:sp>
        <p:nvSpPr>
          <p:cNvPr id="312" name="Google Shape;312;p46"/>
          <p:cNvSpPr txBox="1"/>
          <p:nvPr/>
        </p:nvSpPr>
        <p:spPr>
          <a:xfrm>
            <a:off x="6472975" y="2853475"/>
            <a:ext cx="2354400" cy="4680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lang="en" sz="800">
                <a:solidFill>
                  <a:srgbClr val="FFFFFF"/>
                </a:solidFill>
                <a:latin typeface="Arial"/>
                <a:ea typeface="Arial"/>
                <a:cs typeface="Arial"/>
                <a:sym typeface="Arial"/>
              </a:rPr>
              <a:t>Dinner, discussion and celebration of the good already happening through the 21st CCLC initiatives.</a:t>
            </a:r>
            <a:endParaRPr sz="700"/>
          </a:p>
        </p:txBody>
      </p:sp>
      <p:sp>
        <p:nvSpPr>
          <p:cNvPr id="313" name="Google Shape;313;p46"/>
          <p:cNvSpPr txBox="1"/>
          <p:nvPr/>
        </p:nvSpPr>
        <p:spPr>
          <a:xfrm>
            <a:off x="6448824" y="1824400"/>
            <a:ext cx="2297100" cy="6405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lang="en" sz="800" u="none" strike="noStrike">
                <a:solidFill>
                  <a:srgbClr val="FFFFFF"/>
                </a:solidFill>
                <a:latin typeface="Arial"/>
                <a:ea typeface="Arial"/>
                <a:cs typeface="Arial"/>
                <a:sym typeface="Arial"/>
              </a:rPr>
              <a:t>We like to eat our “make your own” meal in our cafeteria for dinner and casual conversation.  We then move to our library to host the actual café; a more formal setting for the ‘work’ component.</a:t>
            </a:r>
            <a:endParaRPr sz="700"/>
          </a:p>
        </p:txBody>
      </p:sp>
      <p:sp>
        <p:nvSpPr>
          <p:cNvPr id="314" name="Google Shape;314;p46"/>
          <p:cNvSpPr txBox="1"/>
          <p:nvPr/>
        </p:nvSpPr>
        <p:spPr>
          <a:xfrm>
            <a:off x="6448832" y="1590557"/>
            <a:ext cx="826500" cy="1539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lang="en" sz="1000">
                <a:solidFill>
                  <a:srgbClr val="121A5D"/>
                </a:solidFill>
                <a:latin typeface="Arial"/>
                <a:ea typeface="Arial"/>
                <a:cs typeface="Arial"/>
                <a:sym typeface="Arial"/>
              </a:rPr>
              <a:t>Set the space:</a:t>
            </a:r>
            <a:endParaRPr sz="1000"/>
          </a:p>
        </p:txBody>
      </p:sp>
      <p:sp>
        <p:nvSpPr>
          <p:cNvPr id="315" name="Google Shape;315;p46"/>
          <p:cNvSpPr txBox="1"/>
          <p:nvPr/>
        </p:nvSpPr>
        <p:spPr>
          <a:xfrm>
            <a:off x="1099343" y="2256875"/>
            <a:ext cx="4925695" cy="546417"/>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lang="en" sz="800">
                <a:solidFill>
                  <a:srgbClr val="000000"/>
                </a:solidFill>
                <a:latin typeface="Arial"/>
                <a:ea typeface="Arial"/>
                <a:cs typeface="Arial"/>
                <a:sym typeface="Arial"/>
              </a:rPr>
              <a:t>Develop your questions: What do you want to know? We want to know what families, kids and our community members WANT from 21st CCLC programming! Our staff (many of whom are parents of our students) share their ideas for what students have asked for. We also want to know WHO can deliver these programs? Is it our staff? A community vendor?</a:t>
            </a:r>
            <a:endParaRPr sz="700"/>
          </a:p>
        </p:txBody>
      </p:sp>
      <p:sp>
        <p:nvSpPr>
          <p:cNvPr id="316" name="Google Shape;316;p46"/>
          <p:cNvSpPr txBox="1"/>
          <p:nvPr/>
        </p:nvSpPr>
        <p:spPr>
          <a:xfrm>
            <a:off x="1099343" y="3062132"/>
            <a:ext cx="2170351" cy="13208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lang="en" sz="800" u="none" strike="noStrike">
                <a:solidFill>
                  <a:srgbClr val="000000"/>
                </a:solidFill>
                <a:latin typeface="Arial"/>
                <a:ea typeface="Arial"/>
                <a:cs typeface="Arial"/>
                <a:sym typeface="Arial"/>
              </a:rPr>
              <a:t>Set the date and invite EVERYONE!</a:t>
            </a:r>
            <a:endParaRPr sz="700"/>
          </a:p>
        </p:txBody>
      </p:sp>
      <p:sp>
        <p:nvSpPr>
          <p:cNvPr id="317" name="Google Shape;317;p46"/>
          <p:cNvSpPr txBox="1"/>
          <p:nvPr/>
        </p:nvSpPr>
        <p:spPr>
          <a:xfrm>
            <a:off x="1099343" y="3451387"/>
            <a:ext cx="5134621" cy="270193"/>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lang="en" sz="800">
                <a:solidFill>
                  <a:srgbClr val="000000"/>
                </a:solidFill>
                <a:latin typeface="Arial"/>
                <a:ea typeface="Arial"/>
                <a:cs typeface="Arial"/>
                <a:sym typeface="Arial"/>
              </a:rPr>
              <a:t>Reserve your space, get food service on board, send out invitations via your school’s mass communication system and get ready for an outstanding night.</a:t>
            </a:r>
            <a:endParaRPr sz="700"/>
          </a:p>
        </p:txBody>
      </p:sp>
      <p:sp>
        <p:nvSpPr>
          <p:cNvPr id="318" name="Google Shape;318;p46"/>
          <p:cNvSpPr txBox="1"/>
          <p:nvPr/>
        </p:nvSpPr>
        <p:spPr>
          <a:xfrm>
            <a:off x="722800" y="4210025"/>
            <a:ext cx="5068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7"/>
              </a:rPr>
              <a:t>2023-24 21st CCLC Programming - Google Slides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