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3"/>
    <p:sldMasterId id="2147483648" r:id="rId4"/>
  </p:sldMasterIdLst>
  <p:notesMasterIdLst>
    <p:notesMasterId r:id="rId10"/>
  </p:notesMasterIdLst>
  <p:sldIdLst>
    <p:sldId id="333" r:id="rId5"/>
    <p:sldId id="335" r:id="rId6"/>
    <p:sldId id="256" r:id="rId7"/>
    <p:sldId id="398" r:id="rId8"/>
    <p:sldId id="4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D9757-C82B-9DBE-2488-4E05EF028562}" v="4" dt="2024-09-26T02:05:15.630"/>
    <p1510:client id="{A0255AFA-022E-AA5D-7337-22B61616E6D9}" v="36" dt="2024-09-26T16:01:59.260"/>
    <p1510:client id="{DAD18541-31F1-233A-A7E1-8A725203FA89}" v="291" dt="2024-09-26T01:51:44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59CCE-0445-4554-9B3D-2C30AC5D73AD}" type="datetimeFigureOut"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3C4A8-359F-4C63-822C-9ACFA21237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9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Diamond &amp; JJ introduce self:</a:t>
            </a:r>
            <a:br>
              <a:rPr lang="en-US">
                <a:ea typeface="Calibri"/>
                <a:cs typeface="+mn-lt"/>
              </a:rPr>
            </a:br>
            <a:r>
              <a:rPr lang="en-US">
                <a:ea typeface="Calibri"/>
                <a:cs typeface="Calibri"/>
              </a:rPr>
              <a:t>Goal of the session: What's the our mission and how do we take it from paper to reality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04F0C-0BD6-4DE4-B4A5-11233EFD18B8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1 person read the mission statement </a:t>
            </a:r>
          </a:p>
          <a:p>
            <a:r>
              <a:rPr lang="en-US">
                <a:ea typeface="Calibri"/>
                <a:cs typeface="Calibri"/>
              </a:rPr>
              <a:t>Diamond/JJ goes over facts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04F0C-0BD6-4DE4-B4A5-11233EFD18B8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2000"/>
              </a:spcBef>
              <a:buFont typeface="Arial"/>
              <a:buChar char="•"/>
            </a:pPr>
            <a:r>
              <a:rPr lang="en-US" dirty="0"/>
              <a:t>What programs are you involved with at Global Kids?</a:t>
            </a:r>
          </a:p>
          <a:p>
            <a:pPr marL="285750" indent="-285750">
              <a:spcBef>
                <a:spcPts val="2000"/>
              </a:spcBef>
              <a:buFont typeface="Arial"/>
              <a:buChar char="•"/>
            </a:pPr>
            <a:r>
              <a:rPr lang="en-US" dirty="0"/>
              <a:t>What initially drew you to join GK? 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spcBef>
                <a:spcPts val="2000"/>
              </a:spcBef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In your perspective what is the biggest opportunity that folks have when working with high school students?</a:t>
            </a:r>
          </a:p>
          <a:p>
            <a:pPr marL="285750" indent="-285750">
              <a:spcBef>
                <a:spcPts val="2000"/>
              </a:spcBef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What's one thing you think adults should be asking high school students when it comes to out of school time </a:t>
            </a:r>
            <a:r>
              <a:rPr lang="en-US">
                <a:ea typeface="Calibri"/>
                <a:cs typeface="Calibri"/>
              </a:rPr>
              <a:t>activities?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3C4A8-359F-4C63-822C-9ACFA21237F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23"/>
          <p:cNvGrpSpPr/>
          <p:nvPr/>
        </p:nvGrpSpPr>
        <p:grpSpPr>
          <a:xfrm>
            <a:off x="-1" y="3379695"/>
            <a:ext cx="10058401" cy="2604247"/>
            <a:chOff x="-1" y="3379694"/>
            <a:chExt cx="7543801" cy="2604247"/>
          </a:xfrm>
        </p:grpSpPr>
        <p:grpSp>
          <p:nvGrpSpPr>
            <p:cNvPr id="67" name="Google Shape;67;p23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68" name="Google Shape;68;p23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019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69" name="Google Shape;69;p23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0" name="Google Shape;70;p23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71" name="Google Shape;71;p23"/>
          <p:cNvSpPr txBox="1">
            <a:spLocks noGrp="1"/>
          </p:cNvSpPr>
          <p:nvPr>
            <p:ph type="ctrTitle"/>
          </p:nvPr>
        </p:nvSpPr>
        <p:spPr>
          <a:xfrm>
            <a:off x="1828800" y="3913282"/>
            <a:ext cx="782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ubTitle" idx="1"/>
          </p:nvPr>
        </p:nvSpPr>
        <p:spPr>
          <a:xfrm>
            <a:off x="1828800" y="5396754"/>
            <a:ext cx="7823200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164575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D97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 rot="16200000">
            <a:off x="-635868" y="4442884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 rot="16200000">
            <a:off x="-132848" y="4442884"/>
            <a:ext cx="205739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>
            <a:spLocks noGrp="1"/>
          </p:cNvSpPr>
          <p:nvPr>
            <p:ph type="pic" idx="2"/>
          </p:nvPr>
        </p:nvSpPr>
        <p:spPr>
          <a:xfrm>
            <a:off x="0" y="676835"/>
            <a:ext cx="10058400" cy="2587752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🞥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56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/>
          <p:nvPr/>
        </p:nvSpPr>
        <p:spPr>
          <a:xfrm rot="10800000" flipH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18"/>
          <p:cNvSpPr/>
          <p:nvPr/>
        </p:nvSpPr>
        <p:spPr>
          <a:xfrm rot="10800000" flipH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1039284" y="1949824"/>
            <a:ext cx="10111317" cy="400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80"/>
              <a:buFont typeface="Noto Sans Symbols"/>
              <a:buChar char="❑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Noto Sans Symbols"/>
              <a:buChar char="▪"/>
              <a:defRPr/>
            </a:lvl2pPr>
            <a:lvl3pPr marL="1371600" lvl="2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Font typeface="Courier New"/>
              <a:buChar char="o"/>
              <a:defRPr/>
            </a:lvl3pPr>
            <a:lvl4pPr marL="1828800" lvl="3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Font typeface="Arial"/>
              <a:buChar char="•"/>
              <a:defRPr/>
            </a:lvl4pPr>
            <a:lvl5pPr marL="2286000" lvl="4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Font typeface="Arial"/>
              <a:buChar char="•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304800" y="624391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7823200" y="624840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5740400" y="6248401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icture">
  <p:cSld name="Title Slide with Pictur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23"/>
          <p:cNvGrpSpPr/>
          <p:nvPr/>
        </p:nvGrpSpPr>
        <p:grpSpPr>
          <a:xfrm>
            <a:off x="-1" y="3379695"/>
            <a:ext cx="10058401" cy="2604247"/>
            <a:chOff x="-1" y="3379694"/>
            <a:chExt cx="7543801" cy="2604247"/>
          </a:xfrm>
        </p:grpSpPr>
        <p:grpSp>
          <p:nvGrpSpPr>
            <p:cNvPr id="67" name="Google Shape;67;p23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68" name="Google Shape;68;p23"/>
              <p:cNvSpPr/>
              <p:nvPr/>
            </p:nvSpPr>
            <p:spPr>
              <a:xfrm rot="10800000" flipH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63500" dir="2700000" algn="tl" rotWithShape="0">
                  <a:srgbClr val="000000">
                    <a:alpha val="49019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endParaRPr>
              </a:p>
            </p:txBody>
          </p:sp>
          <p:cxnSp>
            <p:nvCxnSpPr>
              <p:cNvPr id="69" name="Google Shape;69;p23"/>
              <p:cNvCxnSpPr/>
              <p:nvPr/>
            </p:nvCxnSpPr>
            <p:spPr>
              <a:xfrm>
                <a:off x="0" y="3379694"/>
                <a:ext cx="7543800" cy="2377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70" name="Google Shape;70;p23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71" name="Google Shape;71;p23"/>
          <p:cNvSpPr txBox="1">
            <a:spLocks noGrp="1"/>
          </p:cNvSpPr>
          <p:nvPr>
            <p:ph type="ctrTitle"/>
          </p:nvPr>
        </p:nvSpPr>
        <p:spPr>
          <a:xfrm>
            <a:off x="1828800" y="3913282"/>
            <a:ext cx="782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4600"/>
              <a:buFont typeface="Corbel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ubTitle" idx="1"/>
          </p:nvPr>
        </p:nvSpPr>
        <p:spPr>
          <a:xfrm>
            <a:off x="1828800" y="5396754"/>
            <a:ext cx="7823200" cy="57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164575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D97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D97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 rot="16200000">
            <a:off x="-635868" y="4442884"/>
            <a:ext cx="20574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 rot="16200000">
            <a:off x="-132848" y="4442884"/>
            <a:ext cx="205739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BFBFB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>
            <a:spLocks noGrp="1"/>
          </p:cNvSpPr>
          <p:nvPr>
            <p:ph type="pic" idx="2"/>
          </p:nvPr>
        </p:nvSpPr>
        <p:spPr>
          <a:xfrm>
            <a:off x="0" y="676835"/>
            <a:ext cx="10058400" cy="2587752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None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🞥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dt" idx="10"/>
          </p:nvPr>
        </p:nvSpPr>
        <p:spPr>
          <a:xfrm>
            <a:off x="304800" y="624391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ftr" idx="11"/>
          </p:nvPr>
        </p:nvSpPr>
        <p:spPr>
          <a:xfrm>
            <a:off x="7823200" y="624840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5740400" y="6248401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/>
          <p:nvPr/>
        </p:nvSpPr>
        <p:spPr>
          <a:xfrm rot="10800000" flipH="1">
            <a:off x="304800" y="1707776"/>
            <a:ext cx="115824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29"/>
          <p:cNvSpPr/>
          <p:nvPr/>
        </p:nvSpPr>
        <p:spPr>
          <a:xfrm rot="10800000" flipH="1">
            <a:off x="304800" y="228597"/>
            <a:ext cx="115824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 rot="5400000">
            <a:off x="4091331" y="-1102223"/>
            <a:ext cx="4007224" cy="101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20"/>
              <a:buChar char="?"/>
              <a:defRPr/>
            </a:lvl1pPr>
            <a:lvl2pPr marL="914400" lvl="1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?"/>
              <a:defRPr/>
            </a:lvl2pPr>
            <a:lvl3pPr marL="1371600" lvl="2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?"/>
              <a:defRPr/>
            </a:lvl3pPr>
            <a:lvl4pPr marL="1828800" lvl="3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?"/>
              <a:defRPr/>
            </a:lvl4pPr>
            <a:lvl5pPr marL="2286000" lvl="4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?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304800" y="624391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7823200" y="624840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5740400" y="6248401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/>
          <p:nvPr/>
        </p:nvSpPr>
        <p:spPr>
          <a:xfrm rot="10800000" flipH="1">
            <a:off x="304800" y="228601"/>
            <a:ext cx="115824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lt1"/>
          </a:solidFill>
          <a:ln>
            <a:noFill/>
          </a:ln>
          <a:effectLst>
            <a:outerShdw blurRad="50800" dist="63500" dir="2700000" algn="t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 rot="5400000">
            <a:off x="8216900" y="2578101"/>
            <a:ext cx="5105400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 rot="5400000">
            <a:off x="2691341" y="-813858"/>
            <a:ext cx="5105400" cy="840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20"/>
              <a:buChar char="?"/>
              <a:defRPr/>
            </a:lvl1pPr>
            <a:lvl2pPr marL="914400" lvl="1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?"/>
              <a:defRPr/>
            </a:lvl2pPr>
            <a:lvl3pPr marL="1371600" lvl="2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?"/>
              <a:defRPr/>
            </a:lvl3pPr>
            <a:lvl4pPr marL="1828800" lvl="3" indent="-3314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?"/>
              <a:defRPr/>
            </a:lvl4pPr>
            <a:lvl5pPr marL="2286000" lvl="4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?"/>
              <a:defRPr/>
            </a:lvl5pPr>
            <a:lvl6pPr marL="2743200" lvl="5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7pPr>
            <a:lvl8pPr marL="3657600" lvl="7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?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dt" idx="10"/>
          </p:nvPr>
        </p:nvSpPr>
        <p:spPr>
          <a:xfrm>
            <a:off x="304800" y="624391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ftr" idx="11"/>
          </p:nvPr>
        </p:nvSpPr>
        <p:spPr>
          <a:xfrm>
            <a:off x="7823200" y="624840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ldNum" idx="12"/>
          </p:nvPr>
        </p:nvSpPr>
        <p:spPr>
          <a:xfrm>
            <a:off x="5740400" y="6248401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1039284" y="295833"/>
            <a:ext cx="1011131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575"/>
              </a:buClr>
              <a:buSzPts val="3800"/>
              <a:buFont typeface="Corbel"/>
              <a:buNone/>
              <a:defRPr sz="3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1039284" y="1949824"/>
            <a:ext cx="10111317" cy="400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33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🞥"/>
              <a:defRPr sz="22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🞥"/>
              <a:defRPr sz="20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147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147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147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147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🞥"/>
              <a:defRPr sz="1800" b="0" i="0" u="none" strike="noStrike" cap="none">
                <a:solidFill>
                  <a:srgbClr val="16457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304800" y="624391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7823200" y="624840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5740400" y="6248401"/>
            <a:ext cx="71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A5A5A5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0" r:id="rId3"/>
    <p:sldLayoutId id="2147483661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FD11-8F23-1246-81B9-4967C0982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/>
              <a:t>Meet Global Kids </a:t>
            </a:r>
          </a:p>
        </p:txBody>
      </p:sp>
    </p:spTree>
    <p:extLst>
      <p:ext uri="{BB962C8B-B14F-4D97-AF65-F5344CB8AC3E}">
        <p14:creationId xmlns:p14="http://schemas.microsoft.com/office/powerpoint/2010/main" val="276559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B932-5682-C04D-9ED7-476DCF2B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History, Work &amp;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F18AF-BADF-1746-924B-A6A16FF4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3463" y="1714256"/>
            <a:ext cx="7583488" cy="893135"/>
          </a:xfrm>
        </p:spPr>
        <p:txBody>
          <a:bodyPr>
            <a:noAutofit/>
          </a:bodyPr>
          <a:lstStyle/>
          <a:p>
            <a:pPr marL="102870" indent="0" algn="ctr">
              <a:buNone/>
            </a:pPr>
            <a:r>
              <a:rPr lang="en-US" sz="2400" i="1"/>
              <a:t>Global Kids’ (GK) mission is to educate, inspire and mobilize youth to become global citizens who are positively engaged in the world and are prepared for their future.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94388-1642-0E32-5A86-8869B40D7867}"/>
              </a:ext>
            </a:extLst>
          </p:cNvPr>
          <p:cNvSpPr txBox="1"/>
          <p:nvPr/>
        </p:nvSpPr>
        <p:spPr>
          <a:xfrm>
            <a:off x="698949" y="2984302"/>
            <a:ext cx="4922874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b="1" dirty="0">
                <a:latin typeface="Corbel"/>
              </a:rPr>
              <a:t>Founded in 1989</a:t>
            </a:r>
          </a:p>
          <a:p>
            <a:pPr>
              <a:buClr>
                <a:schemeClr val="accent1"/>
              </a:buClr>
            </a:pPr>
            <a:endParaRPr lang="en-US">
              <a:latin typeface="Corbel" panose="020B0503020204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b="1" dirty="0">
                <a:latin typeface="Corbel"/>
              </a:rPr>
              <a:t>Engaged over 250k young people in its programs in NYC &amp; Washington DC</a:t>
            </a:r>
          </a:p>
          <a:p>
            <a:pPr>
              <a:buClr>
                <a:schemeClr val="accent1"/>
              </a:buClr>
            </a:pPr>
            <a:endParaRPr lang="en-US">
              <a:latin typeface="Corbel" panose="020B0503020204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b="1" dirty="0">
                <a:latin typeface="Corbel"/>
              </a:rPr>
              <a:t>GK Programs Focus on 4 key pillars: 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latin typeface="Corbel"/>
              </a:rPr>
              <a:t>Academic Achievement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latin typeface="Corbel"/>
              </a:rPr>
              <a:t>College &amp; Career readiness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latin typeface="Corbel"/>
              </a:rPr>
              <a:t>Social/Emotional Wellness</a:t>
            </a:r>
          </a:p>
          <a:p>
            <a:pPr marL="342900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latin typeface="Corbel"/>
              </a:rPr>
              <a:t>Global Citizenship</a:t>
            </a:r>
          </a:p>
          <a:p>
            <a:pPr lvl="4">
              <a:buClr>
                <a:schemeClr val="accent1"/>
              </a:buClr>
            </a:pPr>
            <a:endParaRPr lang="en-US">
              <a:latin typeface="Corbel" panose="020B0503020204020204" pitchFamily="34" charset="0"/>
            </a:endParaRPr>
          </a:p>
          <a:p>
            <a:pPr marL="0" lvl="2">
              <a:buClr>
                <a:schemeClr val="accent1"/>
              </a:buClr>
            </a:pPr>
            <a:endParaRPr lang="en-US" sz="2000" b="1">
              <a:latin typeface="Corbel" panose="020B0503020204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US" sz="1600" b="1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US" sz="1600" b="1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endParaRPr lang="en-US" sz="16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8" descr="A trio of children in Global Kids shirts posing for a photo.">
            <a:extLst>
              <a:ext uri="{FF2B5EF4-FFF2-40B4-BE49-F238E27FC236}">
                <a16:creationId xmlns:a16="http://schemas.microsoft.com/office/drawing/2014/main" id="{D010B7FC-79D9-0490-987A-3175AE53F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157" y="3245869"/>
            <a:ext cx="3255940" cy="33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0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A030-7D3E-7AA3-CCC9-0888252C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GK approaches the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40AF8-62D3-B9C1-3520-CDBA7F55B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Youth Advisory Council</a:t>
            </a:r>
          </a:p>
          <a:p>
            <a:pPr lvl="1"/>
            <a:r>
              <a:rPr lang="en-US" dirty="0"/>
              <a:t>Made of mix of students from multiple schools </a:t>
            </a:r>
          </a:p>
          <a:p>
            <a:pPr lvl="1"/>
            <a:r>
              <a:rPr lang="en-US" dirty="0"/>
              <a:t>Meets at GK HQ </a:t>
            </a:r>
          </a:p>
          <a:p>
            <a:pPr>
              <a:buSzPts val="1800"/>
            </a:pPr>
            <a:r>
              <a:rPr lang="en-US" dirty="0"/>
              <a:t>Student input </a:t>
            </a:r>
          </a:p>
          <a:p>
            <a:pPr lvl="1"/>
            <a:r>
              <a:rPr lang="en-US" dirty="0"/>
              <a:t>Survey design</a:t>
            </a:r>
          </a:p>
          <a:p>
            <a:pPr lvl="1"/>
            <a:r>
              <a:rPr lang="en-US" dirty="0"/>
              <a:t>Advocacy </a:t>
            </a:r>
          </a:p>
          <a:p>
            <a:pPr lvl="1"/>
            <a:r>
              <a:rPr lang="en-US" dirty="0"/>
              <a:t>Holiday Institutes (DOE Holiday programming)</a:t>
            </a:r>
          </a:p>
          <a:p>
            <a:pPr lvl="1">
              <a:buSzPts val="1800"/>
            </a:pPr>
            <a:endParaRPr lang="en-US" dirty="0"/>
          </a:p>
          <a:p>
            <a:pPr lvl="1">
              <a:buSzPts val="1800"/>
            </a:pPr>
            <a:endParaRPr lang="en-US" dirty="0"/>
          </a:p>
          <a:p>
            <a:pPr>
              <a:buSzPts val="1800"/>
            </a:pPr>
            <a:endParaRPr lang="en-US" dirty="0"/>
          </a:p>
          <a:p>
            <a:pPr>
              <a:buSzPts val="1980"/>
            </a:pPr>
            <a:endParaRPr lang="en-US" dirty="0"/>
          </a:p>
          <a:p>
            <a:pPr>
              <a:buSzPts val="1980"/>
            </a:pPr>
            <a:endParaRPr lang="en-US" dirty="0"/>
          </a:p>
          <a:p>
            <a:pPr lvl="1">
              <a:buSzPts val="198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A030-7D3E-7AA3-CCC9-0888252C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GK approaches the work: Ask Students!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6602BF-D050-003B-ADB2-63D3A35A3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21" y="2045457"/>
            <a:ext cx="11085285" cy="43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2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A030-7D3E-7AA3-CCC9-0888252CC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A High School-er!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40AF8-62D3-B9C1-3520-CDBA7F55B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Meet: Shaun E!</a:t>
            </a:r>
          </a:p>
          <a:p>
            <a:endParaRPr lang="en-US" dirty="0"/>
          </a:p>
          <a:p>
            <a:endParaRPr lang="en-US" dirty="0"/>
          </a:p>
          <a:p>
            <a:pPr lvl="1">
              <a:buSzPts val="1800"/>
            </a:pPr>
            <a:endParaRPr lang="en-US" dirty="0"/>
          </a:p>
          <a:p>
            <a:pPr lvl="1">
              <a:buSzPts val="1800"/>
            </a:pPr>
            <a:endParaRPr lang="en-US" dirty="0"/>
          </a:p>
          <a:p>
            <a:pPr>
              <a:buSzPts val="1800"/>
            </a:pPr>
            <a:endParaRPr lang="en-US" dirty="0"/>
          </a:p>
          <a:p>
            <a:pPr>
              <a:buSzPts val="1980"/>
            </a:pPr>
            <a:endParaRPr lang="en-US" dirty="0"/>
          </a:p>
          <a:p>
            <a:pPr>
              <a:buSzPts val="1980"/>
            </a:pPr>
            <a:endParaRPr lang="en-US" dirty="0"/>
          </a:p>
          <a:p>
            <a:pPr lvl="1">
              <a:buSzPts val="1980"/>
            </a:pPr>
            <a:endParaRPr lang="en-US" dirty="0"/>
          </a:p>
        </p:txBody>
      </p:sp>
      <p:pic>
        <p:nvPicPr>
          <p:cNvPr id="4" name="Picture 3" descr="A person in a white shirt&#10;&#10;Description automatically generated">
            <a:extLst>
              <a:ext uri="{FF2B5EF4-FFF2-40B4-BE49-F238E27FC236}">
                <a16:creationId xmlns:a16="http://schemas.microsoft.com/office/drawing/2014/main" id="{B8A873E4-1298-1539-0623-871189A4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818" y="1943100"/>
            <a:ext cx="5143792" cy="40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09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23351BEC5924CA63C97D818C7C80A" ma:contentTypeVersion="6" ma:contentTypeDescription="Create a new document." ma:contentTypeScope="" ma:versionID="95db7cca6df1deedb7ba4c38e0858d82">
  <xsd:schema xmlns:xsd="http://www.w3.org/2001/XMLSchema" xmlns:xs="http://www.w3.org/2001/XMLSchema" xmlns:p="http://schemas.microsoft.com/office/2006/metadata/properties" xmlns:ns2="53d43a19-55bd-40e0-84af-4010b7b1e94f" xmlns:ns3="ed3f34a0-54d6-4393-a2b0-5df6b3ce1bad" targetNamespace="http://schemas.microsoft.com/office/2006/metadata/properties" ma:root="true" ma:fieldsID="c35c893748a6a72f3912a556ec83ea47" ns2:_="" ns3:_="">
    <xsd:import namespace="53d43a19-55bd-40e0-84af-4010b7b1e94f"/>
    <xsd:import namespace="ed3f34a0-54d6-4393-a2b0-5df6b3ce1b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43a19-55bd-40e0-84af-4010b7b1e9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f34a0-54d6-4393-a2b0-5df6b3ce1b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C98F01-8E95-4784-8F8E-F85F56358C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E6EDE7-5917-40CE-9BB1-4162DEE08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43a19-55bd-40e0-84af-4010b7b1e94f"/>
    <ds:schemaRef ds:uri="ed3f34a0-54d6-4393-a2b0-5df6b3ce1b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Pixel</vt:lpstr>
      <vt:lpstr>Meet Global Kids </vt:lpstr>
      <vt:lpstr>History, Work &amp; Impact</vt:lpstr>
      <vt:lpstr>How GK approaches the work</vt:lpstr>
      <vt:lpstr>How GK approaches the work: Ask Students!</vt:lpstr>
      <vt:lpstr>Ask A High School-er!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130</cp:revision>
  <dcterms:created xsi:type="dcterms:W3CDTF">2024-09-17T12:51:00Z</dcterms:created>
  <dcterms:modified xsi:type="dcterms:W3CDTF">2024-09-26T16:06:00Z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0329b5-a6ed-4223-88c7-a5810d5e54b0_Enabled">
    <vt:lpwstr>true</vt:lpwstr>
  </property>
  <property fmtid="{D5CDD505-2E9C-101B-9397-08002B2CF9AE}" pid="3" name="MSIP_Label_610329b5-a6ed-4223-88c7-a5810d5e54b0_SetDate">
    <vt:lpwstr>2024-09-17T12:51:03Z</vt:lpwstr>
  </property>
  <property fmtid="{D5CDD505-2E9C-101B-9397-08002B2CF9AE}" pid="4" name="MSIP_Label_610329b5-a6ed-4223-88c7-a5810d5e54b0_Method">
    <vt:lpwstr>Standard</vt:lpwstr>
  </property>
  <property fmtid="{D5CDD505-2E9C-101B-9397-08002B2CF9AE}" pid="5" name="MSIP_Label_610329b5-a6ed-4223-88c7-a5810d5e54b0_Name">
    <vt:lpwstr>defa4170-0d19-0005-0004-bc88714345d2</vt:lpwstr>
  </property>
  <property fmtid="{D5CDD505-2E9C-101B-9397-08002B2CF9AE}" pid="6" name="MSIP_Label_610329b5-a6ed-4223-88c7-a5810d5e54b0_SiteId">
    <vt:lpwstr>d6b610de-6a66-4286-9e9e-cab3a02610cc</vt:lpwstr>
  </property>
  <property fmtid="{D5CDD505-2E9C-101B-9397-08002B2CF9AE}" pid="7" name="MSIP_Label_610329b5-a6ed-4223-88c7-a5810d5e54b0_ActionId">
    <vt:lpwstr>7ff450d0-7d7d-4379-b1e5-18bac5e8fb1a</vt:lpwstr>
  </property>
  <property fmtid="{D5CDD505-2E9C-101B-9397-08002B2CF9AE}" pid="8" name="MSIP_Label_610329b5-a6ed-4223-88c7-a5810d5e54b0_ContentBits">
    <vt:lpwstr>0</vt:lpwstr>
  </property>
</Properties>
</file>