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58" r:id="rId6"/>
    <p:sldId id="263" r:id="rId7"/>
    <p:sldId id="264" r:id="rId8"/>
    <p:sldId id="273" r:id="rId9"/>
    <p:sldId id="276" r:id="rId10"/>
    <p:sldId id="272" r:id="rId11"/>
    <p:sldId id="275" r:id="rId12"/>
    <p:sldId id="269" r:id="rId13"/>
    <p:sldId id="270" r:id="rId14"/>
    <p:sldId id="271" r:id="rId15"/>
    <p:sldId id="280" r:id="rId16"/>
    <p:sldId id="279" r:id="rId17"/>
    <p:sldId id="268" r:id="rId18"/>
    <p:sldId id="274"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therine Coons" initials="CC" lastIdx="3" clrIdx="6">
    <p:extLst>
      <p:ext uri="{19B8F6BF-5375-455C-9EA6-DF929625EA0E}">
        <p15:presenceInfo xmlns:p15="http://schemas.microsoft.com/office/powerpoint/2012/main" userId="S::catherine.coons@nysed.gov::26585ece-2ce5-4586-87ef-8c3982cabb6f" providerId="AD"/>
      </p:ext>
    </p:extLst>
  </p:cmAuthor>
  <p:cmAuthor id="1" name="Author" initials="  " lastIdx="32" clrIdx="0">
    <p:extLst>
      <p:ext uri="{19B8F6BF-5375-455C-9EA6-DF929625EA0E}">
        <p15:presenceInfo xmlns:p15="http://schemas.microsoft.com/office/powerpoint/2012/main" userId="Author" providerId="None"/>
      </p:ext>
    </p:extLst>
  </p:cmAuthor>
  <p:cmAuthor id="8" name="Connie Nephew" initials="CN" lastIdx="5" clrIdx="7">
    <p:extLst>
      <p:ext uri="{19B8F6BF-5375-455C-9EA6-DF929625EA0E}">
        <p15:presenceInfo xmlns:p15="http://schemas.microsoft.com/office/powerpoint/2012/main" userId="S::Connie.Nephew@nysed.gov::ef414d34-2b04-454a-abbc-29584da52205" providerId="AD"/>
      </p:ext>
    </p:extLst>
  </p:cmAuthor>
  <p:cmAuthor id="2" name="Erik Sweet" initials="ES" lastIdx="32" clrIdx="1">
    <p:extLst>
      <p:ext uri="{19B8F6BF-5375-455C-9EA6-DF929625EA0E}">
        <p15:presenceInfo xmlns:p15="http://schemas.microsoft.com/office/powerpoint/2012/main" userId="S::Erik.Sweet@nysed.gov::baf8187d-45d9-439b-adea-13c2b0a886b2" providerId="AD"/>
      </p:ext>
    </p:extLst>
  </p:cmAuthor>
  <p:cmAuthor id="9" name="Emily DeSantis" initials="ED" lastIdx="3" clrIdx="8">
    <p:extLst>
      <p:ext uri="{19B8F6BF-5375-455C-9EA6-DF929625EA0E}">
        <p15:presenceInfo xmlns:p15="http://schemas.microsoft.com/office/powerpoint/2012/main" userId="S::Emily.DeSantis@nysed.gov::a5a297fc-9796-4275-be81-863f2ba65e21" providerId="AD"/>
      </p:ext>
    </p:extLst>
  </p:cmAuthor>
  <p:cmAuthor id="3" name="Shannon" initials="S" lastIdx="7" clrIdx="2">
    <p:extLst>
      <p:ext uri="{19B8F6BF-5375-455C-9EA6-DF929625EA0E}">
        <p15:presenceInfo xmlns:p15="http://schemas.microsoft.com/office/powerpoint/2012/main" userId="S::Shannon.Logan@nysed.gov::52bc5acf-c99e-4373-ab77-780b3df43855" providerId="AD"/>
      </p:ext>
    </p:extLst>
  </p:cmAuthor>
  <p:cmAuthor id="4" name="Nicole Marschilok" initials="NM" lastIdx="15" clrIdx="3">
    <p:extLst>
      <p:ext uri="{19B8F6BF-5375-455C-9EA6-DF929625EA0E}">
        <p15:presenceInfo xmlns:p15="http://schemas.microsoft.com/office/powerpoint/2012/main" userId="S::nicole.marschilok@nysed.gov::4e741295-912b-4038-a876-ecc2a092c50f" providerId="AD"/>
      </p:ext>
    </p:extLst>
  </p:cmAuthor>
  <p:cmAuthor id="5" name="Andrea Faoro" initials="AF" lastIdx="4" clrIdx="4">
    <p:extLst>
      <p:ext uri="{19B8F6BF-5375-455C-9EA6-DF929625EA0E}">
        <p15:presenceInfo xmlns:p15="http://schemas.microsoft.com/office/powerpoint/2012/main" userId="S::Andrea.Faoro@nysed.gov::25cf9537-ab68-4168-b02e-9add490a59a7" providerId="AD"/>
      </p:ext>
    </p:extLst>
  </p:cmAuthor>
  <p:cmAuthor id="6" name="Melissa Montague" initials="MM" lastIdx="15" clrIdx="5">
    <p:extLst>
      <p:ext uri="{19B8F6BF-5375-455C-9EA6-DF929625EA0E}">
        <p15:presenceInfo xmlns:p15="http://schemas.microsoft.com/office/powerpoint/2012/main" userId="S::melissa.montague@nysed.gov::5ea6cd2c-5b96-4050-b9e5-5964578537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EECEE"/>
    <a:srgbClr val="FFC000"/>
    <a:srgbClr val="4472C4"/>
    <a:srgbClr val="DA4D1A"/>
    <a:srgbClr val="001642"/>
    <a:srgbClr val="A162D0"/>
    <a:srgbClr val="6C15DF"/>
    <a:srgbClr val="EFE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38" autoAdjust="0"/>
  </p:normalViewPr>
  <p:slideViewPr>
    <p:cSldViewPr snapToGrid="0">
      <p:cViewPr varScale="1">
        <p:scale>
          <a:sx n="74" d="100"/>
          <a:sy n="74" d="100"/>
        </p:scale>
        <p:origin x="18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659" tIns="46329" rIns="92659" bIns="46329"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2659" tIns="46329" rIns="92659" bIns="46329" rtlCol="0"/>
          <a:lstStyle>
            <a:lvl1pPr algn="r">
              <a:defRPr sz="1200"/>
            </a:lvl1pPr>
          </a:lstStyle>
          <a:p>
            <a:fld id="{B21785F2-079C-4A24-B29A-E1EFD8291152}" type="datetimeFigureOut">
              <a:rPr lang="en-US" smtClean="0"/>
              <a:t>4/19/2024</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659" tIns="46329" rIns="92659" bIns="4632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659" tIns="46329" rIns="92659" bIns="46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659" tIns="46329" rIns="92659" bIns="4632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659" tIns="46329" rIns="92659" bIns="46329" rtlCol="0" anchor="b"/>
          <a:lstStyle>
            <a:lvl1pPr algn="r">
              <a:defRPr sz="1200"/>
            </a:lvl1pPr>
          </a:lstStyle>
          <a:p>
            <a:fld id="{88D057F3-9435-418E-8982-1F633584B273}" type="slidenum">
              <a:rPr lang="en-US" smtClean="0"/>
              <a:t>‹#›</a:t>
            </a:fld>
            <a:endParaRPr lang="en-US"/>
          </a:p>
        </p:txBody>
      </p:sp>
    </p:spTree>
    <p:extLst>
      <p:ext uri="{BB962C8B-B14F-4D97-AF65-F5344CB8AC3E}">
        <p14:creationId xmlns:p14="http://schemas.microsoft.com/office/powerpoint/2010/main" val="226379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orms.gle/m1P2ZR3qNAHSMsWG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Introductions + Change of Units</a:t>
            </a:r>
          </a:p>
          <a:p>
            <a:pPr marL="285750" indent="-285750">
              <a:lnSpc>
                <a:spcPct val="150000"/>
              </a:lnSpc>
              <a:buFont typeface="Arial" panose="020B0604020202020204" pitchFamily="34" charset="0"/>
              <a:buChar char="•"/>
            </a:pPr>
            <a:r>
              <a:rPr lang="en-US" sz="1400" dirty="0"/>
              <a:t>We are the Administrative Service and Accountability Unit, which is separate from 21st CCLC program staff. </a:t>
            </a:r>
          </a:p>
          <a:p>
            <a:pPr marL="285750" indent="-285750">
              <a:lnSpc>
                <a:spcPct val="150000"/>
              </a:lnSpc>
              <a:buFont typeface="Arial" panose="020B0604020202020204" pitchFamily="34" charset="0"/>
              <a:buChar char="•"/>
            </a:pPr>
            <a:r>
              <a:rPr lang="en-US" sz="1400" dirty="0"/>
              <a:t>We process *all grants* budgets and amendments.</a:t>
            </a:r>
          </a:p>
          <a:p>
            <a:pPr marL="285750" indent="-285750">
              <a:lnSpc>
                <a:spcPct val="150000"/>
              </a:lnSpc>
              <a:buFont typeface="Arial" panose="020B0604020202020204" pitchFamily="34" charset="0"/>
              <a:buChar char="•"/>
            </a:pPr>
            <a:r>
              <a:rPr lang="en-US" sz="1400" dirty="0"/>
              <a:t>We put both email addresses on the slides.</a:t>
            </a:r>
          </a:p>
        </p:txBody>
      </p:sp>
      <p:sp>
        <p:nvSpPr>
          <p:cNvPr id="4" name="Slide Number Placeholder 3"/>
          <p:cNvSpPr>
            <a:spLocks noGrp="1"/>
          </p:cNvSpPr>
          <p:nvPr>
            <p:ph type="sldNum" sz="quarter" idx="5"/>
          </p:nvPr>
        </p:nvSpPr>
        <p:spPr/>
        <p:txBody>
          <a:bodyPr/>
          <a:lstStyle/>
          <a:p>
            <a:fld id="{88D057F3-9435-418E-8982-1F633584B273}" type="slidenum">
              <a:rPr lang="en-US" smtClean="0"/>
              <a:t>1</a:t>
            </a:fld>
            <a:endParaRPr lang="en-US"/>
          </a:p>
        </p:txBody>
      </p:sp>
    </p:spTree>
    <p:extLst>
      <p:ext uri="{BB962C8B-B14F-4D97-AF65-F5344CB8AC3E}">
        <p14:creationId xmlns:p14="http://schemas.microsoft.com/office/powerpoint/2010/main" val="257947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add your MDCB and your ICR, the Indirect Cost can be calculated.</a:t>
            </a:r>
          </a:p>
        </p:txBody>
      </p:sp>
      <p:sp>
        <p:nvSpPr>
          <p:cNvPr id="4" name="Slide Number Placeholder 3"/>
          <p:cNvSpPr>
            <a:spLocks noGrp="1"/>
          </p:cNvSpPr>
          <p:nvPr>
            <p:ph type="sldNum" sz="quarter" idx="5"/>
          </p:nvPr>
        </p:nvSpPr>
        <p:spPr/>
        <p:txBody>
          <a:bodyPr/>
          <a:lstStyle/>
          <a:p>
            <a:fld id="{88D057F3-9435-418E-8982-1F633584B273}" type="slidenum">
              <a:rPr lang="en-US" smtClean="0"/>
              <a:t>10</a:t>
            </a:fld>
            <a:endParaRPr lang="en-US"/>
          </a:p>
        </p:txBody>
      </p:sp>
    </p:spTree>
    <p:extLst>
      <p:ext uri="{BB962C8B-B14F-4D97-AF65-F5344CB8AC3E}">
        <p14:creationId xmlns:p14="http://schemas.microsoft.com/office/powerpoint/2010/main" val="359269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with an amendment people try to avoid touching indirect costs because of the calculation process.  However, even if you are avoiding that category, your changes may impact the calculation.</a:t>
            </a:r>
          </a:p>
          <a:p>
            <a:endParaRPr lang="en-US" dirty="0"/>
          </a:p>
          <a:p>
            <a:r>
              <a:rPr lang="en-US" dirty="0"/>
              <a:t>In this example it is best case scenario.  We want to swap $5,000 between two vendors and it won’t affect the IC calculation.</a:t>
            </a:r>
          </a:p>
          <a:p>
            <a:r>
              <a:rPr lang="en-US" dirty="0"/>
              <a:t>We’re removing $5,000 from Vendor A, and they stay at $25,000.</a:t>
            </a:r>
          </a:p>
          <a:p>
            <a:r>
              <a:rPr lang="en-US" dirty="0"/>
              <a:t>We’re adding $5,000 to Vendor B, and they also stay at $25,000.</a:t>
            </a:r>
          </a:p>
          <a:p>
            <a:endParaRPr lang="en-US" dirty="0"/>
          </a:p>
          <a:p>
            <a:r>
              <a:rPr lang="en-US" dirty="0"/>
              <a:t>This doesn’t affect the MDCB, so it doesn’t affect our IC calculation.</a:t>
            </a:r>
          </a:p>
        </p:txBody>
      </p:sp>
      <p:sp>
        <p:nvSpPr>
          <p:cNvPr id="4" name="Slide Number Placeholder 3"/>
          <p:cNvSpPr>
            <a:spLocks noGrp="1"/>
          </p:cNvSpPr>
          <p:nvPr>
            <p:ph type="sldNum" sz="quarter" idx="5"/>
          </p:nvPr>
        </p:nvSpPr>
        <p:spPr/>
        <p:txBody>
          <a:bodyPr/>
          <a:lstStyle/>
          <a:p>
            <a:fld id="{88D057F3-9435-418E-8982-1F633584B273}" type="slidenum">
              <a:rPr lang="en-US" smtClean="0"/>
              <a:t>11</a:t>
            </a:fld>
            <a:endParaRPr lang="en-US"/>
          </a:p>
        </p:txBody>
      </p:sp>
    </p:spTree>
    <p:extLst>
      <p:ext uri="{BB962C8B-B14F-4D97-AF65-F5344CB8AC3E}">
        <p14:creationId xmlns:p14="http://schemas.microsoft.com/office/powerpoint/2010/main" val="125866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more accurate to what we have seen.  We want to swap $5,000 between two vendors and it </a:t>
            </a:r>
            <a:r>
              <a:rPr lang="en-US" u="sng" dirty="0"/>
              <a:t>is</a:t>
            </a:r>
            <a:r>
              <a:rPr lang="en-US" dirty="0"/>
              <a:t> going to affect the IC.</a:t>
            </a:r>
          </a:p>
          <a:p>
            <a:endParaRPr lang="en-US" dirty="0"/>
          </a:p>
          <a:p>
            <a:r>
              <a:rPr lang="en-US" dirty="0"/>
              <a:t>We’re adding $5,000 to Vendor A, and their IC stays at $25,000.</a:t>
            </a:r>
          </a:p>
          <a:p>
            <a:r>
              <a:rPr lang="en-US" dirty="0"/>
              <a:t>However, now we’re removing $5,000 from Vendor B, so we will use $20,000 instead of the original $25,000.</a:t>
            </a:r>
          </a:p>
          <a:p>
            <a:endParaRPr lang="en-US" dirty="0"/>
          </a:p>
          <a:p>
            <a:r>
              <a:rPr lang="en-US" dirty="0"/>
              <a:t>This then affects the $99,000.  It is now going to be $94,000.  Bringing that over to our Budget Summary screenshot, we can now calculate the new MDCB, $362,245.</a:t>
            </a:r>
          </a:p>
        </p:txBody>
      </p:sp>
      <p:sp>
        <p:nvSpPr>
          <p:cNvPr id="4" name="Slide Number Placeholder 3"/>
          <p:cNvSpPr>
            <a:spLocks noGrp="1"/>
          </p:cNvSpPr>
          <p:nvPr>
            <p:ph type="sldNum" sz="quarter" idx="5"/>
          </p:nvPr>
        </p:nvSpPr>
        <p:spPr/>
        <p:txBody>
          <a:bodyPr/>
          <a:lstStyle/>
          <a:p>
            <a:fld id="{88D057F3-9435-418E-8982-1F633584B273}" type="slidenum">
              <a:rPr lang="en-US" smtClean="0"/>
              <a:t>12</a:t>
            </a:fld>
            <a:endParaRPr lang="en-US"/>
          </a:p>
        </p:txBody>
      </p:sp>
    </p:spTree>
    <p:extLst>
      <p:ext uri="{BB962C8B-B14F-4D97-AF65-F5344CB8AC3E}">
        <p14:creationId xmlns:p14="http://schemas.microsoft.com/office/powerpoint/2010/main" val="168713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new MDCB, you can see how the Indirect Cost rate has changed.</a:t>
            </a:r>
          </a:p>
          <a:p>
            <a:r>
              <a:rPr lang="en-US" dirty="0"/>
              <a:t>We can see that before it was $9,916, and now it is calculating $9,780.62.</a:t>
            </a:r>
          </a:p>
          <a:p>
            <a:endParaRPr lang="en-US" dirty="0"/>
          </a:p>
          <a:p>
            <a:r>
              <a:rPr lang="en-US" dirty="0"/>
              <a:t>If your budget was perfect before, this change has now put you under your award amount, which is a problem, and you will have to go back in to fix it.</a:t>
            </a:r>
          </a:p>
        </p:txBody>
      </p:sp>
      <p:sp>
        <p:nvSpPr>
          <p:cNvPr id="4" name="Slide Number Placeholder 3"/>
          <p:cNvSpPr>
            <a:spLocks noGrp="1"/>
          </p:cNvSpPr>
          <p:nvPr>
            <p:ph type="sldNum" sz="quarter" idx="5"/>
          </p:nvPr>
        </p:nvSpPr>
        <p:spPr/>
        <p:txBody>
          <a:bodyPr/>
          <a:lstStyle/>
          <a:p>
            <a:fld id="{88D057F3-9435-418E-8982-1F633584B273}" type="slidenum">
              <a:rPr lang="en-US" smtClean="0"/>
              <a:t>13</a:t>
            </a:fld>
            <a:endParaRPr lang="en-US"/>
          </a:p>
        </p:txBody>
      </p:sp>
    </p:spTree>
    <p:extLst>
      <p:ext uri="{BB962C8B-B14F-4D97-AF65-F5344CB8AC3E}">
        <p14:creationId xmlns:p14="http://schemas.microsoft.com/office/powerpoint/2010/main" val="107884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memo that was sent 4/8 to Program Directors and Fiscal Managers notified subgrantees that Budget Reductions will be occurring this year.  If you did not receive this email, please see your program director or fiscal manager.  If you are one of those people and you still didn’t receive it, please check-in with your Resource Center to update your contact information and reach out to the EMSC21stCCLC mailbox to get the information.</a:t>
            </a:r>
          </a:p>
          <a:p>
            <a:endParaRPr lang="en-US" dirty="0"/>
          </a:p>
          <a:p>
            <a:r>
              <a:rPr lang="en-US" dirty="0"/>
              <a:t>Attendance is due in </a:t>
            </a:r>
            <a:r>
              <a:rPr lang="en-US" dirty="0" err="1"/>
              <a:t>EZReports</a:t>
            </a:r>
            <a:r>
              <a:rPr lang="en-US" dirty="0"/>
              <a:t> July 15th, 2024.  Subgrantees who need a budget reduction will receive a notification from program staff soon after.</a:t>
            </a:r>
          </a:p>
          <a:p>
            <a:endParaRPr lang="en-US" dirty="0"/>
          </a:p>
          <a:p>
            <a:r>
              <a:rPr lang="en-US" dirty="0"/>
              <a:t>Budget Reductions require an amendment.  There will be a deadline for those amendments forthcoming from program staff.  If we do not receive an amendment, NYSED will start by reducing indirect costs.</a:t>
            </a:r>
          </a:p>
          <a:p>
            <a:endParaRPr lang="en-US" dirty="0"/>
          </a:p>
          <a:p>
            <a:r>
              <a:rPr lang="en-US" dirty="0"/>
              <a:t>Subgrantees who are New Round 8A (8136-8153) are not subject to BRs this year.</a:t>
            </a:r>
          </a:p>
          <a:p>
            <a:endParaRPr lang="en-US" dirty="0"/>
          </a:p>
          <a:p>
            <a:r>
              <a:rPr lang="en-US" dirty="0"/>
              <a:t>For any questions about the budget reduction process, you can ask your Resource Center or program staff – Elizabeth, Princella, Nick, and Jolynn.</a:t>
            </a:r>
          </a:p>
          <a:p>
            <a:r>
              <a:rPr lang="en-US" dirty="0"/>
              <a:t>As always, email EMSC box.</a:t>
            </a:r>
          </a:p>
        </p:txBody>
      </p:sp>
      <p:sp>
        <p:nvSpPr>
          <p:cNvPr id="4" name="Slide Number Placeholder 3"/>
          <p:cNvSpPr>
            <a:spLocks noGrp="1"/>
          </p:cNvSpPr>
          <p:nvPr>
            <p:ph type="sldNum" sz="quarter" idx="5"/>
          </p:nvPr>
        </p:nvSpPr>
        <p:spPr/>
        <p:txBody>
          <a:bodyPr/>
          <a:lstStyle/>
          <a:p>
            <a:fld id="{88D057F3-9435-418E-8982-1F633584B273}" type="slidenum">
              <a:rPr lang="en-US" smtClean="0"/>
              <a:t>14</a:t>
            </a:fld>
            <a:endParaRPr lang="en-US"/>
          </a:p>
        </p:txBody>
      </p:sp>
    </p:spTree>
    <p:extLst>
      <p:ext uri="{BB962C8B-B14F-4D97-AF65-F5344CB8AC3E}">
        <p14:creationId xmlns:p14="http://schemas.microsoft.com/office/powerpoint/2010/main" val="352544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NYSED 21st CCLC Fiscal page</a:t>
            </a:r>
          </a:p>
          <a:p>
            <a:r>
              <a:rPr lang="en-US" dirty="0"/>
              <a:t>Purple: Grants Finance Forms page</a:t>
            </a:r>
          </a:p>
          <a:p>
            <a:r>
              <a:rPr lang="en-US" dirty="0"/>
              <a:t>Green: Indirect Cost Calculation Tip Sheet</a:t>
            </a:r>
          </a:p>
        </p:txBody>
      </p:sp>
      <p:sp>
        <p:nvSpPr>
          <p:cNvPr id="4" name="Slide Number Placeholder 3"/>
          <p:cNvSpPr>
            <a:spLocks noGrp="1"/>
          </p:cNvSpPr>
          <p:nvPr>
            <p:ph type="sldNum" sz="quarter" idx="5"/>
          </p:nvPr>
        </p:nvSpPr>
        <p:spPr/>
        <p:txBody>
          <a:bodyPr/>
          <a:lstStyle/>
          <a:p>
            <a:fld id="{88D057F3-9435-418E-8982-1F633584B273}" type="slidenum">
              <a:rPr lang="en-US" smtClean="0"/>
              <a:t>15</a:t>
            </a:fld>
            <a:endParaRPr lang="en-US"/>
          </a:p>
        </p:txBody>
      </p:sp>
    </p:spTree>
    <p:extLst>
      <p:ext uri="{BB962C8B-B14F-4D97-AF65-F5344CB8AC3E}">
        <p14:creationId xmlns:p14="http://schemas.microsoft.com/office/powerpoint/2010/main" val="308520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kern="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https://forms.gle/m1P2ZR3qNAHSMsWG9</a:t>
            </a:r>
            <a:endParaRPr lang="en-US" dirty="0"/>
          </a:p>
        </p:txBody>
      </p:sp>
      <p:sp>
        <p:nvSpPr>
          <p:cNvPr id="4" name="Slide Number Placeholder 3"/>
          <p:cNvSpPr>
            <a:spLocks noGrp="1"/>
          </p:cNvSpPr>
          <p:nvPr>
            <p:ph type="sldNum" sz="quarter" idx="5"/>
          </p:nvPr>
        </p:nvSpPr>
        <p:spPr/>
        <p:txBody>
          <a:bodyPr/>
          <a:lstStyle/>
          <a:p>
            <a:fld id="{88D057F3-9435-418E-8982-1F633584B273}" type="slidenum">
              <a:rPr lang="en-US" smtClean="0"/>
              <a:t>16</a:t>
            </a:fld>
            <a:endParaRPr lang="en-US"/>
          </a:p>
        </p:txBody>
      </p:sp>
    </p:spTree>
    <p:extLst>
      <p:ext uri="{BB962C8B-B14F-4D97-AF65-F5344CB8AC3E}">
        <p14:creationId xmlns:p14="http://schemas.microsoft.com/office/powerpoint/2010/main" val="349672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today:</a:t>
            </a:r>
          </a:p>
          <a:p>
            <a:pPr marL="171450" indent="-171450">
              <a:buFont typeface="Arial" panose="020B0604020202020204" pitchFamily="34" charset="0"/>
              <a:buChar char="•"/>
            </a:pPr>
            <a:r>
              <a:rPr lang="en-US" dirty="0"/>
              <a:t>Important due dates for 21st CCLC budgets</a:t>
            </a:r>
          </a:p>
          <a:p>
            <a:pPr marL="171450" indent="-171450">
              <a:buFont typeface="Arial" panose="020B0604020202020204" pitchFamily="34" charset="0"/>
              <a:buChar char="•"/>
            </a:pPr>
            <a:r>
              <a:rPr lang="en-US" dirty="0"/>
              <a:t>Tips for Expediting approvals</a:t>
            </a:r>
          </a:p>
          <a:p>
            <a:pPr marL="171450" indent="-171450">
              <a:buFont typeface="Arial" panose="020B0604020202020204" pitchFamily="34" charset="0"/>
              <a:buChar char="•"/>
            </a:pPr>
            <a:r>
              <a:rPr lang="en-US" dirty="0"/>
              <a:t>Indirect Cost</a:t>
            </a:r>
          </a:p>
          <a:p>
            <a:pPr marL="171450" indent="-171450">
              <a:buFont typeface="Arial" panose="020B0604020202020204" pitchFamily="34" charset="0"/>
              <a:buChar char="•"/>
            </a:pPr>
            <a:r>
              <a:rPr lang="en-US" dirty="0"/>
              <a:t>Some brief information about Budget Reductions</a:t>
            </a:r>
          </a:p>
          <a:p>
            <a:pPr marL="171450" indent="-171450">
              <a:buFont typeface="Arial" panose="020B0604020202020204" pitchFamily="34" charset="0"/>
              <a:buChar char="•"/>
            </a:pPr>
            <a:r>
              <a:rPr lang="en-US" dirty="0"/>
              <a:t>There will be time for Questions and Answers</a:t>
            </a:r>
          </a:p>
        </p:txBody>
      </p:sp>
      <p:sp>
        <p:nvSpPr>
          <p:cNvPr id="4" name="Slide Number Placeholder 3"/>
          <p:cNvSpPr>
            <a:spLocks noGrp="1"/>
          </p:cNvSpPr>
          <p:nvPr>
            <p:ph type="sldNum" sz="quarter" idx="5"/>
          </p:nvPr>
        </p:nvSpPr>
        <p:spPr/>
        <p:txBody>
          <a:bodyPr/>
          <a:lstStyle/>
          <a:p>
            <a:fld id="{88D057F3-9435-418E-8982-1F633584B273}" type="slidenum">
              <a:rPr lang="en-US" smtClean="0"/>
              <a:t>2</a:t>
            </a:fld>
            <a:endParaRPr lang="en-US"/>
          </a:p>
        </p:txBody>
      </p:sp>
    </p:spTree>
    <p:extLst>
      <p:ext uri="{BB962C8B-B14F-4D97-AF65-F5344CB8AC3E}">
        <p14:creationId xmlns:p14="http://schemas.microsoft.com/office/powerpoint/2010/main" val="334610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memo was sent 4/8 to Program Directors and Fiscal Managers, alerting you to the fact that the due date for amendments has been moved to April 15th.</a:t>
            </a:r>
          </a:p>
          <a:p>
            <a:r>
              <a:rPr lang="en-US" dirty="0"/>
              <a:t>There were many requests for extensions and concerns about Spring changes.  This change will be permanent; April 15th will be the new date for Amendments.</a:t>
            </a:r>
          </a:p>
          <a:p>
            <a:r>
              <a:rPr lang="en-US" dirty="0"/>
              <a:t>These get submitted into Survey Monkey Apply.</a:t>
            </a:r>
          </a:p>
          <a:p>
            <a:endParaRPr lang="en-US" dirty="0"/>
          </a:p>
          <a:p>
            <a:r>
              <a:rPr lang="en-US" dirty="0"/>
              <a:t>Upcoming is the Year 3 budgets due May 15th, less than a month away!</a:t>
            </a:r>
          </a:p>
          <a:p>
            <a:r>
              <a:rPr lang="en-US" dirty="0"/>
              <a:t>Programs will be required to submit a budget narrative with their budget.  There will be more on that in 2 slides.</a:t>
            </a:r>
          </a:p>
          <a:p>
            <a:endParaRPr lang="en-US" dirty="0"/>
          </a:p>
          <a:p>
            <a:r>
              <a:rPr lang="en-US" dirty="0"/>
              <a:t>At the end of the summer, September 30th, the Final Expenditure Report (FS-10F) is due.</a:t>
            </a:r>
          </a:p>
          <a:p>
            <a:r>
              <a:rPr lang="en-US" dirty="0"/>
              <a:t>Please be mindful of the address you send things to.  The FS-10F gets sent directly to the Office of Grants Finance.  We all work in the same building, but when you mix up the addresses between our office, or Grants Finance, or the Contract Admin. Unit, they all go to very different places in the building.  This wastes time.</a:t>
            </a:r>
          </a:p>
        </p:txBody>
      </p:sp>
      <p:sp>
        <p:nvSpPr>
          <p:cNvPr id="4" name="Slide Number Placeholder 3"/>
          <p:cNvSpPr>
            <a:spLocks noGrp="1"/>
          </p:cNvSpPr>
          <p:nvPr>
            <p:ph type="sldNum" sz="quarter" idx="5"/>
          </p:nvPr>
        </p:nvSpPr>
        <p:spPr/>
        <p:txBody>
          <a:bodyPr/>
          <a:lstStyle/>
          <a:p>
            <a:fld id="{88D057F3-9435-418E-8982-1F633584B273}" type="slidenum">
              <a:rPr lang="en-US" smtClean="0"/>
              <a:t>3</a:t>
            </a:fld>
            <a:endParaRPr lang="en-US"/>
          </a:p>
        </p:txBody>
      </p:sp>
    </p:spTree>
    <p:extLst>
      <p:ext uri="{BB962C8B-B14F-4D97-AF65-F5344CB8AC3E}">
        <p14:creationId xmlns:p14="http://schemas.microsoft.com/office/powerpoint/2010/main" val="309945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your budget approval go faster, we recommend you use Excel when corresponding with us.  It is much easier to edit an excel file than a pdf file.  For us and you.</a:t>
            </a:r>
          </a:p>
          <a:p>
            <a:endParaRPr lang="en-US" dirty="0"/>
          </a:p>
          <a:p>
            <a:r>
              <a:rPr lang="en-US" dirty="0"/>
              <a:t>This screenshot is the top half of the budget summary page.  The budget summary page is the last page of the FS-10, and it is the only part we will need sent to us from your FS-10.</a:t>
            </a:r>
          </a:p>
          <a:p>
            <a:endParaRPr lang="en-US" dirty="0"/>
          </a:p>
          <a:p>
            <a:r>
              <a:rPr lang="en-US" dirty="0"/>
              <a:t>The project costs must match the individual pages of the FS-10, and the grand total needs to be the exact award amount.</a:t>
            </a:r>
          </a:p>
          <a:p>
            <a:r>
              <a:rPr lang="en-US" dirty="0"/>
              <a:t>If you send it too early these numbers may have changed, and we will need a new original signature.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do not need to send this page to us until we send an email approving your budget and requesting it.  This was our biggest hold-up on most grants last year.</a:t>
            </a:r>
          </a:p>
          <a:p>
            <a:endParaRPr lang="en-US" dirty="0"/>
          </a:p>
          <a:p>
            <a:pPr marL="0" indent="0">
              <a:buFont typeface="Arial" panose="020B0604020202020204" pitchFamily="34" charset="0"/>
              <a:buNone/>
            </a:pPr>
            <a:r>
              <a:rPr lang="en-US" dirty="0"/>
              <a:t>Another change to be aware of is that in year 3, the middle two numbers in your project number are updated to reflect the fiscal year.  We all need to be checking these numbers.</a:t>
            </a:r>
          </a:p>
          <a:p>
            <a:pPr marL="0" indent="0">
              <a:buFont typeface="Arial" panose="020B0604020202020204" pitchFamily="34" charset="0"/>
              <a:buNone/>
            </a:pPr>
            <a:r>
              <a:rPr lang="en-US" dirty="0"/>
              <a:t>When we started it was 23, we are currently in 24, and in Year 3 it will say 25.</a:t>
            </a:r>
          </a:p>
        </p:txBody>
      </p:sp>
      <p:sp>
        <p:nvSpPr>
          <p:cNvPr id="4" name="Slide Number Placeholder 3"/>
          <p:cNvSpPr>
            <a:spLocks noGrp="1"/>
          </p:cNvSpPr>
          <p:nvPr>
            <p:ph type="sldNum" sz="quarter" idx="5"/>
          </p:nvPr>
        </p:nvSpPr>
        <p:spPr/>
        <p:txBody>
          <a:bodyPr/>
          <a:lstStyle/>
          <a:p>
            <a:fld id="{88D057F3-9435-418E-8982-1F633584B273}" type="slidenum">
              <a:rPr lang="en-US" smtClean="0"/>
              <a:t>4</a:t>
            </a:fld>
            <a:endParaRPr lang="en-US"/>
          </a:p>
        </p:txBody>
      </p:sp>
    </p:spTree>
    <p:extLst>
      <p:ext uri="{BB962C8B-B14F-4D97-AF65-F5344CB8AC3E}">
        <p14:creationId xmlns:p14="http://schemas.microsoft.com/office/powerpoint/2010/main" val="290898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Year 3 budgets will require a budget narrative, which you can find on the 21st CCLC fiscal page (QR code).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Why are we asking for this?  And how will this benefit you?</a:t>
            </a:r>
          </a:p>
          <a:p>
            <a:pPr marL="171450" indent="-171450">
              <a:buFont typeface="Arial" panose="020B0604020202020204" pitchFamily="34" charset="0"/>
              <a:buChar char="•"/>
            </a:pPr>
            <a:r>
              <a:rPr lang="en-US" dirty="0"/>
              <a:t>Similar to the Budget Amendment Narrative, it will help align your budget and your program.</a:t>
            </a:r>
          </a:p>
          <a:p>
            <a:pPr marL="171450" indent="-171450">
              <a:buFont typeface="Arial" panose="020B0604020202020204" pitchFamily="34" charset="0"/>
              <a:buChar char="•"/>
            </a:pPr>
            <a:r>
              <a:rPr lang="en-US" dirty="0"/>
              <a:t>It will speed up our review process which will get your money where it needs to go faster.</a:t>
            </a:r>
          </a:p>
          <a:p>
            <a:pPr marL="171450" indent="-171450">
              <a:buFont typeface="Arial" panose="020B0604020202020204" pitchFamily="34" charset="0"/>
              <a:buChar char="•"/>
            </a:pPr>
            <a:r>
              <a:rPr lang="en-US" dirty="0"/>
              <a:t>We will not have to ask you questions about allowability or activities, schedules, or the purpose of expenditures if you explain it in the BN.  (For example, “field trips” listed on FS-10, elaborate and give us the details in the BN).</a:t>
            </a:r>
          </a:p>
          <a:p>
            <a:pPr marL="171450" indent="-171450">
              <a:buFont typeface="Arial" panose="020B0604020202020204" pitchFamily="34" charset="0"/>
              <a:buChar char="•"/>
            </a:pPr>
            <a:r>
              <a:rPr lang="en-US" dirty="0"/>
              <a:t>We will not have to wait for communication to flow through us, subgrantees, Resource Centers, and program staff if you explain it in the BN.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more descriptive and detailed you are, the better. This should not be a repeat of what is on your FS-10 or your FS-10A.  It is a narrative that should support and expand upon your FS-10/FS-10A.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are also asking that you describe how expenditures are</a:t>
            </a:r>
          </a:p>
          <a:p>
            <a:pPr marL="171450" indent="-171450">
              <a:buFont typeface="Arial" panose="020B0604020202020204" pitchFamily="34" charset="0"/>
              <a:buChar char="•"/>
            </a:pPr>
            <a:r>
              <a:rPr lang="en-US" dirty="0"/>
              <a:t>reasonable and necessary,</a:t>
            </a:r>
          </a:p>
          <a:p>
            <a:pPr marL="171450" indent="-171450">
              <a:buFont typeface="Arial" panose="020B0604020202020204" pitchFamily="34" charset="0"/>
              <a:buChar char="•"/>
            </a:pPr>
            <a:r>
              <a:rPr lang="en-US" dirty="0"/>
              <a:t>primarily targeted to the provision of direct services to students,</a:t>
            </a:r>
          </a:p>
          <a:p>
            <a:pPr marL="171450" indent="-171450">
              <a:buFont typeface="Arial" panose="020B0604020202020204" pitchFamily="34" charset="0"/>
              <a:buChar char="•"/>
            </a:pPr>
            <a:r>
              <a:rPr lang="en-US" dirty="0"/>
              <a:t>cost-effective and purposeful, and</a:t>
            </a:r>
          </a:p>
          <a:p>
            <a:pPr marL="171450" indent="-171450">
              <a:buFont typeface="Arial" panose="020B0604020202020204" pitchFamily="34" charset="0"/>
              <a:buChar char="•"/>
            </a:pPr>
            <a:r>
              <a:rPr lang="en-US" dirty="0"/>
              <a:t>used to support program goals and objectives.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your budget narrative, we ask that you identify your key personnel specific to the 21st CCLC grant.</a:t>
            </a:r>
          </a:p>
          <a:p>
            <a:pPr marL="0" indent="0">
              <a:buFont typeface="Arial" panose="020B0604020202020204" pitchFamily="34" charset="0"/>
              <a:buNone/>
            </a:pPr>
            <a:r>
              <a:rPr lang="en-US" dirty="0"/>
              <a:t>There has been a lot of mix-up in the past two years regarding how programs title personnel differently.  For example, when we review budgets or when site-monitoring visits are being prepared for, we often see Director, Manager, and Coordinator used interchangeably.  This will alleviate that confusion.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Lastly, you may be familiar with the BN through Survey Monkey Apply.  For amendments you are required to </a:t>
            </a:r>
            <a:r>
              <a:rPr lang="en-US" u="sng" dirty="0"/>
              <a:t>update</a:t>
            </a:r>
            <a:r>
              <a:rPr lang="en-US" dirty="0"/>
              <a:t> your BN, not just upload.  We recommend using the BN you have and easily identifying changes when you amend, through track changes features, highlighting or underlining, etc.  That will make our review faster.</a:t>
            </a:r>
          </a:p>
        </p:txBody>
      </p:sp>
      <p:sp>
        <p:nvSpPr>
          <p:cNvPr id="4" name="Slide Number Placeholder 3"/>
          <p:cNvSpPr>
            <a:spLocks noGrp="1"/>
          </p:cNvSpPr>
          <p:nvPr>
            <p:ph type="sldNum" sz="quarter" idx="5"/>
          </p:nvPr>
        </p:nvSpPr>
        <p:spPr/>
        <p:txBody>
          <a:bodyPr/>
          <a:lstStyle/>
          <a:p>
            <a:fld id="{88D057F3-9435-418E-8982-1F633584B273}" type="slidenum">
              <a:rPr lang="en-US" smtClean="0"/>
              <a:t>5</a:t>
            </a:fld>
            <a:endParaRPr lang="en-US"/>
          </a:p>
        </p:txBody>
      </p:sp>
    </p:spTree>
    <p:extLst>
      <p:ext uri="{BB962C8B-B14F-4D97-AF65-F5344CB8AC3E}">
        <p14:creationId xmlns:p14="http://schemas.microsoft.com/office/powerpoint/2010/main" val="262814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Similar to the FS-10, Excel will be faster for back-and-forth editing, and please do not send signatures until we ask.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Additionally, you may not need a BA if you are only changing vendors and partners. </a:t>
            </a:r>
          </a:p>
          <a:p>
            <a:pPr marL="0" indent="0">
              <a:buFont typeface="Arial" panose="020B0604020202020204" pitchFamily="34" charset="0"/>
              <a:buNone/>
            </a:pPr>
            <a:r>
              <a:rPr lang="en-US" dirty="0"/>
              <a:t>The easiest example is when you have vendor A swapping for vendor B: no changes in money amounts, and the same activities.</a:t>
            </a:r>
          </a:p>
          <a:p>
            <a:pPr marL="0" indent="0">
              <a:buFont typeface="Arial" panose="020B0604020202020204" pitchFamily="34" charset="0"/>
              <a:buNone/>
            </a:pPr>
            <a:r>
              <a:rPr lang="en-US" dirty="0"/>
              <a:t>If you aren’t sure, please ask!</a:t>
            </a:r>
          </a:p>
        </p:txBody>
      </p:sp>
      <p:sp>
        <p:nvSpPr>
          <p:cNvPr id="4" name="Slide Number Placeholder 3"/>
          <p:cNvSpPr>
            <a:spLocks noGrp="1"/>
          </p:cNvSpPr>
          <p:nvPr>
            <p:ph type="sldNum" sz="quarter" idx="5"/>
          </p:nvPr>
        </p:nvSpPr>
        <p:spPr/>
        <p:txBody>
          <a:bodyPr/>
          <a:lstStyle/>
          <a:p>
            <a:fld id="{88D057F3-9435-418E-8982-1F633584B273}" type="slidenum">
              <a:rPr lang="en-US" smtClean="0"/>
              <a:t>6</a:t>
            </a:fld>
            <a:endParaRPr lang="en-US"/>
          </a:p>
        </p:txBody>
      </p:sp>
    </p:spTree>
    <p:extLst>
      <p:ext uri="{BB962C8B-B14F-4D97-AF65-F5344CB8AC3E}">
        <p14:creationId xmlns:p14="http://schemas.microsoft.com/office/powerpoint/2010/main" val="80666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costs are costs of activities that benefit more than one program, not just 21st CCLC, and therefore they cannot be readily assigned to only one specific program.  For example, a telephone that your whole building uses.  21st CCLC participants and staff can use it, but so can other grant programs.  It’s different than a phone purchased specifically for 21st CCLC use.</a:t>
            </a:r>
          </a:p>
          <a:p>
            <a:endParaRPr lang="en-US" dirty="0"/>
          </a:p>
          <a:p>
            <a:r>
              <a:rPr lang="en-US" dirty="0"/>
              <a:t>Indirect Cost is an Administrative Cost, and 21st CCLC has a cap of 10% of the total budget on Admin costs.</a:t>
            </a:r>
          </a:p>
          <a:p>
            <a:endParaRPr lang="en-US" dirty="0"/>
          </a:p>
          <a:p>
            <a:r>
              <a:rPr lang="en-US" dirty="0"/>
              <a:t>Something to make your amendment go faster is recalculating your indirect cost when you do an amendment.  Even if you don’t touch the code, your other proposed changes may affect its calculation.</a:t>
            </a:r>
          </a:p>
        </p:txBody>
      </p:sp>
      <p:sp>
        <p:nvSpPr>
          <p:cNvPr id="4" name="Slide Number Placeholder 3"/>
          <p:cNvSpPr>
            <a:spLocks noGrp="1"/>
          </p:cNvSpPr>
          <p:nvPr>
            <p:ph type="sldNum" sz="quarter" idx="5"/>
          </p:nvPr>
        </p:nvSpPr>
        <p:spPr/>
        <p:txBody>
          <a:bodyPr/>
          <a:lstStyle/>
          <a:p>
            <a:fld id="{88D057F3-9435-418E-8982-1F633584B273}" type="slidenum">
              <a:rPr lang="en-US" smtClean="0"/>
              <a:t>7</a:t>
            </a:fld>
            <a:endParaRPr lang="en-US"/>
          </a:p>
        </p:txBody>
      </p:sp>
    </p:spTree>
    <p:extLst>
      <p:ext uri="{BB962C8B-B14F-4D97-AF65-F5344CB8AC3E}">
        <p14:creationId xmlns:p14="http://schemas.microsoft.com/office/powerpoint/2010/main" val="77188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into a timeline perspective, your budgets are due in May, but the annual indirect cost rates are issued in the fall.</a:t>
            </a:r>
          </a:p>
          <a:p>
            <a:r>
              <a:rPr lang="en-US" dirty="0"/>
              <a:t>If you have indirect costs in your budget, Dana and I and the MWBE office will process these no problem, however, Grants Finance will hold it until the new rates come out.  This means your first 20% payment will be held up.</a:t>
            </a:r>
          </a:p>
          <a:p>
            <a:r>
              <a:rPr lang="en-US" dirty="0"/>
              <a:t>Additionally, if your ICR for the new year is lower than what was used on your FS-10, meaning you put too much money in that subtotal category, Grants Finance will send a letter to your organization and remove money from that category without replacing it elsewhere.</a:t>
            </a:r>
          </a:p>
          <a:p>
            <a:r>
              <a:rPr lang="en-US" dirty="0"/>
              <a:t>The Program Office and MWBE are unaware of this communication and budget change.</a:t>
            </a:r>
          </a:p>
          <a:p>
            <a:endParaRPr lang="en-US" dirty="0"/>
          </a:p>
          <a:p>
            <a:r>
              <a:rPr lang="en-US" dirty="0"/>
              <a:t>There is also the optional and rare request to increase the ICR, if for some reason a subgrantee has a need for more indirect costs.  To do this requires an FS-10 to be processed with the annual ICR rate, an FS-87R to be submitted to Grants Finance, which can lock up that money until January or February, and then an FS-10A once the approval letter is sent from GF.</a:t>
            </a:r>
          </a:p>
          <a:p>
            <a:endParaRPr lang="en-US" dirty="0"/>
          </a:p>
        </p:txBody>
      </p:sp>
      <p:sp>
        <p:nvSpPr>
          <p:cNvPr id="4" name="Slide Number Placeholder 3"/>
          <p:cNvSpPr>
            <a:spLocks noGrp="1"/>
          </p:cNvSpPr>
          <p:nvPr>
            <p:ph type="sldNum" sz="quarter" idx="5"/>
          </p:nvPr>
        </p:nvSpPr>
        <p:spPr/>
        <p:txBody>
          <a:bodyPr/>
          <a:lstStyle/>
          <a:p>
            <a:fld id="{88D057F3-9435-418E-8982-1F633584B273}" type="slidenum">
              <a:rPr lang="en-US" smtClean="0"/>
              <a:t>8</a:t>
            </a:fld>
            <a:endParaRPr lang="en-US"/>
          </a:p>
        </p:txBody>
      </p:sp>
    </p:spTree>
    <p:extLst>
      <p:ext uri="{BB962C8B-B14F-4D97-AF65-F5344CB8AC3E}">
        <p14:creationId xmlns:p14="http://schemas.microsoft.com/office/powerpoint/2010/main" val="373345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is an example from a Purchased Services page of the FS-10.  To calculate Indirect Cost it helps to write it like you’re doing your math homework.</a:t>
            </a:r>
          </a:p>
          <a:p>
            <a:endParaRPr lang="en-US" dirty="0"/>
          </a:p>
          <a:p>
            <a:r>
              <a:rPr lang="en-US" dirty="0"/>
              <a:t>Any vendor with a Proposed Expenditure of $25,000 or more gets capped at $25,000 to avoid money being used as a flow through.</a:t>
            </a:r>
          </a:p>
          <a:p>
            <a:r>
              <a:rPr lang="en-US" dirty="0"/>
              <a:t>Vendor A has $53,900, so we use $25k.</a:t>
            </a:r>
          </a:p>
          <a:p>
            <a:r>
              <a:rPr lang="en-US" dirty="0"/>
              <a:t>Vendor B is $25,000, we use 25k.</a:t>
            </a:r>
          </a:p>
          <a:p>
            <a:r>
              <a:rPr lang="en-US" dirty="0"/>
              <a:t>Vendor C is $6k, we use $6k.</a:t>
            </a:r>
          </a:p>
          <a:p>
            <a:r>
              <a:rPr lang="en-US" dirty="0"/>
              <a:t>Vendor D is $18k, we use $18k.</a:t>
            </a:r>
          </a:p>
          <a:p>
            <a:r>
              <a:rPr lang="en-US" dirty="0"/>
              <a:t>Vendor Evaluator is $120,000, we use $25k.</a:t>
            </a:r>
          </a:p>
          <a:p>
            <a:endParaRPr lang="en-US" dirty="0"/>
          </a:p>
          <a:p>
            <a:r>
              <a:rPr lang="en-US" dirty="0"/>
              <a:t>Then we add this together, which gives us $99,000.</a:t>
            </a:r>
          </a:p>
          <a:p>
            <a:endParaRPr lang="en-US" dirty="0"/>
          </a:p>
          <a:p>
            <a:r>
              <a:rPr lang="en-US" dirty="0"/>
              <a:t>On the right is a screenshot of the budget summary page, which shows us the subtotal costs.</a:t>
            </a:r>
          </a:p>
          <a:p>
            <a:br>
              <a:rPr lang="en-US" dirty="0"/>
            </a:br>
            <a:r>
              <a:rPr lang="en-US" dirty="0"/>
              <a:t>To calculate the Modified Direct Cost Base, we add together all of the codes above Indirect Cost: 15, 16, 40, 45, 46, and 80.  We use the $99,000 instead of the full amount for code 40.</a:t>
            </a:r>
          </a:p>
          <a:p>
            <a:br>
              <a:rPr lang="en-US" dirty="0"/>
            </a:br>
            <a:r>
              <a:rPr lang="en-US" dirty="0"/>
              <a:t>This gives us $367,245, which we will bring to our Indirect Cost page.</a:t>
            </a:r>
          </a:p>
          <a:p>
            <a:endParaRPr lang="en-US" dirty="0"/>
          </a:p>
          <a:p>
            <a:r>
              <a:rPr lang="en-US" dirty="0"/>
              <a:t>Also note the categories that are not included – </a:t>
            </a:r>
            <a:r>
              <a:rPr lang="en-US" dirty="0" err="1"/>
              <a:t>Boces</a:t>
            </a:r>
            <a:r>
              <a:rPr lang="en-US" dirty="0"/>
              <a:t> services, minor remodeling, and equipment (49, 30, 20).</a:t>
            </a:r>
          </a:p>
        </p:txBody>
      </p:sp>
      <p:sp>
        <p:nvSpPr>
          <p:cNvPr id="4" name="Slide Number Placeholder 3"/>
          <p:cNvSpPr>
            <a:spLocks noGrp="1"/>
          </p:cNvSpPr>
          <p:nvPr>
            <p:ph type="sldNum" sz="quarter" idx="5"/>
          </p:nvPr>
        </p:nvSpPr>
        <p:spPr/>
        <p:txBody>
          <a:bodyPr/>
          <a:lstStyle/>
          <a:p>
            <a:fld id="{88D057F3-9435-418E-8982-1F633584B273}" type="slidenum">
              <a:rPr lang="en-US" smtClean="0"/>
              <a:t>9</a:t>
            </a:fld>
            <a:endParaRPr lang="en-US"/>
          </a:p>
        </p:txBody>
      </p:sp>
    </p:spTree>
    <p:extLst>
      <p:ext uri="{BB962C8B-B14F-4D97-AF65-F5344CB8AC3E}">
        <p14:creationId xmlns:p14="http://schemas.microsoft.com/office/powerpoint/2010/main" val="26552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hasCustomPrompt="1"/>
          </p:nvPr>
        </p:nvSpPr>
        <p:spPr>
          <a:xfrm>
            <a:off x="1100051" y="4645152"/>
            <a:ext cx="10058400" cy="1143000"/>
          </a:xfrm>
        </p:spPr>
        <p:txBody>
          <a:bodyPr lIns="91440" rIns="91440">
            <a:normAutofit/>
          </a:bodyPr>
          <a:lstStyle>
            <a:lvl1pPr marL="0" indent="0" algn="l">
              <a:buNone/>
              <a:defRPr sz="2400" cap="none"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A5894195-3CD0-474D-BC2A-D0D0D0CB7BE2}" type="datetime1">
              <a:rPr lang="en-US" smtClean="0"/>
              <a:t>4/19/2024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384048" indent="-182880">
              <a:buClr>
                <a:schemeClr val="accent2">
                  <a:lumMod val="75000"/>
                </a:schemeClr>
              </a:buClr>
              <a:buFont typeface="Arial" panose="020B0604020202020204" pitchFamily="34" charset="0"/>
              <a:buChar char="•"/>
              <a:defRPr/>
            </a:lvl2pPr>
            <a:lvl3pPr marL="566928" indent="-182880">
              <a:buClr>
                <a:schemeClr val="accent2">
                  <a:lumMod val="75000"/>
                </a:schemeClr>
              </a:buClr>
              <a:buFont typeface="Arial" panose="020B0604020202020204" pitchFamily="34" charset="0"/>
              <a:buChar char="•"/>
              <a:defRPr/>
            </a:lvl3pPr>
            <a:lvl4pPr marL="749808" indent="-182880">
              <a:buClr>
                <a:schemeClr val="accent2">
                  <a:lumMod val="75000"/>
                </a:schemeClr>
              </a:buClr>
              <a:buFont typeface="Arial" panose="020B0604020202020204" pitchFamily="34" charset="0"/>
              <a:buChar char="•"/>
              <a:defRPr/>
            </a:lvl4pPr>
            <a:lvl5pPr marL="932688" indent="-18288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3A902D6D-42DE-4CA1-887C-032D2C35554C}" type="datetime1">
              <a:rPr lang="en-US" smtClean="0"/>
              <a:t>4/19/2024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63949DA4-AF8D-4B23-B714-B3239C5CFC71}"/>
              </a:ext>
            </a:extLst>
          </p:cNvPr>
          <p:cNvCxnSpPr/>
          <p:nvPr userDrawn="1"/>
        </p:nvCxnSpPr>
        <p:spPr>
          <a:xfrm>
            <a:off x="1193532" y="1328213"/>
            <a:ext cx="996696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4" descr="Logo: NYSED.gov">
            <a:extLst>
              <a:ext uri="{FF2B5EF4-FFF2-40B4-BE49-F238E27FC236}">
                <a16:creationId xmlns:a16="http://schemas.microsoft.com/office/drawing/2014/main" id="{66977E06-22BF-49CA-8283-5D37F5873DDB}"/>
              </a:ext>
            </a:extLst>
          </p:cNvPr>
          <p:cNvPicPr>
            <a:picLocks noChangeAspect="1"/>
          </p:cNvPicPr>
          <p:nvPr userDrawn="1"/>
        </p:nvPicPr>
        <p:blipFill>
          <a:blip r:embed="rId2"/>
          <a:stretch>
            <a:fillRect/>
          </a:stretch>
        </p:blipFill>
        <p:spPr>
          <a:xfrm>
            <a:off x="11321324" y="5811209"/>
            <a:ext cx="711492" cy="539061"/>
          </a:xfrm>
          <a:prstGeom prst="rect">
            <a:avLst/>
          </a:prstGeom>
        </p:spPr>
      </p:pic>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384048" indent="-182880">
              <a:buClr>
                <a:schemeClr val="accent2">
                  <a:lumMod val="75000"/>
                </a:schemeClr>
              </a:buClr>
              <a:buFont typeface="Arial" panose="020B0604020202020204" pitchFamily="34" charset="0"/>
              <a:buChar char="•"/>
              <a:defRPr/>
            </a:lvl2pPr>
            <a:lvl3pPr marL="566928" indent="-182880">
              <a:buClr>
                <a:schemeClr val="accent2">
                  <a:lumMod val="75000"/>
                </a:schemeClr>
              </a:buClr>
              <a:buFont typeface="Arial" panose="020B0604020202020204" pitchFamily="34" charset="0"/>
              <a:buChar char="•"/>
              <a:defRPr/>
            </a:lvl3pPr>
            <a:lvl4pPr marL="749808" indent="-182880">
              <a:buClr>
                <a:schemeClr val="accent2">
                  <a:lumMod val="75000"/>
                </a:schemeClr>
              </a:buClr>
              <a:buFont typeface="Arial" panose="020B0604020202020204" pitchFamily="34" charset="0"/>
              <a:buChar char="•"/>
              <a:defRPr/>
            </a:lvl4pPr>
            <a:lvl5pPr marL="932688" indent="-182880">
              <a:buClr>
                <a:schemeClr val="accent2">
                  <a:lumMod val="75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0ADB2B67-7081-4864-8A5D-A15E09ECDCE7}" type="datetime1">
              <a:rPr lang="en-US" smtClean="0"/>
              <a:t>4/19/2024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11" name="Picture 10" descr="Logo: NYSED.gov">
            <a:extLst>
              <a:ext uri="{FF2B5EF4-FFF2-40B4-BE49-F238E27FC236}">
                <a16:creationId xmlns:a16="http://schemas.microsoft.com/office/drawing/2014/main" id="{78159B1E-C2CE-4C12-908A-9DFAD17DD36C}"/>
              </a:ext>
            </a:extLst>
          </p:cNvPr>
          <p:cNvPicPr>
            <a:picLocks noChangeAspect="1"/>
          </p:cNvPicPr>
          <p:nvPr userDrawn="1"/>
        </p:nvPicPr>
        <p:blipFill>
          <a:blip r:embed="rId2"/>
          <a:stretch>
            <a:fillRect/>
          </a:stretch>
        </p:blipFill>
        <p:spPr>
          <a:xfrm>
            <a:off x="11321324" y="5811209"/>
            <a:ext cx="711492" cy="539061"/>
          </a:xfrm>
          <a:prstGeom prst="rect">
            <a:avLst/>
          </a:prstGeom>
        </p:spPr>
      </p:pic>
    </p:spTree>
    <p:extLst>
      <p:ext uri="{BB962C8B-B14F-4D97-AF65-F5344CB8AC3E}">
        <p14:creationId xmlns:p14="http://schemas.microsoft.com/office/powerpoint/2010/main" val="326530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82360"/>
          </a:xfrm>
        </p:spPr>
        <p:txBody>
          <a:bodyPr/>
          <a:lstStyle/>
          <a:p>
            <a:r>
              <a:rPr lang="en-US"/>
              <a:t>Click to edit Master title style</a:t>
            </a:r>
          </a:p>
        </p:txBody>
      </p:sp>
      <p:sp>
        <p:nvSpPr>
          <p:cNvPr id="3" name="Content Placeholder 2"/>
          <p:cNvSpPr>
            <a:spLocks noGrp="1"/>
          </p:cNvSpPr>
          <p:nvPr>
            <p:ph sz="half" idx="1"/>
          </p:nvPr>
        </p:nvSpPr>
        <p:spPr>
          <a:xfrm>
            <a:off x="1097280" y="1688842"/>
            <a:ext cx="4639736" cy="4180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1688842"/>
            <a:ext cx="4639736" cy="4180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25AA166-E08F-49C0-BF42-B81936AC59F3}" type="datetime1">
              <a:rPr lang="en-US" smtClean="0"/>
              <a:t>4/19/2024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1" name="Straight Connector 10">
            <a:extLst>
              <a:ext uri="{FF2B5EF4-FFF2-40B4-BE49-F238E27FC236}">
                <a16:creationId xmlns:a16="http://schemas.microsoft.com/office/drawing/2014/main" id="{7D883808-64C9-4041-B7F1-511E8B6B298D}"/>
              </a:ext>
            </a:extLst>
          </p:cNvPr>
          <p:cNvCxnSpPr/>
          <p:nvPr userDrawn="1"/>
        </p:nvCxnSpPr>
        <p:spPr>
          <a:xfrm>
            <a:off x="1193532" y="1328213"/>
            <a:ext cx="996696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991691"/>
          </a:xfrm>
        </p:spPr>
        <p:txBody>
          <a:bodyPr/>
          <a:lstStyle/>
          <a:p>
            <a:r>
              <a:rPr lang="en-US"/>
              <a:t>Click to edit Master title style</a:t>
            </a:r>
          </a:p>
        </p:txBody>
      </p:sp>
      <p:sp>
        <p:nvSpPr>
          <p:cNvPr id="3" name="Text Placeholder 2"/>
          <p:cNvSpPr>
            <a:spLocks noGrp="1"/>
          </p:cNvSpPr>
          <p:nvPr>
            <p:ph type="body" idx="1" hasCustomPrompt="1"/>
          </p:nvPr>
        </p:nvSpPr>
        <p:spPr>
          <a:xfrm>
            <a:off x="1097280"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515944"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273E1019-3335-41A6-ADD2-11E2D8710EF3}" type="datetime1">
              <a:rPr lang="en-US" smtClean="0"/>
              <a:t>4/19/2024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cxnSp>
        <p:nvCxnSpPr>
          <p:cNvPr id="13" name="Straight Connector 12">
            <a:extLst>
              <a:ext uri="{FF2B5EF4-FFF2-40B4-BE49-F238E27FC236}">
                <a16:creationId xmlns:a16="http://schemas.microsoft.com/office/drawing/2014/main" id="{F3235147-649F-4716-B1DC-3AA823AE37EF}"/>
              </a:ext>
            </a:extLst>
          </p:cNvPr>
          <p:cNvCxnSpPr/>
          <p:nvPr userDrawn="1"/>
        </p:nvCxnSpPr>
        <p:spPr>
          <a:xfrm>
            <a:off x="1193532" y="1328213"/>
            <a:ext cx="996696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4318" y="286603"/>
            <a:ext cx="9961362" cy="926377"/>
          </a:xfrm>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99DC19A-48D2-4AE9-A788-A81D7B8FC2E4}" type="datetime1">
              <a:rPr lang="en-US" smtClean="0"/>
              <a:t>4/19/2024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pic>
        <p:nvPicPr>
          <p:cNvPr id="10" name="Picture 9" descr="Logo: NYSED.gov">
            <a:extLst>
              <a:ext uri="{FF2B5EF4-FFF2-40B4-BE49-F238E27FC236}">
                <a16:creationId xmlns:a16="http://schemas.microsoft.com/office/drawing/2014/main" id="{D4A7F612-25B7-4FB2-B236-E2447EC2C7C5}"/>
              </a:ext>
            </a:extLst>
          </p:cNvPr>
          <p:cNvPicPr>
            <a:picLocks noChangeAspect="1"/>
          </p:cNvPicPr>
          <p:nvPr userDrawn="1"/>
        </p:nvPicPr>
        <p:blipFill>
          <a:blip r:embed="rId2"/>
          <a:stretch>
            <a:fillRect/>
          </a:stretch>
        </p:blipFill>
        <p:spPr>
          <a:xfrm>
            <a:off x="11321324" y="5811209"/>
            <a:ext cx="711492" cy="539061"/>
          </a:xfrm>
          <a:prstGeom prst="rect">
            <a:avLst/>
          </a:prstGeom>
        </p:spPr>
      </p:pic>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1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D1A455DF-367A-480D-A61B-0A05E56E24E5}"/>
              </a:ext>
            </a:extLst>
          </p:cNvPr>
          <p:cNvSpPr txBox="1"/>
          <p:nvPr userDrawn="1"/>
        </p:nvSpPr>
        <p:spPr>
          <a:xfrm>
            <a:off x="11126911" y="6451344"/>
            <a:ext cx="483895" cy="369332"/>
          </a:xfrm>
          <a:prstGeom prst="rect">
            <a:avLst/>
          </a:prstGeom>
          <a:noFill/>
        </p:spPr>
        <p:txBody>
          <a:bodyPr wrap="square" rtlCol="0">
            <a:spAutoFit/>
          </a:bodyPr>
          <a:lstStyle/>
          <a:p>
            <a:fld id="{E30B7D82-F70E-4B16-A973-09F3DABF33B6}" type="slidenum">
              <a:rPr lang="en-US" smtClean="0">
                <a:solidFill>
                  <a:schemeClr val="bg1"/>
                </a:solidFill>
              </a:rPr>
              <a:t>‹#›</a:t>
            </a:fld>
            <a:endParaRPr lang="en-US">
              <a:solidFill>
                <a:schemeClr val="bg1"/>
              </a:solidFill>
            </a:endParaRPr>
          </a:p>
        </p:txBody>
      </p:sp>
      <p:sp>
        <p:nvSpPr>
          <p:cNvPr id="4" name="Title 1">
            <a:extLst>
              <a:ext uri="{FF2B5EF4-FFF2-40B4-BE49-F238E27FC236}">
                <a16:creationId xmlns:a16="http://schemas.microsoft.com/office/drawing/2014/main" id="{842AD20F-F1A7-4E55-A2C8-84AC3D2F8AA8}"/>
              </a:ext>
            </a:extLst>
          </p:cNvPr>
          <p:cNvSpPr>
            <a:spLocks noGrp="1"/>
          </p:cNvSpPr>
          <p:nvPr>
            <p:ph type="title" hasCustomPrompt="1"/>
          </p:nvPr>
        </p:nvSpPr>
        <p:spPr>
          <a:xfrm>
            <a:off x="1184987" y="315770"/>
            <a:ext cx="10425820" cy="928217"/>
          </a:xfrm>
        </p:spPr>
        <p:txBody>
          <a:bodyPr/>
          <a:lstStyle>
            <a:lvl1pPr>
              <a:defRPr b="0" cap="none">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B0906E3-7D13-48FE-9330-36F6884BCD1A}"/>
              </a:ext>
            </a:extLst>
          </p:cNvPr>
          <p:cNvCxnSpPr/>
          <p:nvPr userDrawn="1"/>
        </p:nvCxnSpPr>
        <p:spPr>
          <a:xfrm>
            <a:off x="1193532" y="1328213"/>
            <a:ext cx="996696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7" name="Picture 6" descr="Logo: NYSED.gov">
            <a:extLst>
              <a:ext uri="{FF2B5EF4-FFF2-40B4-BE49-F238E27FC236}">
                <a16:creationId xmlns:a16="http://schemas.microsoft.com/office/drawing/2014/main" id="{5A5FF2EB-7ABB-4AF9-916B-95A41292A78F}"/>
              </a:ext>
            </a:extLst>
          </p:cNvPr>
          <p:cNvPicPr>
            <a:picLocks noChangeAspect="1"/>
          </p:cNvPicPr>
          <p:nvPr userDrawn="1"/>
        </p:nvPicPr>
        <p:blipFill>
          <a:blip r:embed="rId2"/>
          <a:stretch>
            <a:fillRect/>
          </a:stretch>
        </p:blipFill>
        <p:spPr>
          <a:xfrm>
            <a:off x="11321324" y="5811209"/>
            <a:ext cx="711492" cy="539061"/>
          </a:xfrm>
          <a:prstGeom prst="rect">
            <a:avLst/>
          </a:prstGeom>
        </p:spPr>
      </p:pic>
    </p:spTree>
    <p:extLst>
      <p:ext uri="{BB962C8B-B14F-4D97-AF65-F5344CB8AC3E}">
        <p14:creationId xmlns:p14="http://schemas.microsoft.com/office/powerpoint/2010/main" val="86859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lvl2pPr>
              <a:buClr>
                <a:srgbClr val="DA4D1A"/>
              </a:buClr>
              <a:defRPr/>
            </a:lvl2pPr>
            <a:lvl3pPr>
              <a:buClr>
                <a:srgbClr val="DA4D1A"/>
              </a:buClr>
              <a:defRPr/>
            </a:lvl3pPr>
            <a:lvl4pPr>
              <a:buClr>
                <a:srgbClr val="DA4D1A"/>
              </a:buClr>
              <a:defRPr/>
            </a:lvl4pPr>
            <a:lvl5pPr>
              <a:buClr>
                <a:srgbClr val="DA4D1A"/>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AD80C55-28B1-440A-9F15-3529E76B559B}" type="datetime1">
              <a:rPr lang="en-US" smtClean="0"/>
              <a:t>4/19/2024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7118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00164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2637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443447"/>
            <a:ext cx="10058400" cy="442564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7288169E-69F7-45AF-9706-B835C79366D0}" type="datetime1">
              <a:rPr lang="en-US" smtClean="0"/>
              <a:t>4/19/2024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800">
                <a:solidFill>
                  <a:srgbClr val="FFFFFF"/>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0" r:id="rId3"/>
    <p:sldLayoutId id="2147483664" r:id="rId4"/>
    <p:sldLayoutId id="2147483665" r:id="rId5"/>
    <p:sldLayoutId id="2147483666" r:id="rId6"/>
    <p:sldLayoutId id="2147483702" r:id="rId7"/>
    <p:sldLayoutId id="2147483668" r:id="rId8"/>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MSC21stCCLC@nysed.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EMSC21stCCLC@nysed.gov"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EMSC21stCCLC@nysed.gov"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EMSC21stCCLC@nysed.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EMSC21stCCLC@nysed.gov"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https://lh7-us.googleusercontent.com/iZSxZ4bKsFYSd_GjAFwu8Ub3TfQtbeFSPq78vOAcdh7zPMDkmdEP7UPXQxH0H7BDSgUeALMjWskkBKWofUFmUeAhSLX8PHjW31qV0VjKuuj-60TSPs--bO59R-zQAtrDEGaMEHzDHWWhzYMJVtQbND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forms.gle/m1P2ZR3qNAHSMsWG9" TargetMode="External"/><Relationship Id="rId4" Type="http://schemas.openxmlformats.org/officeDocument/2006/relationships/image" Target="https://editor.ne16.com/etapdndcontent/etap-NewYorkStateNetworkforYou/annual_conference_newsletter_images/NYS_Cropped_Logo.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MSC21stCCLC@nysed.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MSC21stCCLC@nysed.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EMSC21stCCLC@nysed.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EMSC21stCCLC@nysed.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EMSC21stCCLC@nysed.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mailto:EMSC21stCCLC@nysed.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MSC21stCCLC@nysed.go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3D2C6-789D-4606-A304-35BBBBF45ABA}"/>
              </a:ext>
            </a:extLst>
          </p:cNvPr>
          <p:cNvSpPr>
            <a:spLocks noGrp="1"/>
          </p:cNvSpPr>
          <p:nvPr>
            <p:ph type="ctrTitle"/>
          </p:nvPr>
        </p:nvSpPr>
        <p:spPr>
          <a:xfrm>
            <a:off x="1187713" y="758952"/>
            <a:ext cx="10058400" cy="3712564"/>
          </a:xfrm>
        </p:spPr>
        <p:txBody>
          <a:bodyPr vert="horz" lIns="91440" tIns="45720" rIns="91440" bIns="45720" rtlCol="0" anchor="b">
            <a:normAutofit/>
          </a:bodyPr>
          <a:lstStyle/>
          <a:p>
            <a:r>
              <a:rPr lang="en-US" sz="3700" b="1" dirty="0">
                <a:solidFill>
                  <a:schemeClr val="tx1"/>
                </a:solidFill>
              </a:rPr>
              <a:t>Fiscal Presentation and Q&amp;A</a:t>
            </a:r>
          </a:p>
        </p:txBody>
      </p:sp>
      <p:sp>
        <p:nvSpPr>
          <p:cNvPr id="6" name="Text Placeholder 5">
            <a:extLst>
              <a:ext uri="{FF2B5EF4-FFF2-40B4-BE49-F238E27FC236}">
                <a16:creationId xmlns:a16="http://schemas.microsoft.com/office/drawing/2014/main" id="{33993B81-5104-4A25-A5D3-A42884EF1040}"/>
              </a:ext>
            </a:extLst>
          </p:cNvPr>
          <p:cNvSpPr>
            <a:spLocks noGrp="1"/>
          </p:cNvSpPr>
          <p:nvPr>
            <p:ph type="subTitle" idx="1"/>
          </p:nvPr>
        </p:nvSpPr>
        <p:spPr>
          <a:xfrm>
            <a:off x="1279151" y="4545531"/>
            <a:ext cx="9875523" cy="1143000"/>
          </a:xfrm>
        </p:spPr>
        <p:txBody>
          <a:bodyPr vert="horz" lIns="91440" tIns="45720" rIns="91440" bIns="45720" rtlCol="0" anchor="t">
            <a:normAutofit lnSpcReduction="10000"/>
          </a:bodyPr>
          <a:lstStyle/>
          <a:p>
            <a:pPr>
              <a:lnSpc>
                <a:spcPct val="100000"/>
              </a:lnSpc>
              <a:spcBef>
                <a:spcPts val="0"/>
              </a:spcBef>
              <a:spcAft>
                <a:spcPts val="0"/>
              </a:spcAft>
            </a:pPr>
            <a:endParaRPr lang="en-US" sz="1000" b="1" dirty="0">
              <a:latin typeface="+mj-lt"/>
            </a:endParaRPr>
          </a:p>
          <a:p>
            <a:pPr>
              <a:lnSpc>
                <a:spcPct val="100000"/>
              </a:lnSpc>
              <a:spcBef>
                <a:spcPts val="0"/>
              </a:spcBef>
              <a:spcAft>
                <a:spcPts val="0"/>
              </a:spcAft>
            </a:pPr>
            <a:r>
              <a:rPr lang="en-US" sz="2000" b="1" dirty="0">
                <a:latin typeface="+mj-lt"/>
              </a:rPr>
              <a:t>Kyle McHugh</a:t>
            </a:r>
          </a:p>
          <a:p>
            <a:pPr>
              <a:lnSpc>
                <a:spcPct val="100000"/>
              </a:lnSpc>
              <a:spcBef>
                <a:spcPts val="0"/>
              </a:spcBef>
              <a:spcAft>
                <a:spcPts val="0"/>
              </a:spcAft>
            </a:pPr>
            <a:r>
              <a:rPr lang="en-US" sz="2000" b="1" dirty="0">
                <a:latin typeface="+mj-lt"/>
              </a:rPr>
              <a:t>Dana Wagemaker</a:t>
            </a:r>
          </a:p>
          <a:p>
            <a:pPr>
              <a:lnSpc>
                <a:spcPct val="100000"/>
              </a:lnSpc>
              <a:spcBef>
                <a:spcPts val="0"/>
              </a:spcBef>
              <a:spcAft>
                <a:spcPts val="0"/>
              </a:spcAft>
            </a:pPr>
            <a:r>
              <a:rPr lang="en-US" sz="2000" b="1" spc="200" dirty="0">
                <a:latin typeface="+mj-lt"/>
              </a:rPr>
              <a:t>Gwyn Marschman</a:t>
            </a:r>
          </a:p>
        </p:txBody>
      </p:sp>
      <p:sp>
        <p:nvSpPr>
          <p:cNvPr id="2" name="Slide Number Placeholder 1">
            <a:extLst>
              <a:ext uri="{FF2B5EF4-FFF2-40B4-BE49-F238E27FC236}">
                <a16:creationId xmlns:a16="http://schemas.microsoft.com/office/drawing/2014/main" id="{E0658403-B548-4754-977F-712B442D5022}"/>
              </a:ext>
            </a:extLst>
          </p:cNvPr>
          <p:cNvSpPr>
            <a:spLocks noGrp="1"/>
          </p:cNvSpPr>
          <p:nvPr>
            <p:ph type="sldNum" sz="quarter" idx="12"/>
          </p:nvPr>
        </p:nvSpPr>
        <p:spPr/>
        <p:txBody>
          <a:bodyPr/>
          <a:lstStyle/>
          <a:p>
            <a:fld id="{3A98EE3D-8CD1-4C3F-BD1C-C98C9596463C}" type="slidenum">
              <a:rPr lang="en-US" smtClean="0"/>
              <a:t>1</a:t>
            </a:fld>
            <a:endParaRPr lang="en-US"/>
          </a:p>
        </p:txBody>
      </p:sp>
      <p:pic>
        <p:nvPicPr>
          <p:cNvPr id="5" name="Picture 4" descr="Logo: New York State Education Department - Knowledge, Skill, Opportunity">
            <a:extLst>
              <a:ext uri="{FF2B5EF4-FFF2-40B4-BE49-F238E27FC236}">
                <a16:creationId xmlns:a16="http://schemas.microsoft.com/office/drawing/2014/main" id="{6F14491E-DB90-4ED1-946C-BEE6C86053C4}"/>
              </a:ext>
            </a:extLst>
          </p:cNvPr>
          <p:cNvPicPr>
            <a:picLocks noChangeAspect="1"/>
          </p:cNvPicPr>
          <p:nvPr/>
        </p:nvPicPr>
        <p:blipFill rotWithShape="1">
          <a:blip r:embed="rId3"/>
          <a:srcRect r="5803"/>
          <a:stretch/>
        </p:blipFill>
        <p:spPr>
          <a:xfrm>
            <a:off x="7120111" y="4645152"/>
            <a:ext cx="4038339" cy="943759"/>
          </a:xfrm>
          <a:prstGeom prst="rect">
            <a:avLst/>
          </a:prstGeom>
        </p:spPr>
      </p:pic>
      <p:sp>
        <p:nvSpPr>
          <p:cNvPr id="3" name="TextBox 2">
            <a:extLst>
              <a:ext uri="{FF2B5EF4-FFF2-40B4-BE49-F238E27FC236}">
                <a16:creationId xmlns:a16="http://schemas.microsoft.com/office/drawing/2014/main" id="{EB5D5B59-83EB-926D-2CD6-41DCA8AE5D69}"/>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166005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Indirect Cost: Example</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10</a:t>
            </a:fld>
            <a:endParaRPr lang="en-US"/>
          </a:p>
        </p:txBody>
      </p:sp>
      <p:pic>
        <p:nvPicPr>
          <p:cNvPr id="9" name="Content Placeholder 8">
            <a:extLst>
              <a:ext uri="{FF2B5EF4-FFF2-40B4-BE49-F238E27FC236}">
                <a16:creationId xmlns:a16="http://schemas.microsoft.com/office/drawing/2014/main" id="{E127C9E1-7DB1-21EF-CC6C-56C49FED1FEE}"/>
              </a:ext>
            </a:extLst>
          </p:cNvPr>
          <p:cNvPicPr>
            <a:picLocks noGrp="1" noChangeAspect="1"/>
          </p:cNvPicPr>
          <p:nvPr>
            <p:ph sz="half" idx="1"/>
          </p:nvPr>
        </p:nvPicPr>
        <p:blipFill>
          <a:blip r:embed="rId3"/>
          <a:stretch>
            <a:fillRect/>
          </a:stretch>
        </p:blipFill>
        <p:spPr>
          <a:xfrm>
            <a:off x="1096962" y="1922757"/>
            <a:ext cx="7059901" cy="2764945"/>
          </a:xfrm>
          <a:ln w="28575">
            <a:solidFill>
              <a:schemeClr val="tx1"/>
            </a:solidFill>
          </a:ln>
        </p:spPr>
      </p:pic>
      <p:pic>
        <p:nvPicPr>
          <p:cNvPr id="11" name="Content Placeholder 10">
            <a:extLst>
              <a:ext uri="{FF2B5EF4-FFF2-40B4-BE49-F238E27FC236}">
                <a16:creationId xmlns:a16="http://schemas.microsoft.com/office/drawing/2014/main" id="{036181E3-57FE-3B82-60B6-8B3D4A66C246}"/>
              </a:ext>
            </a:extLst>
          </p:cNvPr>
          <p:cNvPicPr>
            <a:picLocks noGrp="1" noChangeAspect="1"/>
          </p:cNvPicPr>
          <p:nvPr>
            <p:ph sz="half" idx="2"/>
          </p:nvPr>
        </p:nvPicPr>
        <p:blipFill rotWithShape="1">
          <a:blip r:embed="rId4"/>
          <a:srcRect l="-1278" b="8301"/>
          <a:stretch/>
        </p:blipFill>
        <p:spPr>
          <a:xfrm>
            <a:off x="8514608" y="1605972"/>
            <a:ext cx="3258984" cy="4361547"/>
          </a:xfrm>
          <a:ln w="28575">
            <a:solidFill>
              <a:schemeClr val="tx1"/>
            </a:solidFill>
          </a:ln>
        </p:spPr>
      </p:pic>
      <p:sp>
        <p:nvSpPr>
          <p:cNvPr id="6" name="Rectangle 5">
            <a:extLst>
              <a:ext uri="{FF2B5EF4-FFF2-40B4-BE49-F238E27FC236}">
                <a16:creationId xmlns:a16="http://schemas.microsoft.com/office/drawing/2014/main" id="{3C8390A3-AAF8-FD73-C5BF-2656977574A7}"/>
              </a:ext>
            </a:extLst>
          </p:cNvPr>
          <p:cNvSpPr/>
          <p:nvPr/>
        </p:nvSpPr>
        <p:spPr>
          <a:xfrm>
            <a:off x="7101443" y="2386940"/>
            <a:ext cx="950027" cy="498764"/>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6F35C7-604F-697F-17D3-DBB6867F44ED}"/>
              </a:ext>
            </a:extLst>
          </p:cNvPr>
          <p:cNvSpPr/>
          <p:nvPr/>
        </p:nvSpPr>
        <p:spPr>
          <a:xfrm>
            <a:off x="7338951" y="3206338"/>
            <a:ext cx="712519" cy="333159"/>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1F8DD3-53AC-10F0-D807-B395191D18C5}"/>
              </a:ext>
            </a:extLst>
          </p:cNvPr>
          <p:cNvSpPr/>
          <p:nvPr/>
        </p:nvSpPr>
        <p:spPr>
          <a:xfrm>
            <a:off x="11061073" y="4353214"/>
            <a:ext cx="712519" cy="333159"/>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89DEAD1-6233-B72B-B9A7-665CBD2A0ED1}"/>
              </a:ext>
            </a:extLst>
          </p:cNvPr>
          <p:cNvCxnSpPr/>
          <p:nvPr/>
        </p:nvCxnSpPr>
        <p:spPr>
          <a:xfrm>
            <a:off x="8051470" y="3372917"/>
            <a:ext cx="2942112" cy="1092205"/>
          </a:xfrm>
          <a:prstGeom prst="straightConnector1">
            <a:avLst/>
          </a:prstGeom>
          <a:ln>
            <a:solidFill>
              <a:schemeClr val="accent6">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4" name="TextBox 3">
            <a:extLst>
              <a:ext uri="{FF2B5EF4-FFF2-40B4-BE49-F238E27FC236}">
                <a16:creationId xmlns:a16="http://schemas.microsoft.com/office/drawing/2014/main" id="{A0B3BDB9-1735-0C8C-7519-C0042D3C01FE}"/>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5"/>
              </a:rPr>
              <a:t>EMSC21stCCLC@nysed.gov</a:t>
            </a:r>
            <a:endParaRPr lang="en-US" dirty="0"/>
          </a:p>
        </p:txBody>
      </p:sp>
    </p:spTree>
    <p:extLst>
      <p:ext uri="{BB962C8B-B14F-4D97-AF65-F5344CB8AC3E}">
        <p14:creationId xmlns:p14="http://schemas.microsoft.com/office/powerpoint/2010/main" val="97086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Indirect Cost - Amendments</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11</a:t>
            </a:fld>
            <a:endParaRPr lang="en-US"/>
          </a:p>
        </p:txBody>
      </p:sp>
      <p:sp>
        <p:nvSpPr>
          <p:cNvPr id="17" name="TextBox 16">
            <a:extLst>
              <a:ext uri="{FF2B5EF4-FFF2-40B4-BE49-F238E27FC236}">
                <a16:creationId xmlns:a16="http://schemas.microsoft.com/office/drawing/2014/main" id="{15DCF250-65D7-E3CD-F104-56016972EF42}"/>
              </a:ext>
            </a:extLst>
          </p:cNvPr>
          <p:cNvSpPr txBox="1"/>
          <p:nvPr/>
        </p:nvSpPr>
        <p:spPr>
          <a:xfrm>
            <a:off x="9508757" y="1399336"/>
            <a:ext cx="891987" cy="523220"/>
          </a:xfrm>
          <a:prstGeom prst="rect">
            <a:avLst/>
          </a:prstGeom>
          <a:noFill/>
        </p:spPr>
        <p:txBody>
          <a:bodyPr wrap="square" rtlCol="0">
            <a:spAutoFit/>
          </a:bodyPr>
          <a:lstStyle/>
          <a:p>
            <a:pPr algn="ctr"/>
            <a:r>
              <a:rPr lang="en-US" sz="1400" dirty="0"/>
              <a:t>Subtotal</a:t>
            </a:r>
          </a:p>
          <a:p>
            <a:pPr algn="ctr"/>
            <a:r>
              <a:rPr lang="en-US" sz="1400" dirty="0"/>
              <a:t>Increase</a:t>
            </a:r>
          </a:p>
        </p:txBody>
      </p:sp>
      <p:sp>
        <p:nvSpPr>
          <p:cNvPr id="18" name="TextBox 17">
            <a:extLst>
              <a:ext uri="{FF2B5EF4-FFF2-40B4-BE49-F238E27FC236}">
                <a16:creationId xmlns:a16="http://schemas.microsoft.com/office/drawing/2014/main" id="{8A8F3D14-D547-7995-F4B2-DDEB9E00A514}"/>
              </a:ext>
            </a:extLst>
          </p:cNvPr>
          <p:cNvSpPr txBox="1"/>
          <p:nvPr/>
        </p:nvSpPr>
        <p:spPr>
          <a:xfrm>
            <a:off x="10491566" y="1399336"/>
            <a:ext cx="1032466" cy="523220"/>
          </a:xfrm>
          <a:prstGeom prst="rect">
            <a:avLst/>
          </a:prstGeom>
          <a:noFill/>
        </p:spPr>
        <p:txBody>
          <a:bodyPr wrap="square" rtlCol="0">
            <a:spAutoFit/>
          </a:bodyPr>
          <a:lstStyle/>
          <a:p>
            <a:pPr algn="ctr"/>
            <a:r>
              <a:rPr lang="en-US" sz="1400" dirty="0"/>
              <a:t>Subtotal</a:t>
            </a:r>
          </a:p>
          <a:p>
            <a:pPr algn="ctr"/>
            <a:r>
              <a:rPr lang="en-US" sz="1400" dirty="0"/>
              <a:t>Decrease</a:t>
            </a:r>
          </a:p>
        </p:txBody>
      </p:sp>
      <p:grpSp>
        <p:nvGrpSpPr>
          <p:cNvPr id="14" name="Group 13">
            <a:extLst>
              <a:ext uri="{FF2B5EF4-FFF2-40B4-BE49-F238E27FC236}">
                <a16:creationId xmlns:a16="http://schemas.microsoft.com/office/drawing/2014/main" id="{FFD402D7-FB4C-25F5-D272-597EA4AD55E5}"/>
              </a:ext>
            </a:extLst>
          </p:cNvPr>
          <p:cNvGrpSpPr/>
          <p:nvPr/>
        </p:nvGrpSpPr>
        <p:grpSpPr>
          <a:xfrm>
            <a:off x="667968" y="1543744"/>
            <a:ext cx="5087952" cy="4690013"/>
            <a:chOff x="6429709" y="1514075"/>
            <a:chExt cx="5087952" cy="4690013"/>
          </a:xfrm>
        </p:grpSpPr>
        <p:pic>
          <p:nvPicPr>
            <p:cNvPr id="8" name="Content Placeholder 16">
              <a:extLst>
                <a:ext uri="{FF2B5EF4-FFF2-40B4-BE49-F238E27FC236}">
                  <a16:creationId xmlns:a16="http://schemas.microsoft.com/office/drawing/2014/main" id="{B096D80D-A079-6E9D-7854-149C9134EDBE}"/>
                </a:ext>
              </a:extLst>
            </p:cNvPr>
            <p:cNvPicPr>
              <a:picLocks noChangeAspect="1"/>
            </p:cNvPicPr>
            <p:nvPr/>
          </p:nvPicPr>
          <p:blipFill>
            <a:blip r:embed="rId3"/>
            <a:stretch>
              <a:fillRect/>
            </a:stretch>
          </p:blipFill>
          <p:spPr>
            <a:xfrm>
              <a:off x="6429709" y="1514075"/>
              <a:ext cx="5087952" cy="4690013"/>
            </a:xfrm>
            <a:prstGeom prst="rect">
              <a:avLst/>
            </a:prstGeom>
            <a:ln w="28575">
              <a:solidFill>
                <a:schemeClr val="tx1"/>
              </a:solidFill>
            </a:ln>
          </p:spPr>
        </p:pic>
        <p:sp>
          <p:nvSpPr>
            <p:cNvPr id="9" name="Rectangle 8">
              <a:extLst>
                <a:ext uri="{FF2B5EF4-FFF2-40B4-BE49-F238E27FC236}">
                  <a16:creationId xmlns:a16="http://schemas.microsoft.com/office/drawing/2014/main" id="{778556E6-4070-205C-F30F-2B8B0DE5ACB0}"/>
                </a:ext>
              </a:extLst>
            </p:cNvPr>
            <p:cNvSpPr/>
            <p:nvPr/>
          </p:nvSpPr>
          <p:spPr>
            <a:xfrm>
              <a:off x="9262753" y="2897580"/>
              <a:ext cx="1009403" cy="5314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$48,900</a:t>
              </a:r>
            </a:p>
          </p:txBody>
        </p:sp>
        <p:sp>
          <p:nvSpPr>
            <p:cNvPr id="10" name="Rectangle 9">
              <a:extLst>
                <a:ext uri="{FF2B5EF4-FFF2-40B4-BE49-F238E27FC236}">
                  <a16:creationId xmlns:a16="http://schemas.microsoft.com/office/drawing/2014/main" id="{1B134DFA-28EC-01D2-131F-AAE65789AE3C}"/>
                </a:ext>
              </a:extLst>
            </p:cNvPr>
            <p:cNvSpPr/>
            <p:nvPr/>
          </p:nvSpPr>
          <p:spPr>
            <a:xfrm>
              <a:off x="9262752" y="3966358"/>
              <a:ext cx="1009403" cy="2936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$30,000</a:t>
              </a:r>
            </a:p>
          </p:txBody>
        </p:sp>
      </p:grpSp>
      <p:pic>
        <p:nvPicPr>
          <p:cNvPr id="26" name="Content Placeholder 25">
            <a:extLst>
              <a:ext uri="{FF2B5EF4-FFF2-40B4-BE49-F238E27FC236}">
                <a16:creationId xmlns:a16="http://schemas.microsoft.com/office/drawing/2014/main" id="{3DCA54B6-4A47-8398-04F1-5C846C5F5842}"/>
              </a:ext>
            </a:extLst>
          </p:cNvPr>
          <p:cNvPicPr>
            <a:picLocks noGrp="1" noChangeAspect="1"/>
          </p:cNvPicPr>
          <p:nvPr>
            <p:ph sz="half" idx="2"/>
          </p:nvPr>
        </p:nvPicPr>
        <p:blipFill>
          <a:blip r:embed="rId4"/>
          <a:stretch>
            <a:fillRect/>
          </a:stretch>
        </p:blipFill>
        <p:spPr>
          <a:xfrm>
            <a:off x="6191003" y="1892731"/>
            <a:ext cx="5442191" cy="773771"/>
          </a:xfrm>
          <a:prstGeom prst="rect">
            <a:avLst/>
          </a:prstGeom>
          <a:ln w="28575">
            <a:solidFill>
              <a:schemeClr val="tx1"/>
            </a:solidFill>
          </a:ln>
        </p:spPr>
      </p:pic>
      <p:pic>
        <p:nvPicPr>
          <p:cNvPr id="20" name="Content Placeholder 27">
            <a:extLst>
              <a:ext uri="{FF2B5EF4-FFF2-40B4-BE49-F238E27FC236}">
                <a16:creationId xmlns:a16="http://schemas.microsoft.com/office/drawing/2014/main" id="{E948BA03-088E-6796-9B23-CD61E495E253}"/>
              </a:ext>
            </a:extLst>
          </p:cNvPr>
          <p:cNvPicPr>
            <a:picLocks noGrp="1" noChangeAspect="1"/>
          </p:cNvPicPr>
          <p:nvPr>
            <p:ph sz="half" idx="1"/>
          </p:nvPr>
        </p:nvPicPr>
        <p:blipFill rotWithShape="1">
          <a:blip r:embed="rId5"/>
          <a:srcRect t="6183" r="17697" b="13150"/>
          <a:stretch/>
        </p:blipFill>
        <p:spPr>
          <a:xfrm>
            <a:off x="7184579" y="2666502"/>
            <a:ext cx="3455038" cy="3567255"/>
          </a:xfrm>
          <a:ln w="28575">
            <a:solidFill>
              <a:schemeClr val="tx1"/>
            </a:solidFill>
          </a:ln>
        </p:spPr>
      </p:pic>
    </p:spTree>
    <p:extLst>
      <p:ext uri="{BB962C8B-B14F-4D97-AF65-F5344CB8AC3E}">
        <p14:creationId xmlns:p14="http://schemas.microsoft.com/office/powerpoint/2010/main" val="283766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Indirect Cost - Amendments</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12</a:t>
            </a:fld>
            <a:endParaRPr lang="en-US"/>
          </a:p>
        </p:txBody>
      </p:sp>
      <p:pic>
        <p:nvPicPr>
          <p:cNvPr id="12" name="Content Placeholder 11">
            <a:extLst>
              <a:ext uri="{FF2B5EF4-FFF2-40B4-BE49-F238E27FC236}">
                <a16:creationId xmlns:a16="http://schemas.microsoft.com/office/drawing/2014/main" id="{5F35DC03-4B2D-B013-F8C9-513112802BDA}"/>
              </a:ext>
            </a:extLst>
          </p:cNvPr>
          <p:cNvPicPr>
            <a:picLocks noGrp="1" noChangeAspect="1"/>
          </p:cNvPicPr>
          <p:nvPr>
            <p:ph sz="half" idx="2"/>
          </p:nvPr>
        </p:nvPicPr>
        <p:blipFill>
          <a:blip r:embed="rId3"/>
          <a:stretch>
            <a:fillRect/>
          </a:stretch>
        </p:blipFill>
        <p:spPr>
          <a:xfrm>
            <a:off x="6268647" y="1922556"/>
            <a:ext cx="5442190" cy="785998"/>
          </a:xfrm>
          <a:ln w="28575">
            <a:solidFill>
              <a:schemeClr val="tx1"/>
            </a:solidFill>
          </a:ln>
        </p:spPr>
      </p:pic>
      <p:sp>
        <p:nvSpPr>
          <p:cNvPr id="7" name="Content Placeholder 6">
            <a:extLst>
              <a:ext uri="{FF2B5EF4-FFF2-40B4-BE49-F238E27FC236}">
                <a16:creationId xmlns:a16="http://schemas.microsoft.com/office/drawing/2014/main" id="{4E69517A-407B-87D8-948C-FF889A30EABA}"/>
              </a:ext>
            </a:extLst>
          </p:cNvPr>
          <p:cNvSpPr>
            <a:spLocks noGrp="1"/>
          </p:cNvSpPr>
          <p:nvPr>
            <p:ph sz="half" idx="1"/>
          </p:nvPr>
        </p:nvSpPr>
        <p:spPr/>
        <p:txBody>
          <a:bodyPr/>
          <a:lstStyle/>
          <a:p>
            <a:endParaRPr lang="en-US" dirty="0"/>
          </a:p>
        </p:txBody>
      </p:sp>
      <p:sp>
        <p:nvSpPr>
          <p:cNvPr id="13" name="TextBox 12">
            <a:extLst>
              <a:ext uri="{FF2B5EF4-FFF2-40B4-BE49-F238E27FC236}">
                <a16:creationId xmlns:a16="http://schemas.microsoft.com/office/drawing/2014/main" id="{45355972-F1B6-7057-6F8D-D02A9016D1D4}"/>
              </a:ext>
            </a:extLst>
          </p:cNvPr>
          <p:cNvSpPr txBox="1"/>
          <p:nvPr/>
        </p:nvSpPr>
        <p:spPr>
          <a:xfrm>
            <a:off x="9508757" y="1399336"/>
            <a:ext cx="891987" cy="523220"/>
          </a:xfrm>
          <a:prstGeom prst="rect">
            <a:avLst/>
          </a:prstGeom>
          <a:noFill/>
        </p:spPr>
        <p:txBody>
          <a:bodyPr wrap="square" rtlCol="0">
            <a:spAutoFit/>
          </a:bodyPr>
          <a:lstStyle/>
          <a:p>
            <a:pPr algn="ctr"/>
            <a:r>
              <a:rPr lang="en-US" sz="1400" dirty="0"/>
              <a:t>Subtotal</a:t>
            </a:r>
          </a:p>
          <a:p>
            <a:pPr algn="ctr"/>
            <a:r>
              <a:rPr lang="en-US" sz="1400" dirty="0"/>
              <a:t>Increase</a:t>
            </a:r>
          </a:p>
        </p:txBody>
      </p:sp>
      <p:sp>
        <p:nvSpPr>
          <p:cNvPr id="15" name="TextBox 14">
            <a:extLst>
              <a:ext uri="{FF2B5EF4-FFF2-40B4-BE49-F238E27FC236}">
                <a16:creationId xmlns:a16="http://schemas.microsoft.com/office/drawing/2014/main" id="{849432B4-9A30-76D0-B952-464353D86DC8}"/>
              </a:ext>
            </a:extLst>
          </p:cNvPr>
          <p:cNvSpPr txBox="1"/>
          <p:nvPr/>
        </p:nvSpPr>
        <p:spPr>
          <a:xfrm>
            <a:off x="10491566" y="1399336"/>
            <a:ext cx="1032466" cy="523220"/>
          </a:xfrm>
          <a:prstGeom prst="rect">
            <a:avLst/>
          </a:prstGeom>
          <a:noFill/>
        </p:spPr>
        <p:txBody>
          <a:bodyPr wrap="square" rtlCol="0">
            <a:spAutoFit/>
          </a:bodyPr>
          <a:lstStyle/>
          <a:p>
            <a:pPr algn="ctr"/>
            <a:r>
              <a:rPr lang="en-US" sz="1400" dirty="0"/>
              <a:t>Subtotal</a:t>
            </a:r>
          </a:p>
          <a:p>
            <a:pPr algn="ctr"/>
            <a:r>
              <a:rPr lang="en-US" sz="1400" dirty="0"/>
              <a:t>Decrease</a:t>
            </a:r>
          </a:p>
        </p:txBody>
      </p:sp>
      <p:grpSp>
        <p:nvGrpSpPr>
          <p:cNvPr id="21" name="Group 20">
            <a:extLst>
              <a:ext uri="{FF2B5EF4-FFF2-40B4-BE49-F238E27FC236}">
                <a16:creationId xmlns:a16="http://schemas.microsoft.com/office/drawing/2014/main" id="{EDC1FD15-9103-D216-6C33-4FA022C11F98}"/>
              </a:ext>
            </a:extLst>
          </p:cNvPr>
          <p:cNvGrpSpPr/>
          <p:nvPr/>
        </p:nvGrpSpPr>
        <p:grpSpPr>
          <a:xfrm>
            <a:off x="667968" y="1543744"/>
            <a:ext cx="5087952" cy="4690013"/>
            <a:chOff x="6429709" y="1514075"/>
            <a:chExt cx="5087952" cy="4690013"/>
          </a:xfrm>
        </p:grpSpPr>
        <p:pic>
          <p:nvPicPr>
            <p:cNvPr id="22" name="Content Placeholder 16">
              <a:extLst>
                <a:ext uri="{FF2B5EF4-FFF2-40B4-BE49-F238E27FC236}">
                  <a16:creationId xmlns:a16="http://schemas.microsoft.com/office/drawing/2014/main" id="{40080D6E-8886-3A79-282F-F13810B45CFD}"/>
                </a:ext>
              </a:extLst>
            </p:cNvPr>
            <p:cNvPicPr>
              <a:picLocks noChangeAspect="1"/>
            </p:cNvPicPr>
            <p:nvPr/>
          </p:nvPicPr>
          <p:blipFill>
            <a:blip r:embed="rId4"/>
            <a:stretch>
              <a:fillRect/>
            </a:stretch>
          </p:blipFill>
          <p:spPr>
            <a:xfrm>
              <a:off x="6429709" y="1514075"/>
              <a:ext cx="5087952" cy="4690013"/>
            </a:xfrm>
            <a:prstGeom prst="rect">
              <a:avLst/>
            </a:prstGeom>
            <a:ln w="28575">
              <a:solidFill>
                <a:schemeClr val="tx1"/>
              </a:solidFill>
            </a:ln>
          </p:spPr>
        </p:pic>
        <p:sp>
          <p:nvSpPr>
            <p:cNvPr id="23" name="Rectangle 22">
              <a:extLst>
                <a:ext uri="{FF2B5EF4-FFF2-40B4-BE49-F238E27FC236}">
                  <a16:creationId xmlns:a16="http://schemas.microsoft.com/office/drawing/2014/main" id="{91F9F88A-9554-A792-332D-887CDFBF8C1C}"/>
                </a:ext>
              </a:extLst>
            </p:cNvPr>
            <p:cNvSpPr/>
            <p:nvPr/>
          </p:nvSpPr>
          <p:spPr>
            <a:xfrm>
              <a:off x="9262753" y="2897580"/>
              <a:ext cx="1009403" cy="5314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$58,900</a:t>
              </a:r>
            </a:p>
          </p:txBody>
        </p:sp>
        <p:sp>
          <p:nvSpPr>
            <p:cNvPr id="24" name="Rectangle 23">
              <a:extLst>
                <a:ext uri="{FF2B5EF4-FFF2-40B4-BE49-F238E27FC236}">
                  <a16:creationId xmlns:a16="http://schemas.microsoft.com/office/drawing/2014/main" id="{A1403E7F-8912-0C25-9A15-2E83C00C9DEB}"/>
                </a:ext>
              </a:extLst>
            </p:cNvPr>
            <p:cNvSpPr/>
            <p:nvPr/>
          </p:nvSpPr>
          <p:spPr>
            <a:xfrm>
              <a:off x="9262752" y="3966358"/>
              <a:ext cx="1009403" cy="2936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$20,000</a:t>
              </a:r>
            </a:p>
          </p:txBody>
        </p:sp>
      </p:grpSp>
      <p:sp>
        <p:nvSpPr>
          <p:cNvPr id="25" name="Rectangle 24">
            <a:extLst>
              <a:ext uri="{FF2B5EF4-FFF2-40B4-BE49-F238E27FC236}">
                <a16:creationId xmlns:a16="http://schemas.microsoft.com/office/drawing/2014/main" id="{7E4B6E27-793F-7005-1256-63258C627267}"/>
              </a:ext>
            </a:extLst>
          </p:cNvPr>
          <p:cNvSpPr/>
          <p:nvPr/>
        </p:nvSpPr>
        <p:spPr>
          <a:xfrm>
            <a:off x="4607626" y="3996027"/>
            <a:ext cx="1237989" cy="2936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$20k</a:t>
            </a:r>
          </a:p>
        </p:txBody>
      </p:sp>
      <p:sp>
        <p:nvSpPr>
          <p:cNvPr id="26" name="Rectangle 25">
            <a:extLst>
              <a:ext uri="{FF2B5EF4-FFF2-40B4-BE49-F238E27FC236}">
                <a16:creationId xmlns:a16="http://schemas.microsoft.com/office/drawing/2014/main" id="{ABDAA020-1221-67ED-1B31-3BE4F792FAF6}"/>
              </a:ext>
            </a:extLst>
          </p:cNvPr>
          <p:cNvSpPr/>
          <p:nvPr/>
        </p:nvSpPr>
        <p:spPr>
          <a:xfrm>
            <a:off x="4510414" y="5791824"/>
            <a:ext cx="1290353" cy="3833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$94k</a:t>
            </a:r>
          </a:p>
        </p:txBody>
      </p:sp>
      <p:pic>
        <p:nvPicPr>
          <p:cNvPr id="28" name="Picture 27">
            <a:extLst>
              <a:ext uri="{FF2B5EF4-FFF2-40B4-BE49-F238E27FC236}">
                <a16:creationId xmlns:a16="http://schemas.microsoft.com/office/drawing/2014/main" id="{01383231-4D89-12E2-FBDA-62EF2BE57DEA}"/>
              </a:ext>
            </a:extLst>
          </p:cNvPr>
          <p:cNvPicPr>
            <a:picLocks noChangeAspect="1"/>
          </p:cNvPicPr>
          <p:nvPr/>
        </p:nvPicPr>
        <p:blipFill>
          <a:blip r:embed="rId5"/>
          <a:stretch>
            <a:fillRect/>
          </a:stretch>
        </p:blipFill>
        <p:spPr>
          <a:xfrm>
            <a:off x="7036259" y="2723043"/>
            <a:ext cx="3957323" cy="3534486"/>
          </a:xfrm>
          <a:prstGeom prst="rect">
            <a:avLst/>
          </a:prstGeom>
          <a:ln w="28575">
            <a:solidFill>
              <a:schemeClr val="tx1"/>
            </a:solidFill>
          </a:ln>
        </p:spPr>
      </p:pic>
      <p:sp>
        <p:nvSpPr>
          <p:cNvPr id="29" name="Rectangle 28">
            <a:extLst>
              <a:ext uri="{FF2B5EF4-FFF2-40B4-BE49-F238E27FC236}">
                <a16:creationId xmlns:a16="http://schemas.microsoft.com/office/drawing/2014/main" id="{2BFDE854-17F4-D854-408D-77A66AB47C9D}"/>
              </a:ext>
            </a:extLst>
          </p:cNvPr>
          <p:cNvSpPr/>
          <p:nvPr/>
        </p:nvSpPr>
        <p:spPr>
          <a:xfrm>
            <a:off x="8811490" y="5433041"/>
            <a:ext cx="1258785" cy="436053"/>
          </a:xfrm>
          <a:prstGeom prst="rect">
            <a:avLst/>
          </a:prstGeom>
          <a:solidFill>
            <a:schemeClr val="accent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$362,245</a:t>
            </a:r>
          </a:p>
        </p:txBody>
      </p:sp>
      <p:sp>
        <p:nvSpPr>
          <p:cNvPr id="31" name="Rectangle 30">
            <a:extLst>
              <a:ext uri="{FF2B5EF4-FFF2-40B4-BE49-F238E27FC236}">
                <a16:creationId xmlns:a16="http://schemas.microsoft.com/office/drawing/2014/main" id="{A59E077F-8513-F746-9E7A-C309C825586B}"/>
              </a:ext>
            </a:extLst>
          </p:cNvPr>
          <p:cNvSpPr/>
          <p:nvPr/>
        </p:nvSpPr>
        <p:spPr>
          <a:xfrm>
            <a:off x="10213572" y="3657465"/>
            <a:ext cx="780010" cy="4853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$94k</a:t>
            </a:r>
          </a:p>
        </p:txBody>
      </p:sp>
    </p:spTree>
    <p:extLst>
      <p:ext uri="{BB962C8B-B14F-4D97-AF65-F5344CB8AC3E}">
        <p14:creationId xmlns:p14="http://schemas.microsoft.com/office/powerpoint/2010/main" val="306546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Indirect Cost: Example</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13</a:t>
            </a:fld>
            <a:endParaRPr lang="en-US"/>
          </a:p>
        </p:txBody>
      </p:sp>
      <p:pic>
        <p:nvPicPr>
          <p:cNvPr id="11" name="Content Placeholder 10">
            <a:extLst>
              <a:ext uri="{FF2B5EF4-FFF2-40B4-BE49-F238E27FC236}">
                <a16:creationId xmlns:a16="http://schemas.microsoft.com/office/drawing/2014/main" id="{036181E3-57FE-3B82-60B6-8B3D4A66C246}"/>
              </a:ext>
            </a:extLst>
          </p:cNvPr>
          <p:cNvPicPr>
            <a:picLocks noGrp="1" noChangeAspect="1"/>
          </p:cNvPicPr>
          <p:nvPr>
            <p:ph sz="half" idx="2"/>
          </p:nvPr>
        </p:nvPicPr>
        <p:blipFill rotWithShape="1">
          <a:blip r:embed="rId3"/>
          <a:srcRect l="-1278" b="8301"/>
          <a:stretch/>
        </p:blipFill>
        <p:spPr>
          <a:xfrm>
            <a:off x="8514608" y="1605972"/>
            <a:ext cx="3258984" cy="4361547"/>
          </a:xfrm>
          <a:ln w="28575">
            <a:solidFill>
              <a:schemeClr val="tx1"/>
            </a:solidFill>
          </a:ln>
        </p:spPr>
      </p:pic>
      <p:sp>
        <p:nvSpPr>
          <p:cNvPr id="8" name="Rectangle 7">
            <a:extLst>
              <a:ext uri="{FF2B5EF4-FFF2-40B4-BE49-F238E27FC236}">
                <a16:creationId xmlns:a16="http://schemas.microsoft.com/office/drawing/2014/main" id="{2A1F8DD3-53AC-10F0-D807-B395191D18C5}"/>
              </a:ext>
            </a:extLst>
          </p:cNvPr>
          <p:cNvSpPr/>
          <p:nvPr/>
        </p:nvSpPr>
        <p:spPr>
          <a:xfrm>
            <a:off x="11061073" y="4353214"/>
            <a:ext cx="712519" cy="3331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89DEAD1-6233-B72B-B9A7-665CBD2A0ED1}"/>
              </a:ext>
            </a:extLst>
          </p:cNvPr>
          <p:cNvCxnSpPr/>
          <p:nvPr/>
        </p:nvCxnSpPr>
        <p:spPr>
          <a:xfrm>
            <a:off x="8051470" y="3372917"/>
            <a:ext cx="2942112" cy="109220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15" name="Content Placeholder 14">
            <a:extLst>
              <a:ext uri="{FF2B5EF4-FFF2-40B4-BE49-F238E27FC236}">
                <a16:creationId xmlns:a16="http://schemas.microsoft.com/office/drawing/2014/main" id="{CCD86F65-956F-0964-DDB0-F533A42E9CC9}"/>
              </a:ext>
            </a:extLst>
          </p:cNvPr>
          <p:cNvPicPr>
            <a:picLocks noGrp="1" noChangeAspect="1"/>
          </p:cNvPicPr>
          <p:nvPr>
            <p:ph sz="half" idx="1"/>
          </p:nvPr>
        </p:nvPicPr>
        <p:blipFill>
          <a:blip r:embed="rId4"/>
          <a:stretch>
            <a:fillRect/>
          </a:stretch>
        </p:blipFill>
        <p:spPr>
          <a:xfrm>
            <a:off x="633825" y="1880218"/>
            <a:ext cx="7350154" cy="2652239"/>
          </a:xfrm>
          <a:prstGeom prst="rect">
            <a:avLst/>
          </a:prstGeom>
          <a:solidFill>
            <a:srgbClr val="FF0000"/>
          </a:solidFill>
          <a:ln w="28575">
            <a:solidFill>
              <a:schemeClr val="tx1"/>
            </a:solidFill>
          </a:ln>
        </p:spPr>
      </p:pic>
      <p:sp>
        <p:nvSpPr>
          <p:cNvPr id="6" name="Rectangle 5">
            <a:extLst>
              <a:ext uri="{FF2B5EF4-FFF2-40B4-BE49-F238E27FC236}">
                <a16:creationId xmlns:a16="http://schemas.microsoft.com/office/drawing/2014/main" id="{3C8390A3-AAF8-FD73-C5BF-2656977574A7}"/>
              </a:ext>
            </a:extLst>
          </p:cNvPr>
          <p:cNvSpPr/>
          <p:nvPr/>
        </p:nvSpPr>
        <p:spPr>
          <a:xfrm>
            <a:off x="6531428" y="2484586"/>
            <a:ext cx="1520042" cy="333160"/>
          </a:xfrm>
          <a:prstGeom prst="rect">
            <a:avLst/>
          </a:prstGeom>
          <a:solidFill>
            <a:schemeClr val="accent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$362,245.00</a:t>
            </a:r>
          </a:p>
        </p:txBody>
      </p:sp>
      <p:sp>
        <p:nvSpPr>
          <p:cNvPr id="7" name="Rectangle 6">
            <a:extLst>
              <a:ext uri="{FF2B5EF4-FFF2-40B4-BE49-F238E27FC236}">
                <a16:creationId xmlns:a16="http://schemas.microsoft.com/office/drawing/2014/main" id="{166F35C7-604F-697F-17D3-DBB6867F44ED}"/>
              </a:ext>
            </a:extLst>
          </p:cNvPr>
          <p:cNvSpPr/>
          <p:nvPr/>
        </p:nvSpPr>
        <p:spPr>
          <a:xfrm>
            <a:off x="6780810" y="3255534"/>
            <a:ext cx="1270660" cy="333159"/>
          </a:xfrm>
          <a:prstGeom prst="rect">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$9,780.62</a:t>
            </a:r>
          </a:p>
        </p:txBody>
      </p:sp>
      <p:sp>
        <p:nvSpPr>
          <p:cNvPr id="4" name="TextBox 3">
            <a:extLst>
              <a:ext uri="{FF2B5EF4-FFF2-40B4-BE49-F238E27FC236}">
                <a16:creationId xmlns:a16="http://schemas.microsoft.com/office/drawing/2014/main" id="{C9B91616-D23C-8D13-7C1F-1B50115AA0C1}"/>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5"/>
              </a:rPr>
              <a:t>EMSC21stCCLC@nysed.gov</a:t>
            </a:r>
            <a:endParaRPr lang="en-US" dirty="0"/>
          </a:p>
        </p:txBody>
      </p:sp>
    </p:spTree>
    <p:extLst>
      <p:ext uri="{BB962C8B-B14F-4D97-AF65-F5344CB8AC3E}">
        <p14:creationId xmlns:p14="http://schemas.microsoft.com/office/powerpoint/2010/main" val="100782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Budget Reductions</a:t>
            </a:r>
          </a:p>
        </p:txBody>
      </p:sp>
      <p:sp>
        <p:nvSpPr>
          <p:cNvPr id="3" name="TextBox 2">
            <a:extLst>
              <a:ext uri="{FF2B5EF4-FFF2-40B4-BE49-F238E27FC236}">
                <a16:creationId xmlns:a16="http://schemas.microsoft.com/office/drawing/2014/main" id="{A15B59A5-9EBD-32D8-BAAD-813F14887237}"/>
              </a:ext>
            </a:extLst>
          </p:cNvPr>
          <p:cNvSpPr txBox="1"/>
          <p:nvPr/>
        </p:nvSpPr>
        <p:spPr>
          <a:xfrm>
            <a:off x="879703" y="1480778"/>
            <a:ext cx="7944240"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t>Memo sent on April 8, 2024 with details.</a:t>
            </a:r>
          </a:p>
          <a:p>
            <a:endParaRPr lang="en-US" sz="1600" dirty="0"/>
          </a:p>
          <a:p>
            <a:pPr marL="285750" indent="-285750">
              <a:buFont typeface="Arial" panose="020B0604020202020204" pitchFamily="34" charset="0"/>
              <a:buChar char="•"/>
            </a:pPr>
            <a:r>
              <a:rPr lang="en-US" sz="2000" dirty="0"/>
              <a:t>Attendance is due in </a:t>
            </a:r>
            <a:r>
              <a:rPr lang="en-US" sz="2000" dirty="0" err="1"/>
              <a:t>EZReports</a:t>
            </a:r>
            <a:r>
              <a:rPr lang="en-US" sz="2000" dirty="0"/>
              <a:t> July 15th, 2024.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Notifications to subgrantees that need a budget reduction will go out from program staff soon after.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Budget Reductions require an amendment (deadline TBD).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dirty="0"/>
              <a:t>If we do not receive an amendment, NYSED will start by reducing Indirect Costs.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000" dirty="0"/>
              <a:t>New Round 8A subgrantees (8136-8153) are </a:t>
            </a:r>
            <a:br>
              <a:rPr lang="en-US" sz="2000" dirty="0"/>
            </a:br>
            <a:r>
              <a:rPr lang="en-US" sz="2000" dirty="0"/>
              <a:t>not subject to budget reductions this year.</a:t>
            </a:r>
          </a:p>
        </p:txBody>
      </p:sp>
      <p:pic>
        <p:nvPicPr>
          <p:cNvPr id="6" name="Picture 5">
            <a:extLst>
              <a:ext uri="{FF2B5EF4-FFF2-40B4-BE49-F238E27FC236}">
                <a16:creationId xmlns:a16="http://schemas.microsoft.com/office/drawing/2014/main" id="{0E9C5D24-3C3B-0295-559F-E6E82FB92CC5}"/>
              </a:ext>
            </a:extLst>
          </p:cNvPr>
          <p:cNvPicPr>
            <a:picLocks noChangeAspect="1"/>
          </p:cNvPicPr>
          <p:nvPr/>
        </p:nvPicPr>
        <p:blipFill>
          <a:blip r:embed="rId3"/>
          <a:stretch>
            <a:fillRect/>
          </a:stretch>
        </p:blipFill>
        <p:spPr>
          <a:xfrm>
            <a:off x="8791407" y="1924827"/>
            <a:ext cx="2819400" cy="3248025"/>
          </a:xfrm>
          <a:prstGeom prst="rect">
            <a:avLst/>
          </a:prstGeom>
        </p:spPr>
      </p:pic>
      <p:sp>
        <p:nvSpPr>
          <p:cNvPr id="5" name="TextBox 4">
            <a:extLst>
              <a:ext uri="{FF2B5EF4-FFF2-40B4-BE49-F238E27FC236}">
                <a16:creationId xmlns:a16="http://schemas.microsoft.com/office/drawing/2014/main" id="{AE30AAB6-88AB-F5A0-E1F9-836935747C24}"/>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394139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Q&amp;A</a:t>
            </a:r>
          </a:p>
        </p:txBody>
      </p:sp>
      <p:pic>
        <p:nvPicPr>
          <p:cNvPr id="4" name="Picture 3">
            <a:extLst>
              <a:ext uri="{FF2B5EF4-FFF2-40B4-BE49-F238E27FC236}">
                <a16:creationId xmlns:a16="http://schemas.microsoft.com/office/drawing/2014/main" id="{5D0029F5-8498-EE41-FC4E-A73CE64C7BA8}"/>
              </a:ext>
            </a:extLst>
          </p:cNvPr>
          <p:cNvPicPr>
            <a:picLocks noChangeAspect="1"/>
          </p:cNvPicPr>
          <p:nvPr/>
        </p:nvPicPr>
        <p:blipFill>
          <a:blip r:embed="rId3"/>
          <a:stretch>
            <a:fillRect/>
          </a:stretch>
        </p:blipFill>
        <p:spPr>
          <a:xfrm>
            <a:off x="1311501" y="1827068"/>
            <a:ext cx="2781300" cy="3181350"/>
          </a:xfrm>
          <a:prstGeom prst="rect">
            <a:avLst/>
          </a:prstGeom>
        </p:spPr>
      </p:pic>
      <p:pic>
        <p:nvPicPr>
          <p:cNvPr id="6" name="Picture 5">
            <a:extLst>
              <a:ext uri="{FF2B5EF4-FFF2-40B4-BE49-F238E27FC236}">
                <a16:creationId xmlns:a16="http://schemas.microsoft.com/office/drawing/2014/main" id="{9A46784E-9CEB-B17F-BA9C-665A66C7F801}"/>
              </a:ext>
            </a:extLst>
          </p:cNvPr>
          <p:cNvPicPr>
            <a:picLocks noChangeAspect="1"/>
          </p:cNvPicPr>
          <p:nvPr/>
        </p:nvPicPr>
        <p:blipFill>
          <a:blip r:embed="rId4"/>
          <a:stretch>
            <a:fillRect/>
          </a:stretch>
        </p:blipFill>
        <p:spPr>
          <a:xfrm>
            <a:off x="8099198" y="1824037"/>
            <a:ext cx="2847975" cy="3209925"/>
          </a:xfrm>
          <a:prstGeom prst="rect">
            <a:avLst/>
          </a:prstGeom>
        </p:spPr>
      </p:pic>
      <p:pic>
        <p:nvPicPr>
          <p:cNvPr id="11" name="Picture 10">
            <a:extLst>
              <a:ext uri="{FF2B5EF4-FFF2-40B4-BE49-F238E27FC236}">
                <a16:creationId xmlns:a16="http://schemas.microsoft.com/office/drawing/2014/main" id="{C4F759A4-8FE3-F6E4-A175-2BA89192F3D6}"/>
              </a:ext>
            </a:extLst>
          </p:cNvPr>
          <p:cNvPicPr>
            <a:picLocks noChangeAspect="1"/>
          </p:cNvPicPr>
          <p:nvPr/>
        </p:nvPicPr>
        <p:blipFill>
          <a:blip r:embed="rId5"/>
          <a:stretch>
            <a:fillRect/>
          </a:stretch>
        </p:blipFill>
        <p:spPr>
          <a:xfrm>
            <a:off x="4672012" y="1827068"/>
            <a:ext cx="2847975" cy="3209925"/>
          </a:xfrm>
          <a:prstGeom prst="rect">
            <a:avLst/>
          </a:prstGeom>
        </p:spPr>
      </p:pic>
      <p:sp>
        <p:nvSpPr>
          <p:cNvPr id="3" name="TextBox 2">
            <a:extLst>
              <a:ext uri="{FF2B5EF4-FFF2-40B4-BE49-F238E27FC236}">
                <a16:creationId xmlns:a16="http://schemas.microsoft.com/office/drawing/2014/main" id="{165B1279-2BA6-22D5-5F15-4B96808860FA}"/>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6"/>
              </a:rPr>
              <a:t>EMSC21stCCLC@nysed.gov</a:t>
            </a:r>
            <a:endParaRPr lang="en-US" dirty="0"/>
          </a:p>
        </p:txBody>
      </p:sp>
    </p:spTree>
    <p:extLst>
      <p:ext uri="{BB962C8B-B14F-4D97-AF65-F5344CB8AC3E}">
        <p14:creationId xmlns:p14="http://schemas.microsoft.com/office/powerpoint/2010/main" val="306040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Participant Survey</a:t>
            </a:r>
          </a:p>
        </p:txBody>
      </p:sp>
      <p:sp>
        <p:nvSpPr>
          <p:cNvPr id="4" name="Content Placeholder 3">
            <a:extLst>
              <a:ext uri="{FF2B5EF4-FFF2-40B4-BE49-F238E27FC236}">
                <a16:creationId xmlns:a16="http://schemas.microsoft.com/office/drawing/2014/main" id="{8BF47D09-4805-478F-85E6-B821A9E0905E}"/>
              </a:ext>
            </a:extLst>
          </p:cNvPr>
          <p:cNvSpPr>
            <a:spLocks noGrp="1"/>
          </p:cNvSpPr>
          <p:nvPr>
            <p:ph sz="half" idx="2"/>
          </p:nvPr>
        </p:nvSpPr>
        <p:spPr/>
        <p:txBody>
          <a:bodyPr>
            <a:normAutofit/>
          </a:bodyPr>
          <a:lstStyle/>
          <a:p>
            <a:pPr marL="0" indent="0">
              <a:buNone/>
            </a:pPr>
            <a:r>
              <a:rPr lang="en-US" sz="5400" u="sng" dirty="0"/>
              <a:t>Speed Session</a:t>
            </a:r>
          </a:p>
          <a:p>
            <a:pPr marL="0" indent="0" algn="ctr">
              <a:buNone/>
            </a:pPr>
            <a:r>
              <a:rPr lang="en-US" sz="5400" dirty="0"/>
              <a:t>Fiscal Presentation</a:t>
            </a:r>
          </a:p>
          <a:p>
            <a:pPr marL="0" indent="0" algn="ctr">
              <a:buNone/>
            </a:pPr>
            <a:r>
              <a:rPr lang="en-US" sz="5400" dirty="0"/>
              <a:t>&amp; Q&amp;A.</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16</a:t>
            </a:fld>
            <a:endParaRPr lang="en-US"/>
          </a:p>
        </p:txBody>
      </p:sp>
      <p:pic>
        <p:nvPicPr>
          <p:cNvPr id="1026" name="Picture 2">
            <a:extLst>
              <a:ext uri="{FF2B5EF4-FFF2-40B4-BE49-F238E27FC236}">
                <a16:creationId xmlns:a16="http://schemas.microsoft.com/office/drawing/2014/main" id="{10826697-068A-C599-9BE2-8D37DE10D55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334799" y="1816098"/>
            <a:ext cx="3912610" cy="392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118BFA2B-4C1F-B6B9-7908-8AEB3E97C6A9}"/>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9917430" y="472984"/>
            <a:ext cx="1238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4142CB5-6CC6-89E5-0188-4710B8BAC75F}"/>
              </a:ext>
            </a:extLst>
          </p:cNvPr>
          <p:cNvSpPr txBox="1"/>
          <p:nvPr/>
        </p:nvSpPr>
        <p:spPr>
          <a:xfrm>
            <a:off x="990708" y="6461970"/>
            <a:ext cx="4600791" cy="369332"/>
          </a:xfrm>
          <a:prstGeom prst="rect">
            <a:avLst/>
          </a:prstGeom>
          <a:noFill/>
        </p:spPr>
        <p:txBody>
          <a:bodyPr wrap="square" rtlCol="0">
            <a:spAutoFit/>
          </a:bodyPr>
          <a:lstStyle/>
          <a:p>
            <a:pPr algn="ctr"/>
            <a:r>
              <a:rPr lang="en-US" sz="1800" u="sng" kern="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https://forms.gle/m1P2ZR3qNAHSMsWG9</a:t>
            </a:r>
            <a:endParaRPr lang="en-US" dirty="0">
              <a:solidFill>
                <a:schemeClr val="bg1"/>
              </a:solidFill>
            </a:endParaRPr>
          </a:p>
        </p:txBody>
      </p:sp>
    </p:spTree>
    <p:extLst>
      <p:ext uri="{BB962C8B-B14F-4D97-AF65-F5344CB8AC3E}">
        <p14:creationId xmlns:p14="http://schemas.microsoft.com/office/powerpoint/2010/main" val="310638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Agenda</a:t>
            </a:r>
          </a:p>
        </p:txBody>
      </p:sp>
      <p:sp>
        <p:nvSpPr>
          <p:cNvPr id="4" name="TextBox 3">
            <a:extLst>
              <a:ext uri="{FF2B5EF4-FFF2-40B4-BE49-F238E27FC236}">
                <a16:creationId xmlns:a16="http://schemas.microsoft.com/office/drawing/2014/main" id="{DA3E88AA-DBD6-2726-79C5-20C3A4108B37}"/>
              </a:ext>
            </a:extLst>
          </p:cNvPr>
          <p:cNvSpPr txBox="1"/>
          <p:nvPr/>
        </p:nvSpPr>
        <p:spPr>
          <a:xfrm>
            <a:off x="1184986" y="1644073"/>
            <a:ext cx="1042581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Due Dates</a:t>
            </a:r>
          </a:p>
          <a:p>
            <a:pPr marL="285750" indent="-285750">
              <a:buFont typeface="Arial" panose="020B0604020202020204" pitchFamily="34" charset="0"/>
              <a:buChar char="•"/>
            </a:pPr>
            <a:r>
              <a:rPr lang="en-US" sz="2800" dirty="0"/>
              <a:t>Tips to Expedite Budget Approvals</a:t>
            </a:r>
          </a:p>
          <a:p>
            <a:pPr marL="285750" indent="-285750">
              <a:buFont typeface="Arial" panose="020B0604020202020204" pitchFamily="34" charset="0"/>
              <a:buChar char="•"/>
            </a:pPr>
            <a:r>
              <a:rPr lang="en-US" sz="2800" dirty="0"/>
              <a:t>Indirect Cost</a:t>
            </a:r>
          </a:p>
          <a:p>
            <a:pPr marL="285750" indent="-285750">
              <a:buFont typeface="Arial" panose="020B0604020202020204" pitchFamily="34" charset="0"/>
              <a:buChar char="•"/>
            </a:pPr>
            <a:r>
              <a:rPr lang="en-US" sz="2800" dirty="0"/>
              <a:t>Budget Reductions</a:t>
            </a:r>
          </a:p>
          <a:p>
            <a:pPr marL="285750" indent="-285750">
              <a:buFont typeface="Arial" panose="020B0604020202020204" pitchFamily="34" charset="0"/>
              <a:buChar char="•"/>
            </a:pPr>
            <a:r>
              <a:rPr lang="en-US" sz="2800" dirty="0"/>
              <a:t>Q&amp;A</a:t>
            </a:r>
          </a:p>
        </p:txBody>
      </p:sp>
      <p:sp>
        <p:nvSpPr>
          <p:cNvPr id="5" name="TextBox 4">
            <a:extLst>
              <a:ext uri="{FF2B5EF4-FFF2-40B4-BE49-F238E27FC236}">
                <a16:creationId xmlns:a16="http://schemas.microsoft.com/office/drawing/2014/main" id="{496F0ABD-F00E-8682-5C84-71096085E2EA}"/>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3"/>
              </a:rPr>
              <a:t>EMSC21stCCLC@nysed.gov</a:t>
            </a:r>
            <a:endParaRPr lang="en-US" dirty="0"/>
          </a:p>
        </p:txBody>
      </p:sp>
    </p:spTree>
    <p:extLst>
      <p:ext uri="{BB962C8B-B14F-4D97-AF65-F5344CB8AC3E}">
        <p14:creationId xmlns:p14="http://schemas.microsoft.com/office/powerpoint/2010/main" val="10910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Due Dates</a:t>
            </a:r>
          </a:p>
        </p:txBody>
      </p:sp>
      <p:graphicFrame>
        <p:nvGraphicFramePr>
          <p:cNvPr id="3" name="Table 4">
            <a:extLst>
              <a:ext uri="{FF2B5EF4-FFF2-40B4-BE49-F238E27FC236}">
                <a16:creationId xmlns:a16="http://schemas.microsoft.com/office/drawing/2014/main" id="{D51914D8-1AF2-85CE-8CA3-749529E01074}"/>
              </a:ext>
            </a:extLst>
          </p:cNvPr>
          <p:cNvGraphicFramePr>
            <a:graphicFrameLocks noGrp="1"/>
          </p:cNvGraphicFramePr>
          <p:nvPr>
            <p:extLst>
              <p:ext uri="{D42A27DB-BD31-4B8C-83A1-F6EECF244321}">
                <p14:modId xmlns:p14="http://schemas.microsoft.com/office/powerpoint/2010/main" val="2608582087"/>
              </p:ext>
            </p:extLst>
          </p:nvPr>
        </p:nvGraphicFramePr>
        <p:xfrm>
          <a:off x="1184987" y="1474470"/>
          <a:ext cx="9974849" cy="4602480"/>
        </p:xfrm>
        <a:graphic>
          <a:graphicData uri="http://schemas.openxmlformats.org/drawingml/2006/table">
            <a:tbl>
              <a:tblPr firstRow="1" bandRow="1">
                <a:tableStyleId>{2D5ABB26-0587-4C30-8999-92F81FD0307C}</a:tableStyleId>
              </a:tblPr>
              <a:tblGrid>
                <a:gridCol w="6107354">
                  <a:extLst>
                    <a:ext uri="{9D8B030D-6E8A-4147-A177-3AD203B41FA5}">
                      <a16:colId xmlns:a16="http://schemas.microsoft.com/office/drawing/2014/main" val="1321531836"/>
                    </a:ext>
                  </a:extLst>
                </a:gridCol>
                <a:gridCol w="3867495">
                  <a:extLst>
                    <a:ext uri="{9D8B030D-6E8A-4147-A177-3AD203B41FA5}">
                      <a16:colId xmlns:a16="http://schemas.microsoft.com/office/drawing/2014/main" val="1216763195"/>
                    </a:ext>
                  </a:extLst>
                </a:gridCol>
              </a:tblGrid>
              <a:tr h="97740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t>Budget Amendments for Year 2</a:t>
                      </a:r>
                    </a:p>
                    <a:p>
                      <a:pPr marL="5715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FS-10A, Updated Budget Narrative, Composite Budget, and MWBE Documents</a:t>
                      </a:r>
                    </a:p>
                    <a:p>
                      <a:pPr marL="571500" indent="-114300">
                        <a:buFont typeface="Arial" panose="020B0604020202020204" pitchFamily="34" charset="0"/>
                        <a:buChar char="•"/>
                      </a:pPr>
                      <a:r>
                        <a:rPr lang="en-US" sz="2000" dirty="0"/>
                        <a:t>Submitted in Survey Monkey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t>April 15th,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991386"/>
                  </a:ext>
                </a:extLst>
              </a:tr>
              <a:tr h="977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Budget Packet for Year 3</a:t>
                      </a:r>
                    </a:p>
                    <a:p>
                      <a:pPr marL="571500" indent="-114300">
                        <a:buFont typeface="Arial" panose="020B0604020202020204" pitchFamily="34" charset="0"/>
                        <a:buChar char="•"/>
                      </a:pPr>
                      <a:r>
                        <a:rPr lang="en-US" sz="2000" b="0" dirty="0"/>
                        <a:t>FS-10</a:t>
                      </a:r>
                    </a:p>
                    <a:p>
                      <a:pPr marL="571500" indent="-114300">
                        <a:buFont typeface="Arial" panose="020B0604020202020204" pitchFamily="34" charset="0"/>
                        <a:buChar char="•"/>
                      </a:pPr>
                      <a:r>
                        <a:rPr lang="en-US" sz="2000" b="0" dirty="0"/>
                        <a:t>Budget Narrative *NEW*</a:t>
                      </a:r>
                    </a:p>
                    <a:p>
                      <a:pPr marL="571500" indent="-114300">
                        <a:buFont typeface="Arial" panose="020B0604020202020204" pitchFamily="34" charset="0"/>
                        <a:buChar char="•"/>
                      </a:pPr>
                      <a:r>
                        <a:rPr lang="en-US" sz="2000" b="0" dirty="0"/>
                        <a:t>Composite Budget</a:t>
                      </a:r>
                    </a:p>
                    <a:p>
                      <a:pPr marL="571500" indent="-114300">
                        <a:buFont typeface="Arial" panose="020B0604020202020204" pitchFamily="34" charset="0"/>
                        <a:buChar char="•"/>
                      </a:pPr>
                      <a:r>
                        <a:rPr lang="en-US" sz="2000" b="0" dirty="0"/>
                        <a:t>MWBE Packet</a:t>
                      </a:r>
                    </a:p>
                    <a:p>
                      <a:pPr marL="571500" indent="-114300">
                        <a:buFont typeface="Arial" panose="020B0604020202020204" pitchFamily="34" charset="0"/>
                        <a:buChar char="•"/>
                      </a:pPr>
                      <a:r>
                        <a:rPr lang="en-US" sz="2000" b="0" dirty="0"/>
                        <a:t>Send to </a:t>
                      </a:r>
                      <a:r>
                        <a:rPr lang="en-US" sz="2000" b="0" dirty="0">
                          <a:hlinkClick r:id="rId3"/>
                        </a:rPr>
                        <a:t>EMSC21stCCLC@nysed.gov</a:t>
                      </a:r>
                      <a:endParaRPr lang="en-US" sz="2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800" b="1" dirty="0"/>
                        <a:t>May 15th,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381482"/>
                  </a:ext>
                </a:extLst>
              </a:tr>
              <a:tr h="770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Final Expenditure Report for Year 2</a:t>
                      </a:r>
                    </a:p>
                    <a:p>
                      <a:pPr marL="571500" indent="-114300">
                        <a:buFont typeface="Arial" panose="020B0604020202020204" pitchFamily="34" charset="0"/>
                        <a:buChar char="•"/>
                      </a:pPr>
                      <a:r>
                        <a:rPr lang="en-US" sz="2000" dirty="0"/>
                        <a:t>FS-10F</a:t>
                      </a:r>
                    </a:p>
                    <a:p>
                      <a:pPr marL="571500" indent="-114300">
                        <a:buFont typeface="Arial" panose="020B0604020202020204" pitchFamily="34" charset="0"/>
                        <a:buChar char="•"/>
                      </a:pPr>
                      <a:r>
                        <a:rPr lang="en-US" sz="2000" dirty="0"/>
                        <a:t>Send directly to Grants Finance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800" dirty="0"/>
                        <a:t>September 30th,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243264"/>
                  </a:ext>
                </a:extLst>
              </a:tr>
            </a:tbl>
          </a:graphicData>
        </a:graphic>
      </p:graphicFrame>
    </p:spTree>
    <p:extLst>
      <p:ext uri="{BB962C8B-B14F-4D97-AF65-F5344CB8AC3E}">
        <p14:creationId xmlns:p14="http://schemas.microsoft.com/office/powerpoint/2010/main" val="220435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Tips to Expedite Budget Approvals</a:t>
            </a:r>
          </a:p>
        </p:txBody>
      </p:sp>
      <p:sp>
        <p:nvSpPr>
          <p:cNvPr id="4" name="TextBox 3">
            <a:extLst>
              <a:ext uri="{FF2B5EF4-FFF2-40B4-BE49-F238E27FC236}">
                <a16:creationId xmlns:a16="http://schemas.microsoft.com/office/drawing/2014/main" id="{DA3E88AA-DBD6-2726-79C5-20C3A4108B37}"/>
              </a:ext>
            </a:extLst>
          </p:cNvPr>
          <p:cNvSpPr txBox="1"/>
          <p:nvPr/>
        </p:nvSpPr>
        <p:spPr>
          <a:xfrm>
            <a:off x="1184987" y="1644073"/>
            <a:ext cx="4707814" cy="3077766"/>
          </a:xfrm>
          <a:prstGeom prst="rect">
            <a:avLst/>
          </a:prstGeom>
          <a:noFill/>
        </p:spPr>
        <p:txBody>
          <a:bodyPr wrap="square" rtlCol="0">
            <a:spAutoFit/>
          </a:bodyPr>
          <a:lstStyle/>
          <a:p>
            <a:r>
              <a:rPr lang="en-US" sz="2800" dirty="0"/>
              <a:t>FS-10</a:t>
            </a:r>
          </a:p>
          <a:p>
            <a:pPr marL="285750" indent="-285750">
              <a:buFont typeface="Arial" panose="020B0604020202020204" pitchFamily="34" charset="0"/>
              <a:buChar char="•"/>
            </a:pPr>
            <a:r>
              <a:rPr lang="en-US" dirty="0"/>
              <a:t>Excel is easier and faster!</a:t>
            </a:r>
          </a:p>
          <a:p>
            <a:pPr marL="285750" indent="-285750">
              <a:buFont typeface="Arial" panose="020B0604020202020204" pitchFamily="34" charset="0"/>
              <a:buChar char="•"/>
            </a:pPr>
            <a:r>
              <a:rPr lang="en-US" dirty="0"/>
              <a:t>Do not send the budget summary page until NYSED requests it</a:t>
            </a:r>
          </a:p>
          <a:p>
            <a:endParaRPr lang="en-US" sz="2800" dirty="0"/>
          </a:p>
          <a:p>
            <a:r>
              <a:rPr lang="en-US" sz="2800" dirty="0"/>
              <a:t>Project number</a:t>
            </a:r>
          </a:p>
          <a:p>
            <a:pPr marL="285750" indent="-285750">
              <a:buFont typeface="Arial" panose="020B0604020202020204" pitchFamily="34" charset="0"/>
              <a:buChar char="•"/>
            </a:pPr>
            <a:r>
              <a:rPr lang="en-US" sz="2800" dirty="0"/>
              <a:t>0187-</a:t>
            </a:r>
            <a:r>
              <a:rPr lang="en-US" sz="2800" dirty="0">
                <a:highlight>
                  <a:srgbClr val="FFFF00"/>
                </a:highlight>
              </a:rPr>
              <a:t>24</a:t>
            </a:r>
            <a:r>
              <a:rPr lang="en-US" sz="2800" dirty="0"/>
              <a:t>-8***</a:t>
            </a:r>
          </a:p>
          <a:p>
            <a:pPr marL="285750" indent="-285750">
              <a:buFont typeface="Arial" panose="020B0604020202020204" pitchFamily="34" charset="0"/>
              <a:buChar char="•"/>
            </a:pPr>
            <a:r>
              <a:rPr lang="en-US" sz="2800" dirty="0"/>
              <a:t>0187-</a:t>
            </a:r>
            <a:r>
              <a:rPr lang="en-US" sz="2800" dirty="0">
                <a:highlight>
                  <a:srgbClr val="FFFF00"/>
                </a:highlight>
              </a:rPr>
              <a:t>25</a:t>
            </a:r>
            <a:r>
              <a:rPr lang="en-US" sz="2800" dirty="0"/>
              <a:t>-8***</a:t>
            </a:r>
          </a:p>
        </p:txBody>
      </p:sp>
      <p:pic>
        <p:nvPicPr>
          <p:cNvPr id="3" name="Picture 2">
            <a:extLst>
              <a:ext uri="{FF2B5EF4-FFF2-40B4-BE49-F238E27FC236}">
                <a16:creationId xmlns:a16="http://schemas.microsoft.com/office/drawing/2014/main" id="{15CDE08E-F31A-AB44-02AE-E305227E0C30}"/>
              </a:ext>
            </a:extLst>
          </p:cNvPr>
          <p:cNvPicPr>
            <a:picLocks noChangeAspect="1"/>
          </p:cNvPicPr>
          <p:nvPr/>
        </p:nvPicPr>
        <p:blipFill rotWithShape="1">
          <a:blip r:embed="rId3"/>
          <a:srcRect b="52078"/>
          <a:stretch/>
        </p:blipFill>
        <p:spPr>
          <a:xfrm>
            <a:off x="5694218" y="1644073"/>
            <a:ext cx="6030889" cy="3788701"/>
          </a:xfrm>
          <a:prstGeom prst="rect">
            <a:avLst/>
          </a:prstGeom>
          <a:ln w="19050">
            <a:solidFill>
              <a:schemeClr val="accent1"/>
            </a:solidFill>
          </a:ln>
        </p:spPr>
      </p:pic>
      <p:sp>
        <p:nvSpPr>
          <p:cNvPr id="5" name="TextBox 4">
            <a:extLst>
              <a:ext uri="{FF2B5EF4-FFF2-40B4-BE49-F238E27FC236}">
                <a16:creationId xmlns:a16="http://schemas.microsoft.com/office/drawing/2014/main" id="{E64CF96E-926D-4305-3F7E-955CD613EAC7}"/>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373035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Tips to Expedite Budget Approvals</a:t>
            </a:r>
          </a:p>
        </p:txBody>
      </p:sp>
      <p:sp>
        <p:nvSpPr>
          <p:cNvPr id="4" name="TextBox 3">
            <a:extLst>
              <a:ext uri="{FF2B5EF4-FFF2-40B4-BE49-F238E27FC236}">
                <a16:creationId xmlns:a16="http://schemas.microsoft.com/office/drawing/2014/main" id="{DA3E88AA-DBD6-2726-79C5-20C3A4108B37}"/>
              </a:ext>
            </a:extLst>
          </p:cNvPr>
          <p:cNvSpPr txBox="1"/>
          <p:nvPr/>
        </p:nvSpPr>
        <p:spPr>
          <a:xfrm>
            <a:off x="806824" y="1644072"/>
            <a:ext cx="622598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*New* Budget Narrative form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Step 1: Create a budget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Step 2: Easily identify changes when you amend.</a:t>
            </a:r>
          </a:p>
        </p:txBody>
      </p:sp>
      <p:pic>
        <p:nvPicPr>
          <p:cNvPr id="3" name="Picture 2">
            <a:extLst>
              <a:ext uri="{FF2B5EF4-FFF2-40B4-BE49-F238E27FC236}">
                <a16:creationId xmlns:a16="http://schemas.microsoft.com/office/drawing/2014/main" id="{EB445334-0F0E-D7DD-6A4C-6FB797259246}"/>
              </a:ext>
            </a:extLst>
          </p:cNvPr>
          <p:cNvPicPr>
            <a:picLocks noChangeAspect="1"/>
          </p:cNvPicPr>
          <p:nvPr/>
        </p:nvPicPr>
        <p:blipFill>
          <a:blip r:embed="rId3"/>
          <a:stretch>
            <a:fillRect/>
          </a:stretch>
        </p:blipFill>
        <p:spPr>
          <a:xfrm>
            <a:off x="7479907" y="1644072"/>
            <a:ext cx="3666836" cy="4194259"/>
          </a:xfrm>
          <a:prstGeom prst="rect">
            <a:avLst/>
          </a:prstGeom>
        </p:spPr>
      </p:pic>
      <p:sp>
        <p:nvSpPr>
          <p:cNvPr id="5" name="TextBox 4">
            <a:extLst>
              <a:ext uri="{FF2B5EF4-FFF2-40B4-BE49-F238E27FC236}">
                <a16:creationId xmlns:a16="http://schemas.microsoft.com/office/drawing/2014/main" id="{5124D625-2E56-3199-1012-F43B8311D448}"/>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63866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Tips to Expedite Budget Approvals</a:t>
            </a:r>
          </a:p>
        </p:txBody>
      </p:sp>
      <p:sp>
        <p:nvSpPr>
          <p:cNvPr id="4" name="TextBox 3">
            <a:extLst>
              <a:ext uri="{FF2B5EF4-FFF2-40B4-BE49-F238E27FC236}">
                <a16:creationId xmlns:a16="http://schemas.microsoft.com/office/drawing/2014/main" id="{DA3E88AA-DBD6-2726-79C5-20C3A4108B37}"/>
              </a:ext>
            </a:extLst>
          </p:cNvPr>
          <p:cNvSpPr txBox="1"/>
          <p:nvPr/>
        </p:nvSpPr>
        <p:spPr>
          <a:xfrm>
            <a:off x="806823" y="1992418"/>
            <a:ext cx="6212542" cy="2769989"/>
          </a:xfrm>
          <a:prstGeom prst="rect">
            <a:avLst/>
          </a:prstGeom>
          <a:noFill/>
        </p:spPr>
        <p:txBody>
          <a:bodyPr wrap="square" rtlCol="0">
            <a:spAutoFit/>
          </a:bodyPr>
          <a:lstStyle/>
          <a:p>
            <a:r>
              <a:rPr lang="en-US" sz="2800" b="1" dirty="0"/>
              <a:t>FS-10A</a:t>
            </a:r>
          </a:p>
          <a:p>
            <a:pPr marL="285750" indent="-285750">
              <a:buFont typeface="Arial" panose="020B0604020202020204" pitchFamily="34" charset="0"/>
              <a:buChar char="•"/>
            </a:pPr>
            <a:r>
              <a:rPr lang="en-US" dirty="0"/>
              <a:t>Excel is easier and faster!</a:t>
            </a:r>
          </a:p>
          <a:p>
            <a:pPr marL="285750" indent="-285750">
              <a:buFont typeface="Arial" panose="020B0604020202020204" pitchFamily="34" charset="0"/>
              <a:buChar char="•"/>
            </a:pPr>
            <a:r>
              <a:rPr lang="en-US" dirty="0"/>
              <a:t>Do not send the signed FS-10A until NYSED requests it.</a:t>
            </a:r>
          </a:p>
          <a:p>
            <a:pPr marL="285750" indent="-285750">
              <a:buFont typeface="Arial" panose="020B0604020202020204" pitchFamily="34" charset="0"/>
              <a:buChar char="•"/>
            </a:pPr>
            <a:endParaRPr lang="en-US" b="1" dirty="0"/>
          </a:p>
          <a:p>
            <a:r>
              <a:rPr lang="en-US" sz="2800" b="1" dirty="0"/>
              <a:t>Changes in vendors/partners may not need a budget amendment.</a:t>
            </a:r>
          </a:p>
          <a:p>
            <a:pPr marL="285750" indent="-285750">
              <a:buFont typeface="Arial" panose="020B0604020202020204" pitchFamily="34" charset="0"/>
              <a:buChar char="•"/>
            </a:pPr>
            <a:r>
              <a:rPr lang="en-US" dirty="0"/>
              <a:t>Program modifications are still needed.</a:t>
            </a:r>
          </a:p>
          <a:p>
            <a:pPr marL="285750" indent="-285750">
              <a:buFont typeface="Arial" panose="020B0604020202020204" pitchFamily="34" charset="0"/>
              <a:buChar char="•"/>
            </a:pPr>
            <a:r>
              <a:rPr lang="en-US" dirty="0"/>
              <a:t>MWBE forms may need to be modified.</a:t>
            </a:r>
          </a:p>
        </p:txBody>
      </p:sp>
      <p:pic>
        <p:nvPicPr>
          <p:cNvPr id="6" name="Picture 5">
            <a:extLst>
              <a:ext uri="{FF2B5EF4-FFF2-40B4-BE49-F238E27FC236}">
                <a16:creationId xmlns:a16="http://schemas.microsoft.com/office/drawing/2014/main" id="{A4CAC9AC-AB6D-8C88-3C21-DAAA053F93F6}"/>
              </a:ext>
            </a:extLst>
          </p:cNvPr>
          <p:cNvPicPr>
            <a:picLocks noChangeAspect="1"/>
          </p:cNvPicPr>
          <p:nvPr/>
        </p:nvPicPr>
        <p:blipFill>
          <a:blip r:embed="rId3"/>
          <a:stretch>
            <a:fillRect/>
          </a:stretch>
        </p:blipFill>
        <p:spPr>
          <a:xfrm>
            <a:off x="7353246" y="1536308"/>
            <a:ext cx="3653767" cy="4748645"/>
          </a:xfrm>
          <a:prstGeom prst="rect">
            <a:avLst/>
          </a:prstGeom>
          <a:ln w="28575">
            <a:solidFill>
              <a:schemeClr val="tx1"/>
            </a:solidFill>
          </a:ln>
        </p:spPr>
      </p:pic>
      <p:sp>
        <p:nvSpPr>
          <p:cNvPr id="3" name="TextBox 2">
            <a:extLst>
              <a:ext uri="{FF2B5EF4-FFF2-40B4-BE49-F238E27FC236}">
                <a16:creationId xmlns:a16="http://schemas.microsoft.com/office/drawing/2014/main" id="{39056FD0-D3B0-AEA1-3F0F-CD997808B6CE}"/>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328719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Indirect Cost</a:t>
            </a:r>
          </a:p>
        </p:txBody>
      </p:sp>
      <p:sp>
        <p:nvSpPr>
          <p:cNvPr id="3" name="TextBox 2">
            <a:extLst>
              <a:ext uri="{FF2B5EF4-FFF2-40B4-BE49-F238E27FC236}">
                <a16:creationId xmlns:a16="http://schemas.microsoft.com/office/drawing/2014/main" id="{A15B59A5-9EBD-32D8-BAAD-813F14887237}"/>
              </a:ext>
            </a:extLst>
          </p:cNvPr>
          <p:cNvSpPr txBox="1"/>
          <p:nvPr/>
        </p:nvSpPr>
        <p:spPr>
          <a:xfrm>
            <a:off x="1184986" y="1644073"/>
            <a:ext cx="10425819" cy="2185214"/>
          </a:xfrm>
          <a:prstGeom prst="rect">
            <a:avLst/>
          </a:prstGeom>
          <a:noFill/>
        </p:spPr>
        <p:txBody>
          <a:bodyPr wrap="square" rtlCol="0">
            <a:spAutoFit/>
          </a:bodyPr>
          <a:lstStyle/>
          <a:p>
            <a:pPr marL="285750" indent="-285750">
              <a:buFont typeface="Arial" panose="020B0604020202020204" pitchFamily="34" charset="0"/>
              <a:buChar char="•"/>
            </a:pPr>
            <a:r>
              <a:rPr lang="en-US" sz="2800" dirty="0"/>
              <a:t>Indirect Cost is an Administrative cost.</a:t>
            </a:r>
          </a:p>
          <a:p>
            <a:pPr marL="742950" lvl="1" indent="-285750">
              <a:buFont typeface="Arial" panose="020B0604020202020204" pitchFamily="34" charset="0"/>
              <a:buChar char="•"/>
            </a:pPr>
            <a:r>
              <a:rPr lang="en-US" sz="2400" dirty="0"/>
              <a:t>10% cap on administrative costs in the Composite Budget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Recalculate your Indirect Cost when you do an amendment (even if you don’t touch that code, you might affect it).</a:t>
            </a:r>
          </a:p>
        </p:txBody>
      </p:sp>
      <p:pic>
        <p:nvPicPr>
          <p:cNvPr id="4" name="Picture 3">
            <a:extLst>
              <a:ext uri="{FF2B5EF4-FFF2-40B4-BE49-F238E27FC236}">
                <a16:creationId xmlns:a16="http://schemas.microsoft.com/office/drawing/2014/main" id="{A1309F2E-DB69-E7BC-5C04-583A95513261}"/>
              </a:ext>
            </a:extLst>
          </p:cNvPr>
          <p:cNvPicPr>
            <a:picLocks noChangeAspect="1"/>
          </p:cNvPicPr>
          <p:nvPr/>
        </p:nvPicPr>
        <p:blipFill>
          <a:blip r:embed="rId3"/>
          <a:stretch>
            <a:fillRect/>
          </a:stretch>
        </p:blipFill>
        <p:spPr>
          <a:xfrm>
            <a:off x="5006264" y="3829287"/>
            <a:ext cx="6000750" cy="2314575"/>
          </a:xfrm>
          <a:prstGeom prst="rect">
            <a:avLst/>
          </a:prstGeom>
          <a:ln w="28575">
            <a:solidFill>
              <a:schemeClr val="tx1"/>
            </a:solidFill>
          </a:ln>
        </p:spPr>
      </p:pic>
      <p:sp>
        <p:nvSpPr>
          <p:cNvPr id="5" name="TextBox 4">
            <a:extLst>
              <a:ext uri="{FF2B5EF4-FFF2-40B4-BE49-F238E27FC236}">
                <a16:creationId xmlns:a16="http://schemas.microsoft.com/office/drawing/2014/main" id="{4392CEF9-0E5B-C021-492E-630D07BC7B9E}"/>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4"/>
              </a:rPr>
              <a:t>EMSC21stCCLC@nysed.gov</a:t>
            </a:r>
            <a:endParaRPr lang="en-US" dirty="0"/>
          </a:p>
        </p:txBody>
      </p:sp>
    </p:spTree>
    <p:extLst>
      <p:ext uri="{BB962C8B-B14F-4D97-AF65-F5344CB8AC3E}">
        <p14:creationId xmlns:p14="http://schemas.microsoft.com/office/powerpoint/2010/main" val="14502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D751-78E8-4AE8-AA17-757E2590F509}"/>
              </a:ext>
            </a:extLst>
          </p:cNvPr>
          <p:cNvSpPr>
            <a:spLocks noGrp="1"/>
          </p:cNvSpPr>
          <p:nvPr>
            <p:ph type="title"/>
          </p:nvPr>
        </p:nvSpPr>
        <p:spPr/>
        <p:txBody>
          <a:bodyPr/>
          <a:lstStyle/>
          <a:p>
            <a:r>
              <a:rPr lang="en-US" dirty="0"/>
              <a:t>Indirect Cost</a:t>
            </a:r>
          </a:p>
        </p:txBody>
      </p:sp>
      <p:sp>
        <p:nvSpPr>
          <p:cNvPr id="3" name="TextBox 2">
            <a:extLst>
              <a:ext uri="{FF2B5EF4-FFF2-40B4-BE49-F238E27FC236}">
                <a16:creationId xmlns:a16="http://schemas.microsoft.com/office/drawing/2014/main" id="{A15B59A5-9EBD-32D8-BAAD-813F14887237}"/>
              </a:ext>
            </a:extLst>
          </p:cNvPr>
          <p:cNvSpPr txBox="1"/>
          <p:nvPr/>
        </p:nvSpPr>
        <p:spPr>
          <a:xfrm>
            <a:off x="1184986" y="1644073"/>
            <a:ext cx="10425819"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Annual indirect cost rates (ICRs) are issued in the fall.</a:t>
            </a:r>
          </a:p>
          <a:p>
            <a:pPr marL="742950" lvl="1" indent="-285750">
              <a:buFont typeface="Arial" panose="020B0604020202020204" pitchFamily="34" charset="0"/>
              <a:buChar char="•"/>
            </a:pPr>
            <a:r>
              <a:rPr lang="en-US" sz="2800" dirty="0"/>
              <a:t>If your ICR for the new year is lower than what was used on your FS-10, Grants Finance will send a letter and remove money from that category (without replacing it elsewhere!).</a:t>
            </a:r>
          </a:p>
          <a:p>
            <a:pPr lvl="1"/>
            <a:endParaRPr lang="en-US" sz="2800" dirty="0"/>
          </a:p>
          <a:p>
            <a:pPr marL="285750" indent="-285750">
              <a:buFont typeface="Arial" panose="020B0604020202020204" pitchFamily="34" charset="0"/>
              <a:buChar char="•"/>
            </a:pPr>
            <a:r>
              <a:rPr lang="en-US" sz="2800" dirty="0"/>
              <a:t>Optional: Requesting an increase in ICR requires an FS-87-R (due January).</a:t>
            </a:r>
          </a:p>
          <a:p>
            <a:pPr marL="742950" lvl="1" indent="-285750">
              <a:buFont typeface="Arial" panose="020B0604020202020204" pitchFamily="34" charset="0"/>
              <a:buChar char="•"/>
            </a:pPr>
            <a:r>
              <a:rPr lang="en-US" sz="2800" dirty="0"/>
              <a:t>An FS-10 with the annual ICR must be processed first, and the increased ICR is done in an amendment.</a:t>
            </a:r>
          </a:p>
        </p:txBody>
      </p:sp>
      <p:sp>
        <p:nvSpPr>
          <p:cNvPr id="5" name="TextBox 4">
            <a:extLst>
              <a:ext uri="{FF2B5EF4-FFF2-40B4-BE49-F238E27FC236}">
                <a16:creationId xmlns:a16="http://schemas.microsoft.com/office/drawing/2014/main" id="{4E41697C-0D80-750A-1CA5-8BF4A2A70AFB}"/>
              </a:ext>
            </a:extLst>
          </p:cNvPr>
          <p:cNvSpPr txBox="1"/>
          <p:nvPr/>
        </p:nvSpPr>
        <p:spPr>
          <a:xfrm>
            <a:off x="1187713" y="5914382"/>
            <a:ext cx="3666836" cy="369332"/>
          </a:xfrm>
          <a:prstGeom prst="rect">
            <a:avLst/>
          </a:prstGeom>
          <a:noFill/>
        </p:spPr>
        <p:txBody>
          <a:bodyPr wrap="square">
            <a:spAutoFit/>
          </a:bodyPr>
          <a:lstStyle/>
          <a:p>
            <a:pPr marL="285750" indent="-285750">
              <a:buFont typeface="Arial" panose="020B0604020202020204" pitchFamily="34" charset="0"/>
              <a:buChar char="•"/>
            </a:pPr>
            <a:r>
              <a:rPr lang="en-US" dirty="0">
                <a:hlinkClick r:id="rId3"/>
              </a:rPr>
              <a:t>EMSC21stCCLC@nysed.gov</a:t>
            </a:r>
            <a:endParaRPr lang="en-US" dirty="0"/>
          </a:p>
        </p:txBody>
      </p:sp>
    </p:spTree>
    <p:extLst>
      <p:ext uri="{BB962C8B-B14F-4D97-AF65-F5344CB8AC3E}">
        <p14:creationId xmlns:p14="http://schemas.microsoft.com/office/powerpoint/2010/main" val="42300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862-20EB-49F3-BB8F-CA63FB745A70}"/>
              </a:ext>
            </a:extLst>
          </p:cNvPr>
          <p:cNvSpPr>
            <a:spLocks noGrp="1"/>
          </p:cNvSpPr>
          <p:nvPr>
            <p:ph type="title"/>
          </p:nvPr>
        </p:nvSpPr>
        <p:spPr/>
        <p:txBody>
          <a:bodyPr/>
          <a:lstStyle/>
          <a:p>
            <a:r>
              <a:rPr lang="en-US" dirty="0"/>
              <a:t>Indirect Cost: Example</a:t>
            </a:r>
          </a:p>
        </p:txBody>
      </p:sp>
      <p:sp>
        <p:nvSpPr>
          <p:cNvPr id="5" name="Slide Number Placeholder 4">
            <a:extLst>
              <a:ext uri="{FF2B5EF4-FFF2-40B4-BE49-F238E27FC236}">
                <a16:creationId xmlns:a16="http://schemas.microsoft.com/office/drawing/2014/main" id="{A1E3A5E2-EB3B-419D-85DF-C3DB0863B822}"/>
              </a:ext>
            </a:extLst>
          </p:cNvPr>
          <p:cNvSpPr>
            <a:spLocks noGrp="1"/>
          </p:cNvSpPr>
          <p:nvPr>
            <p:ph type="sldNum" sz="quarter" idx="12"/>
          </p:nvPr>
        </p:nvSpPr>
        <p:spPr/>
        <p:txBody>
          <a:bodyPr/>
          <a:lstStyle/>
          <a:p>
            <a:fld id="{3A98EE3D-8CD1-4C3F-BD1C-C98C9596463C}" type="slidenum">
              <a:rPr lang="en-US" smtClean="0"/>
              <a:t>9</a:t>
            </a:fld>
            <a:endParaRPr lang="en-US"/>
          </a:p>
        </p:txBody>
      </p:sp>
      <p:pic>
        <p:nvPicPr>
          <p:cNvPr id="17" name="Content Placeholder 16">
            <a:extLst>
              <a:ext uri="{FF2B5EF4-FFF2-40B4-BE49-F238E27FC236}">
                <a16:creationId xmlns:a16="http://schemas.microsoft.com/office/drawing/2014/main" id="{16C4225D-6A34-B55F-26AD-944830B0C510}"/>
              </a:ext>
            </a:extLst>
          </p:cNvPr>
          <p:cNvPicPr>
            <a:picLocks noGrp="1" noChangeAspect="1"/>
          </p:cNvPicPr>
          <p:nvPr>
            <p:ph sz="half" idx="1"/>
          </p:nvPr>
        </p:nvPicPr>
        <p:blipFill>
          <a:blip r:embed="rId3"/>
          <a:stretch>
            <a:fillRect/>
          </a:stretch>
        </p:blipFill>
        <p:spPr>
          <a:xfrm>
            <a:off x="1149821" y="1558471"/>
            <a:ext cx="4946179" cy="4559327"/>
          </a:xfrm>
          <a:ln w="28575">
            <a:solidFill>
              <a:schemeClr val="tx1"/>
            </a:solidFill>
          </a:ln>
        </p:spPr>
      </p:pic>
      <p:pic>
        <p:nvPicPr>
          <p:cNvPr id="28" name="Content Placeholder 27">
            <a:extLst>
              <a:ext uri="{FF2B5EF4-FFF2-40B4-BE49-F238E27FC236}">
                <a16:creationId xmlns:a16="http://schemas.microsoft.com/office/drawing/2014/main" id="{7B1E4FCD-26CE-4603-B005-64919AACAB74}"/>
              </a:ext>
            </a:extLst>
          </p:cNvPr>
          <p:cNvPicPr>
            <a:picLocks noGrp="1" noChangeAspect="1"/>
          </p:cNvPicPr>
          <p:nvPr>
            <p:ph sz="half" idx="2"/>
          </p:nvPr>
        </p:nvPicPr>
        <p:blipFill rotWithShape="1">
          <a:blip r:embed="rId4"/>
          <a:srcRect t="6183" r="17697" b="13150"/>
          <a:stretch/>
        </p:blipFill>
        <p:spPr>
          <a:xfrm>
            <a:off x="6739843" y="1558470"/>
            <a:ext cx="4415837" cy="4559327"/>
          </a:xfrm>
          <a:ln w="28575">
            <a:solidFill>
              <a:schemeClr val="tx1"/>
            </a:solidFill>
          </a:ln>
        </p:spPr>
      </p:pic>
    </p:spTree>
    <p:extLst>
      <p:ext uri="{BB962C8B-B14F-4D97-AF65-F5344CB8AC3E}">
        <p14:creationId xmlns:p14="http://schemas.microsoft.com/office/powerpoint/2010/main" val="2291683535"/>
      </p:ext>
    </p:extLst>
  </p:cSld>
  <p:clrMapOvr>
    <a:masterClrMapping/>
  </p:clrMapOvr>
</p:sld>
</file>

<file path=ppt/theme/theme1.xml><?xml version="1.0" encoding="utf-8"?>
<a:theme xmlns:a="http://schemas.openxmlformats.org/drawingml/2006/main" name="1_Retrospect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32450AC06584481AA48A364E14D01" ma:contentTypeVersion="6" ma:contentTypeDescription="Create a new document." ma:contentTypeScope="" ma:versionID="85dec2d9541ce2e8c2813b042e5eda57">
  <xsd:schema xmlns:xsd="http://www.w3.org/2001/XMLSchema" xmlns:xs="http://www.w3.org/2001/XMLSchema" xmlns:p="http://schemas.microsoft.com/office/2006/metadata/properties" xmlns:ns2="cdba610f-20e5-4b73-aa49-3d0ee8bd7456" xmlns:ns3="eaf4de9a-bb48-4a37-9040-86b00da3e88c" targetNamespace="http://schemas.microsoft.com/office/2006/metadata/properties" ma:root="true" ma:fieldsID="36ef621b5655f649a429d65873bf8afb" ns2:_="" ns3:_="">
    <xsd:import namespace="cdba610f-20e5-4b73-aa49-3d0ee8bd7456"/>
    <xsd:import namespace="eaf4de9a-bb48-4a37-9040-86b00da3e8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a610f-20e5-4b73-aa49-3d0ee8bd74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f4de9a-bb48-4a37-9040-86b00da3e8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dba610f-20e5-4b73-aa49-3d0ee8bd7456"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4989E2A2-65D8-4C60-A072-AFB305525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a610f-20e5-4b73-aa49-3d0ee8bd7456"/>
    <ds:schemaRef ds:uri="eaf4de9a-bb48-4a37-9040-86b00da3e8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purl.org/dc/dcmitype/"/>
    <ds:schemaRef ds:uri="http://schemas.microsoft.com/office/infopath/2007/PartnerControls"/>
    <ds:schemaRef ds:uri="d4f6d413-aff2-47a2-b54c-00143720bac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efc9ec1-d3d4-4a5e-b9f7-85ab9ba69f51"/>
    <ds:schemaRef ds:uri="http://www.w3.org/XML/1998/namespace"/>
    <ds:schemaRef ds:uri="cdba610f-20e5-4b73-aa49-3d0ee8bd7456"/>
  </ds:schemaRefs>
</ds:datastoreItem>
</file>

<file path=docProps/app.xml><?xml version="1.0" encoding="utf-8"?>
<Properties xmlns="http://schemas.openxmlformats.org/officeDocument/2006/extended-properties" xmlns:vt="http://schemas.openxmlformats.org/officeDocument/2006/docPropsVTypes">
  <Template>{9DD4C9EA-3451-4C9E-B886-B5EB16C92F12}tf22712842_win32</Template>
  <TotalTime>1353</TotalTime>
  <Words>2569</Words>
  <Application>Microsoft Office PowerPoint</Application>
  <PresentationFormat>Widescreen</PresentationFormat>
  <Paragraphs>249</Paragraphs>
  <Slides>16</Slides>
  <Notes>16</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1_RetrospectVTI</vt:lpstr>
      <vt:lpstr>Fiscal Presentation and Q&amp;A</vt:lpstr>
      <vt:lpstr>Agenda</vt:lpstr>
      <vt:lpstr>Due Dates</vt:lpstr>
      <vt:lpstr>Tips to Expedite Budget Approvals</vt:lpstr>
      <vt:lpstr>Tips to Expedite Budget Approvals</vt:lpstr>
      <vt:lpstr>Tips to Expedite Budget Approvals</vt:lpstr>
      <vt:lpstr>Indirect Cost</vt:lpstr>
      <vt:lpstr>Indirect Cost</vt:lpstr>
      <vt:lpstr>Indirect Cost: Example</vt:lpstr>
      <vt:lpstr>Indirect Cost: Example</vt:lpstr>
      <vt:lpstr>Indirect Cost - Amendments</vt:lpstr>
      <vt:lpstr>Indirect Cost - Amendments</vt:lpstr>
      <vt:lpstr>Indirect Cost: Example</vt:lpstr>
      <vt:lpstr>Budget Reductions</vt:lpstr>
      <vt:lpstr>Q&amp;A</vt:lpstr>
      <vt:lpstr>Participant Survey</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York State Education Department</dc:creator>
  <cp:lastModifiedBy>Kyle McHugh</cp:lastModifiedBy>
  <cp:revision>25</cp:revision>
  <cp:lastPrinted>2022-04-01T16:06:20Z</cp:lastPrinted>
  <dcterms:created xsi:type="dcterms:W3CDTF">2021-08-26T13:30:48Z</dcterms:created>
  <dcterms:modified xsi:type="dcterms:W3CDTF">2024-04-19T14:21:50Z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0x010100FD432450AC06584481AA48A364E14D01</vt:lpwstr>
  </property>
</Properties>
</file>