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Arial Narrow"/>
      <p:regular r:id="rId29"/>
      <p:bold r:id="rId30"/>
      <p:italic r:id="rId31"/>
      <p:boldItalic r:id="rId32"/>
    </p:embeddedFont>
    <p:embeddedFont>
      <p:font typeface="Merriweather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BB0EE3-B018-40EB-9987-23F902112FC4}">
  <a:tblStyle styleId="{64BB0EE3-B018-40EB-9987-23F902112FC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alNarrow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alNarrow-italic.fntdata"/><Relationship Id="rId30" Type="http://schemas.openxmlformats.org/officeDocument/2006/relationships/font" Target="fonts/ArialNarrow-bold.fntdata"/><Relationship Id="rId11" Type="http://schemas.openxmlformats.org/officeDocument/2006/relationships/slide" Target="slides/slide5.xml"/><Relationship Id="rId33" Type="http://schemas.openxmlformats.org/officeDocument/2006/relationships/font" Target="fonts/Merriweather-regular.fntdata"/><Relationship Id="rId10" Type="http://schemas.openxmlformats.org/officeDocument/2006/relationships/slide" Target="slides/slide4.xml"/><Relationship Id="rId32" Type="http://schemas.openxmlformats.org/officeDocument/2006/relationships/font" Target="fonts/ArialNarrow-boldItalic.fntdata"/><Relationship Id="rId13" Type="http://schemas.openxmlformats.org/officeDocument/2006/relationships/slide" Target="slides/slide7.xml"/><Relationship Id="rId35" Type="http://schemas.openxmlformats.org/officeDocument/2006/relationships/font" Target="fonts/Merriweather-italic.fntdata"/><Relationship Id="rId12" Type="http://schemas.openxmlformats.org/officeDocument/2006/relationships/slide" Target="slides/slide6.xml"/><Relationship Id="rId34" Type="http://schemas.openxmlformats.org/officeDocument/2006/relationships/font" Target="fonts/Merriweather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Merriweather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a9351e61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a9351e61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a9351e610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ca9351e61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a9351e61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a9351e61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a9351e61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ca9351e61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a9351e61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ca9351e61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a9351e61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ca9351e61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a9351e61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a9351e61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a9351e61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a9351e61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a9351e61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a9351e61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a9351e61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a9351e61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55be915fb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455be915fb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a9351e61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a9351e61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bd26d9ed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bd26d9ed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ffc2be0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ffc2be0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a9351e61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ca9351e61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a9351e61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a9351e61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a9351e61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ca9351e61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685800" y="742950"/>
            <a:ext cx="82503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685800" y="1371600"/>
            <a:ext cx="8153400" cy="3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5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/>
            </a:lvl1pPr>
            <a:lvl2pPr indent="-291465" lvl="1" marL="9144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indent="-228600" lvl="2" marL="13716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900"/>
              <a:buNone/>
              <a:defRPr/>
            </a:lvl3pPr>
            <a:lvl4pPr indent="-291464" lvl="3" marL="18288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indent="-285750" lvl="4" marL="22860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indent="-285750" lvl="5" marL="2743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indent="-285750" lvl="7" marL="36576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indent="-285750" lvl="8" marL="41148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457200" y="4800600"/>
            <a:ext cx="1600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3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F513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838200" y="0"/>
            <a:ext cx="7848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B-symbol-2c.png" id="66" name="Google Shape;6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57150"/>
            <a:ext cx="400050" cy="35639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8686800" y="0"/>
            <a:ext cx="457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networkforyouthsuccess.org/qsa-survey-compilation-spreadsheets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networkforyouthsuccess.org/wp-content/uploads/2018/09/Action-Plan-and-Improvement-Plan-Template-with-Instructions-UPDATED-3rd-Edition.docx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311700" y="690125"/>
            <a:ext cx="59148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4"/>
              <a:t>Rest of State</a:t>
            </a:r>
            <a:endParaRPr sz="13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44"/>
              <a:t>21st CCLC Technical </a:t>
            </a:r>
            <a:r>
              <a:rPr lang="en" sz="1344"/>
              <a:t>Assistance</a:t>
            </a:r>
            <a:r>
              <a:rPr lang="en" sz="1344"/>
              <a:t> Resource Center Presentation: </a:t>
            </a:r>
            <a:endParaRPr sz="13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The QSA</a:t>
            </a:r>
            <a:endParaRPr b="1" i="1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675" y="252635"/>
            <a:ext cx="48768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4027525" y="3331125"/>
            <a:ext cx="4837500" cy="9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Purpose</a:t>
            </a:r>
            <a:endParaRPr b="1" sz="13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Discuss the Quality Self-Assessment Tool, its purpose and benefits, and how to implement it as a 21st CCLC program.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50" y="1875750"/>
            <a:ext cx="2696326" cy="15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Step 1</a:t>
            </a:r>
            <a:r>
              <a:rPr b="1" lang="en"/>
              <a:t>:</a:t>
            </a:r>
            <a:r>
              <a:rPr lang="en"/>
              <a:t> Plan </a:t>
            </a:r>
            <a:endParaRPr/>
          </a:p>
        </p:txBody>
      </p:sp>
      <p:sp>
        <p:nvSpPr>
          <p:cNvPr id="132" name="Google Shape;132;p23"/>
          <p:cNvSpPr txBox="1"/>
          <p:nvPr/>
        </p:nvSpPr>
        <p:spPr>
          <a:xfrm>
            <a:off x="25" y="1263650"/>
            <a:ext cx="9144000" cy="4125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Does it make sense to administer the QSA twice a year? If so, when will you do so? </a:t>
            </a:r>
            <a:endParaRPr sz="23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Who will be responsible for planning for and administering the QSA? Who will be involved in the process? </a:t>
            </a:r>
            <a:endParaRPr sz="23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Do you want to tackle ALL elements at the same time? </a:t>
            </a:r>
            <a:r>
              <a:rPr lang="en" sz="23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Focus on 2-3 elements? Break it down by element? </a:t>
            </a:r>
            <a:endParaRPr sz="23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Will you administer with paper copies or with the digital spreadsheet version? What resources will you need to provide? </a:t>
            </a:r>
            <a:endParaRPr sz="23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300"/>
              <a:buFont typeface="Roboto"/>
              <a:buChar char="●"/>
            </a:pPr>
            <a:r>
              <a:rPr lang="en" sz="23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How long will the process take? Will it be self-paced? </a:t>
            </a:r>
            <a:endParaRPr sz="23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Cons: Tackling Elements 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25" y="1263650"/>
            <a:ext cx="9144000" cy="396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AutoNum type="arabicPeriod"/>
            </a:pPr>
            <a:r>
              <a:rPr b="1" lang="en" sz="1800" u="sng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All elements: </a:t>
            </a:r>
            <a:endParaRPr b="1" sz="1800" u="sng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Pros</a:t>
            </a: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: Good overview of where the program is and where it needs to go; immediate holistic approach; no elements “ignored”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Cons</a:t>
            </a: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: Can be overwhelming; competing priorities; can’t go as in-depth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AutoNum type="arabicPeriod"/>
            </a:pPr>
            <a:r>
              <a:rPr b="1" lang="en" sz="1800" u="sng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Some elements (2-4): </a:t>
            </a:r>
            <a:endParaRPr b="1" sz="1800" u="sng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Pros</a:t>
            </a: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: Allows for focus on current priorities of program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Cons</a:t>
            </a: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: Action plan may still have competing priorities; depending on elements, may be difficult to administer to all stakeholders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AutoNum type="arabicPeriod"/>
            </a:pPr>
            <a:r>
              <a:rPr b="1" lang="en" sz="1800" u="sng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One at a time: </a:t>
            </a:r>
            <a:endParaRPr b="1" sz="1800" u="sng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Pros</a:t>
            </a: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: Allows for very in-depth discussion on each element of quality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Cons</a:t>
            </a: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: Much longer process; requires more planning, administering, assessing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</a:t>
            </a:r>
            <a:endParaRPr/>
          </a:p>
        </p:txBody>
      </p:sp>
      <p:sp>
        <p:nvSpPr>
          <p:cNvPr id="144" name="Google Shape;144;p25"/>
          <p:cNvSpPr txBox="1"/>
          <p:nvPr/>
        </p:nvSpPr>
        <p:spPr>
          <a:xfrm>
            <a:off x="207325" y="1510475"/>
            <a:ext cx="8727300" cy="3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Three Parts to the QSA: 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Administration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Consensus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Action Plan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timeline will work best for your program? Do you have a later start? Only summer programming?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you want to tackle this at the beginning of the year, or wait until you have a better idea of how the program is running?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 you want to give stakeholders time to self-assess, or administer at one time?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- Suggestions  </a:t>
            </a:r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207325" y="1510475"/>
            <a:ext cx="8727300" cy="3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Think about other program deadlines, dates, and duties 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 any issues with staffing and availability 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 utilizing your </a:t>
            </a:r>
            <a:r>
              <a:rPr b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Advisory Board Meetings</a:t>
            </a:r>
            <a:r>
              <a:rPr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stakeholders are already present!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Again: </a:t>
            </a:r>
            <a:r>
              <a:rPr i="1"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 with your evaluator</a:t>
            </a:r>
            <a:r>
              <a:rPr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! 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Once you’ve decided who will be responsible for this process, sit down and make a comprehensive plan </a:t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Administer </a:t>
            </a:r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207325" y="1510475"/>
            <a:ext cx="8727300" cy="3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Regardless of how you choose to administer, </a:t>
            </a: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stakeholders should be involved in the process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process should start as self-assessment, and transition into consensus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 the pros and cons of </a:t>
            </a: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paper copies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vs. </a:t>
            </a: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digital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spreadsheet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what works best for your program?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Available in many languages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tool can be modified for youth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 York State Network for Youth Success | QSA Survey Compilation Spreadsheets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Consider: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The compilation spreadsheet </a:t>
            </a:r>
            <a:r>
              <a:rPr i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will do the work for you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Consensus? </a:t>
            </a:r>
            <a:endParaRPr/>
          </a:p>
        </p:txBody>
      </p:sp>
      <p:sp>
        <p:nvSpPr>
          <p:cNvPr id="162" name="Google Shape;162;p28"/>
          <p:cNvSpPr txBox="1"/>
          <p:nvPr/>
        </p:nvSpPr>
        <p:spPr>
          <a:xfrm>
            <a:off x="207325" y="1510475"/>
            <a:ext cx="87273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will also look different for every program! 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b="1" i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Examine the data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where do stakeholders agree? Where do they disagree? 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b="1" i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Consider</a:t>
            </a:r>
            <a:r>
              <a:rPr i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individual stakeholder groups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for example, do staff disagree with families? Do administrators generally feel one way, while students feel another? 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b="1" i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Focus conversations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focus groups with parties in disagreement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200">
                <a:solidFill>
                  <a:srgbClr val="0F5138"/>
                </a:solidFill>
                <a:latin typeface="Roboto"/>
                <a:ea typeface="Roboto"/>
                <a:cs typeface="Roboto"/>
                <a:sym typeface="Roboto"/>
              </a:rPr>
              <a:t>Brainstorm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… how do you come to consensus? 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Implement Change </a:t>
            </a: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207325" y="1510475"/>
            <a:ext cx="8727300" cy="4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Now it’s time to create an </a:t>
            </a:r>
            <a:r>
              <a:rPr b="1"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Action Plan</a:t>
            </a:r>
            <a:r>
              <a:rPr lang="en"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is where assessment and analysis becomes </a:t>
            </a:r>
            <a:r>
              <a:rPr b="1" lang="en"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action</a:t>
            </a:r>
            <a:endParaRPr b="1" sz="1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an Action Plan Template available: </a:t>
            </a:r>
            <a:r>
              <a:rPr lang="en" sz="1100">
                <a:solidFill>
                  <a:schemeClr val="dk2"/>
                </a:solidFill>
              </a:rPr>
              <a:t> </a:t>
            </a:r>
            <a:r>
              <a:rPr lang="en" sz="1100" u="sng">
                <a:solidFill>
                  <a:srgbClr val="00519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Action Plan and Improvement Plan Template with Instructions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Decide</a:t>
            </a: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What will the timeline for the Action Plan look like?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Who will be responsible for implementation?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will we check in on progress?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will we return to the QSA process (if individual elements assessed, when will this particular element come back around in the process)? 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Google Shape;173;p30"/>
          <p:cNvGraphicFramePr/>
          <p:nvPr/>
        </p:nvGraphicFramePr>
        <p:xfrm>
          <a:off x="1633275" y="19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{64BB0EE3-B018-40EB-9987-23F902112FC4}</a:tableStyleId>
              </a:tblPr>
              <a:tblGrid>
                <a:gridCol w="657225"/>
                <a:gridCol w="676275"/>
                <a:gridCol w="914400"/>
                <a:gridCol w="933450"/>
                <a:gridCol w="885825"/>
                <a:gridCol w="933450"/>
                <a:gridCol w="781050"/>
              </a:tblGrid>
              <a:tr h="180975">
                <a:tc gridSpan="7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Quality Self-Assessment Tool: Program Improvement Inventory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80975">
                <a:tc gridSpan="7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Organization/Site: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80975">
                <a:tc gridSpan="7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Date: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80975">
                <a:tc gridSpan="7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Attendees: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180975">
                <a:tc gridSpan="7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238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Program Element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Quality Indicator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Performance Level(s)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Improvement Steps and Strategies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Person(s) Responsible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Timeline for Improvement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Resources Needed</a:t>
                      </a:r>
                      <a:endParaRPr b="1"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675" y="798600"/>
            <a:ext cx="6845700" cy="35463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Q&amp;A Time</a:t>
            </a:r>
            <a:r>
              <a:rPr lang="en"/>
              <a:t>! Questions? Concerns? Comments? 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Introductions 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QSA Overview 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Purpose of the QSA 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How do you use the QSA?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Strategies for implementation 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QSA Q&amp;A 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625" y="1156925"/>
            <a:ext cx="1786900" cy="21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 of State Resource Center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400" y="4270875"/>
            <a:ext cx="3173250" cy="5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1500" y="1386650"/>
            <a:ext cx="5880981" cy="28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675" y="798600"/>
            <a:ext cx="6845700" cy="35463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b="1" lang="en"/>
              <a:t>quality?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quality mean </a:t>
            </a:r>
            <a:r>
              <a:rPr i="1" lang="en"/>
              <a:t>to you </a:t>
            </a:r>
            <a:r>
              <a:rPr lang="en"/>
              <a:t>and for </a:t>
            </a:r>
            <a:r>
              <a:rPr b="1" lang="en"/>
              <a:t>your program</a:t>
            </a:r>
            <a:r>
              <a:rPr i="1" lang="en"/>
              <a:t>? 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QSA Overview: What is the QSA?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0" y="1237900"/>
            <a:ext cx="9144000" cy="376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Designed to help programs assess, plan, and implement program improvements and achieve </a:t>
            </a:r>
            <a:r>
              <a:rPr b="1" i="1" lang="en" sz="16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quality</a:t>
            </a:r>
            <a:r>
              <a:rPr lang="en" sz="16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 programming </a:t>
            </a:r>
            <a:endParaRPr sz="16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Broken up into 10 elements, each with various indicators within these elements </a:t>
            </a:r>
            <a:endParaRPr sz="16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Each Element addresses a different measure of quality: </a:t>
            </a:r>
            <a:endParaRPr sz="16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Environment &amp; Climate </a:t>
            </a:r>
            <a:endParaRPr b="1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Administration &amp; Organization</a:t>
            </a:r>
            <a:endParaRPr b="1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Relationships</a:t>
            </a:r>
            <a:endParaRPr b="1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Staffing</a:t>
            </a:r>
            <a:r>
              <a:rPr b="1" lang="en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 &amp; Professional Development</a:t>
            </a:r>
            <a:endParaRPr b="1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Programming &amp; Activities</a:t>
            </a:r>
            <a:endParaRPr b="1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Link to the School Day</a:t>
            </a:r>
            <a:endParaRPr b="1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Youth Engagement</a:t>
            </a:r>
            <a:endParaRPr b="1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Family &amp; Community Partnerships</a:t>
            </a:r>
            <a:endParaRPr b="1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Program Sustainability &amp; Growth</a:t>
            </a:r>
            <a:endParaRPr b="1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400"/>
              <a:buFont typeface="Roboto"/>
              <a:buAutoNum type="arabicPeriod"/>
            </a:pPr>
            <a:r>
              <a:rPr b="1" lang="en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Measuring Outcomes/Evaluation </a:t>
            </a:r>
            <a:endParaRPr b="1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the QSA? </a:t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0" y="1283400"/>
            <a:ext cx="4673400" cy="386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4673400" y="1283300"/>
            <a:ext cx="4470600" cy="386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50"/>
              <a:t>Cycle of Improvement… </a:t>
            </a:r>
            <a:endParaRPr sz="1750"/>
          </a:p>
          <a:p>
            <a:pPr indent="-3333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The QSA is designed for continuous improvement, both proactive and responsive – it creates a cycle of </a:t>
            </a:r>
            <a:r>
              <a:rPr b="1" lang="en" sz="1650"/>
              <a:t>assessing</a:t>
            </a:r>
            <a:r>
              <a:rPr lang="en" sz="1650"/>
              <a:t>, </a:t>
            </a:r>
            <a:r>
              <a:rPr b="1" lang="en" sz="1650"/>
              <a:t>planning</a:t>
            </a:r>
            <a:r>
              <a:rPr lang="en" sz="1650"/>
              <a:t>, and </a:t>
            </a:r>
            <a:r>
              <a:rPr b="1" lang="en" sz="1650"/>
              <a:t>implementing</a:t>
            </a:r>
            <a:r>
              <a:rPr lang="en" sz="1650"/>
              <a:t> change </a:t>
            </a:r>
            <a:endParaRPr sz="1650"/>
          </a:p>
          <a:p>
            <a:pPr indent="-3333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It breaks quality down to its parts</a:t>
            </a:r>
            <a:endParaRPr sz="1650"/>
          </a:p>
          <a:p>
            <a:pPr indent="-3333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Administering it throughout the grant cycle allows for a full picture of the program and its improvement over time </a:t>
            </a:r>
            <a:endParaRPr sz="1650"/>
          </a:p>
          <a:p>
            <a:pPr indent="-333375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" sz="1650"/>
              <a:t>Allows you to involve stakeholders </a:t>
            </a:r>
            <a:endParaRPr sz="1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2126625"/>
            <a:ext cx="3966499" cy="22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</a:t>
            </a:r>
            <a:r>
              <a:rPr b="1" lang="en"/>
              <a:t>use</a:t>
            </a:r>
            <a:r>
              <a:rPr lang="en"/>
              <a:t> the QSA? 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25" y="1263650"/>
            <a:ext cx="9144000" cy="396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Ideally, the QSA should be administered </a:t>
            </a:r>
            <a:r>
              <a:rPr b="1"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twice a year</a:t>
            </a: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 – once in the fall, once in the spring is our suggestion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The QSA should involve all </a:t>
            </a: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relevant</a:t>
            </a: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 stakeholders – it should not be an insular process, though it is an </a:t>
            </a:r>
            <a:r>
              <a:rPr b="1"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internal</a:t>
            </a: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 one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Staff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Local evaluator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School administrators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Age-appropriate students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Families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Community partners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800"/>
              <a:buFont typeface="Roboto"/>
              <a:buChar char="-"/>
            </a:pPr>
            <a:r>
              <a:rPr lang="en" sz="18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Vendors </a:t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</a:t>
            </a:r>
            <a:r>
              <a:rPr lang="en"/>
              <a:t> can it be </a:t>
            </a:r>
            <a:r>
              <a:rPr b="1" lang="en"/>
              <a:t>administered</a:t>
            </a:r>
            <a:r>
              <a:rPr lang="en"/>
              <a:t>? </a:t>
            </a: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25" y="1263650"/>
            <a:ext cx="9144000" cy="400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The QSA is designed to be an </a:t>
            </a:r>
            <a:r>
              <a:rPr b="1" lang="en" sz="25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internal process</a:t>
            </a:r>
            <a:r>
              <a:rPr lang="en" sz="25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 that varies program to program </a:t>
            </a:r>
            <a:endParaRPr sz="25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Each program should administer the QSA according to what makes sense for them – what will work for </a:t>
            </a:r>
            <a:r>
              <a:rPr b="1" i="1" lang="en" sz="25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your program? </a:t>
            </a:r>
            <a:endParaRPr b="1" i="1" sz="25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500"/>
              <a:buFont typeface="Roboto"/>
              <a:buChar char="●"/>
            </a:pPr>
            <a:r>
              <a:rPr b="1" lang="en" sz="25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Work with your evaluator</a:t>
            </a:r>
            <a:r>
              <a:rPr lang="en" sz="25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 – they’ve completed this process before, and often have many strategies of their own to help you through each part of the process </a:t>
            </a:r>
            <a:endParaRPr sz="25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500"/>
              <a:buFont typeface="Roboto"/>
              <a:buChar char="●"/>
            </a:pPr>
            <a:r>
              <a:rPr lang="en" sz="2500">
                <a:solidFill>
                  <a:srgbClr val="1D1C1D"/>
                </a:solidFill>
                <a:latin typeface="Roboto"/>
                <a:ea typeface="Roboto"/>
                <a:cs typeface="Roboto"/>
                <a:sym typeface="Roboto"/>
              </a:rPr>
              <a:t>Reach out for help with your individual circumstances </a:t>
            </a:r>
            <a:endParaRPr sz="25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1C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it into steps! 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accent5"/>
                </a:solidFill>
              </a:rPr>
              <a:t>Step 1: Plan</a:t>
            </a:r>
            <a:endParaRPr b="1" sz="31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accent5"/>
                </a:solidFill>
              </a:rPr>
              <a:t>Step 2: Administer </a:t>
            </a:r>
            <a:endParaRPr b="1" sz="31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3100">
                <a:solidFill>
                  <a:schemeClr val="accent5"/>
                </a:solidFill>
              </a:rPr>
              <a:t>Step 3: Implement </a:t>
            </a:r>
            <a:endParaRPr b="1" sz="3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